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1" r:id="rId6"/>
    <p:sldId id="272" r:id="rId7"/>
    <p:sldId id="269" r:id="rId8"/>
    <p:sldId id="262" r:id="rId9"/>
    <p:sldId id="263" r:id="rId10"/>
    <p:sldId id="258" r:id="rId11"/>
    <p:sldId id="264" r:id="rId12"/>
    <p:sldId id="265" r:id="rId13"/>
    <p:sldId id="267" r:id="rId14"/>
    <p:sldId id="268" r:id="rId15"/>
    <p:sldId id="270" r:id="rId16"/>
    <p:sldId id="266" r:id="rId17"/>
    <p:sldId id="282" r:id="rId18"/>
    <p:sldId id="271" r:id="rId19"/>
    <p:sldId id="273" r:id="rId20"/>
    <p:sldId id="283" r:id="rId21"/>
    <p:sldId id="274" r:id="rId22"/>
    <p:sldId id="276" r:id="rId23"/>
    <p:sldId id="285" r:id="rId24"/>
    <p:sldId id="275" r:id="rId25"/>
    <p:sldId id="277" r:id="rId26"/>
    <p:sldId id="286" r:id="rId27"/>
    <p:sldId id="287" r:id="rId28"/>
    <p:sldId id="288" r:id="rId29"/>
    <p:sldId id="289" r:id="rId30"/>
    <p:sldId id="278" r:id="rId31"/>
    <p:sldId id="290" r:id="rId32"/>
    <p:sldId id="291" r:id="rId33"/>
    <p:sldId id="279" r:id="rId34"/>
    <p:sldId id="280" r:id="rId35"/>
    <p:sldId id="295" r:id="rId36"/>
    <p:sldId id="281" r:id="rId37"/>
    <p:sldId id="293" r:id="rId38"/>
    <p:sldId id="294" r:id="rId39"/>
    <p:sldId id="292"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9/2/2017</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9/2/2017</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9/2/2017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9/2/2017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9/2/2017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9/2/2017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9/2/2017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9/2/2017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9/2/2017</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Topic 1.1 Introduction to cells</a:t>
            </a:r>
            <a:endParaRPr lang="en-US" dirty="0"/>
          </a:p>
        </p:txBody>
      </p:sp>
      <p:sp>
        <p:nvSpPr>
          <p:cNvPr id="3" name="Subtitle 2"/>
          <p:cNvSpPr>
            <a:spLocks noGrp="1"/>
          </p:cNvSpPr>
          <p:nvPr>
            <p:ph type="subTitle" idx="1"/>
          </p:nvPr>
        </p:nvSpPr>
        <p:spPr/>
        <p:txBody>
          <a:bodyPr/>
          <a:lstStyle/>
          <a:p>
            <a:r>
              <a:rPr lang="en-US" dirty="0" smtClean="0"/>
              <a:t>The evolution of multicellular organisms allowed cell specialization and cell replacement. </a:t>
            </a:r>
            <a:endParaRPr lang="en-US" dirty="0"/>
          </a:p>
        </p:txBody>
      </p:sp>
      <p:sp>
        <p:nvSpPr>
          <p:cNvPr id="4" name="Rectangle 3"/>
          <p:cNvSpPr/>
          <p:nvPr/>
        </p:nvSpPr>
        <p:spPr>
          <a:xfrm>
            <a:off x="0" y="6488668"/>
            <a:ext cx="3136051" cy="369332"/>
          </a:xfrm>
          <a:prstGeom prst="rect">
            <a:avLst/>
          </a:prstGeom>
        </p:spPr>
        <p:txBody>
          <a:bodyPr wrap="none">
            <a:spAutoFit/>
          </a:bodyPr>
          <a:lstStyle/>
          <a:p>
            <a:r>
              <a:rPr lang="en-US" dirty="0"/>
              <a:t>https://vimeo.com/37107992</a:t>
            </a:r>
          </a:p>
        </p:txBody>
      </p:sp>
    </p:spTree>
    <p:extLst>
      <p:ext uri="{BB962C8B-B14F-4D97-AF65-F5344CB8AC3E}">
        <p14:creationId xmlns:p14="http://schemas.microsoft.com/office/powerpoint/2010/main" val="584206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60020"/>
            <a:ext cx="9601200" cy="1485900"/>
          </a:xfrm>
        </p:spPr>
        <p:txBody>
          <a:bodyPr>
            <a:normAutofit/>
          </a:bodyPr>
          <a:lstStyle/>
          <a:p>
            <a:r>
              <a:rPr lang="en-US" sz="5400" dirty="0" smtClean="0">
                <a:solidFill>
                  <a:srgbClr val="FF0000"/>
                </a:solidFill>
              </a:rPr>
              <a:t>Unicellular Organisms</a:t>
            </a:r>
            <a:endParaRPr lang="en-US" sz="5400" dirty="0">
              <a:solidFill>
                <a:srgbClr val="FF0000"/>
              </a:solidFill>
            </a:endParaRPr>
          </a:p>
        </p:txBody>
      </p:sp>
      <p:sp>
        <p:nvSpPr>
          <p:cNvPr id="3" name="Content Placeholder 2"/>
          <p:cNvSpPr>
            <a:spLocks noGrp="1"/>
          </p:cNvSpPr>
          <p:nvPr>
            <p:ph idx="1"/>
          </p:nvPr>
        </p:nvSpPr>
        <p:spPr>
          <a:xfrm>
            <a:off x="1303020" y="1645920"/>
            <a:ext cx="9601200" cy="3581400"/>
          </a:xfrm>
        </p:spPr>
        <p:txBody>
          <a:bodyPr>
            <a:normAutofit/>
          </a:bodyPr>
          <a:lstStyle/>
          <a:p>
            <a:r>
              <a:rPr lang="en-US" sz="2800" dirty="0" smtClean="0">
                <a:solidFill>
                  <a:srgbClr val="0070C0"/>
                </a:solidFill>
              </a:rPr>
              <a:t>Organisms consisting of only one cell carry out all functions of life in that cell. (U.2)</a:t>
            </a:r>
          </a:p>
          <a:p>
            <a:r>
              <a:rPr lang="en-US" sz="2800" dirty="0" smtClean="0">
                <a:solidFill>
                  <a:srgbClr val="0070C0"/>
                </a:solidFill>
              </a:rPr>
              <a:t>Investigation of functions of life in </a:t>
            </a:r>
            <a:r>
              <a:rPr lang="en-US" sz="2800" i="1" dirty="0" smtClean="0">
                <a:solidFill>
                  <a:srgbClr val="0070C0"/>
                </a:solidFill>
              </a:rPr>
              <a:t>Paramecium</a:t>
            </a:r>
            <a:r>
              <a:rPr lang="en-US" sz="2800" dirty="0" smtClean="0">
                <a:solidFill>
                  <a:srgbClr val="0070C0"/>
                </a:solidFill>
              </a:rPr>
              <a:t> and one named photosynthetic unicellular organism. (A.2)</a:t>
            </a:r>
            <a:endParaRPr lang="en-US" sz="2800" dirty="0"/>
          </a:p>
        </p:txBody>
      </p:sp>
    </p:spTree>
    <p:extLst>
      <p:ext uri="{BB962C8B-B14F-4D97-AF65-F5344CB8AC3E}">
        <p14:creationId xmlns:p14="http://schemas.microsoft.com/office/powerpoint/2010/main" val="2158364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0" y="205740"/>
            <a:ext cx="9601200" cy="1485900"/>
          </a:xfrm>
        </p:spPr>
        <p:txBody>
          <a:bodyPr>
            <a:normAutofit/>
          </a:bodyPr>
          <a:lstStyle/>
          <a:p>
            <a:r>
              <a:rPr lang="en-US" sz="5400" i="1" dirty="0" smtClean="0">
                <a:solidFill>
                  <a:srgbClr val="FF0000"/>
                </a:solidFill>
              </a:rPr>
              <a:t>Paramecium</a:t>
            </a:r>
            <a:endParaRPr lang="en-US" sz="5400" i="1" dirty="0">
              <a:solidFill>
                <a:srgbClr val="FF0000"/>
              </a:solidFill>
            </a:endParaRPr>
          </a:p>
        </p:txBody>
      </p:sp>
      <p:sp>
        <p:nvSpPr>
          <p:cNvPr id="3" name="Content Placeholder 2"/>
          <p:cNvSpPr>
            <a:spLocks noGrp="1"/>
          </p:cNvSpPr>
          <p:nvPr>
            <p:ph idx="1"/>
          </p:nvPr>
        </p:nvSpPr>
        <p:spPr>
          <a:xfrm>
            <a:off x="640080" y="948690"/>
            <a:ext cx="5821371" cy="5719897"/>
          </a:xfrm>
        </p:spPr>
        <p:txBody>
          <a:bodyPr>
            <a:noAutofit/>
          </a:bodyPr>
          <a:lstStyle/>
          <a:p>
            <a:r>
              <a:rPr lang="en-US" sz="2400" dirty="0" smtClean="0"/>
              <a:t>M: </a:t>
            </a:r>
            <a:r>
              <a:rPr lang="en-US" sz="2400" dirty="0"/>
              <a:t>Obtains the biochemical needed for metabolism by digestion</a:t>
            </a:r>
          </a:p>
          <a:p>
            <a:r>
              <a:rPr lang="en-US" sz="2400" dirty="0" smtClean="0"/>
              <a:t>R: </a:t>
            </a:r>
            <a:r>
              <a:rPr lang="en-US" sz="2400" dirty="0"/>
              <a:t>Nuclear division followed by a transverse constriction of the cytoplasm.</a:t>
            </a:r>
          </a:p>
          <a:p>
            <a:r>
              <a:rPr lang="en-US" sz="2400" dirty="0" smtClean="0"/>
              <a:t>H: </a:t>
            </a:r>
            <a:r>
              <a:rPr lang="en-US" sz="2400" dirty="0"/>
              <a:t>Water content maintained</a:t>
            </a:r>
          </a:p>
          <a:p>
            <a:r>
              <a:rPr lang="en-US" sz="2400" dirty="0" smtClean="0"/>
              <a:t>G: </a:t>
            </a:r>
            <a:r>
              <a:rPr lang="en-US" sz="2400" dirty="0"/>
              <a:t>Small cells grow to full size prior to cell division (division)</a:t>
            </a:r>
          </a:p>
          <a:p>
            <a:r>
              <a:rPr lang="en-US" sz="2400" dirty="0" smtClean="0"/>
              <a:t>R: </a:t>
            </a:r>
            <a:r>
              <a:rPr lang="en-US" sz="2400" dirty="0"/>
              <a:t>Detects food in water and moves towards it. </a:t>
            </a:r>
          </a:p>
          <a:p>
            <a:r>
              <a:rPr lang="en-US" sz="2400" dirty="0" smtClean="0"/>
              <a:t>E: </a:t>
            </a:r>
            <a:r>
              <a:rPr lang="en-US" sz="2400" dirty="0"/>
              <a:t>Loss of waste products over the entire surface.</a:t>
            </a:r>
          </a:p>
          <a:p>
            <a:r>
              <a:rPr lang="en-US" sz="2400" dirty="0" smtClean="0"/>
              <a:t>N: </a:t>
            </a:r>
            <a:r>
              <a:rPr lang="en-US" sz="2400" dirty="0"/>
              <a:t>Particle feeder, takes in small floating unicellular organisms into food vacuoles. </a:t>
            </a:r>
          </a:p>
          <a:p>
            <a:pPr marL="0" indent="0">
              <a:buNone/>
            </a:pPr>
            <a:endParaRPr lang="en-US" sz="2400" dirty="0"/>
          </a:p>
        </p:txBody>
      </p:sp>
      <p:pic>
        <p:nvPicPr>
          <p:cNvPr id="4" name="Picture 3"/>
          <p:cNvPicPr>
            <a:picLocks noChangeAspect="1"/>
          </p:cNvPicPr>
          <p:nvPr/>
        </p:nvPicPr>
        <p:blipFill>
          <a:blip r:embed="rId2"/>
          <a:stretch>
            <a:fillRect/>
          </a:stretch>
        </p:blipFill>
        <p:spPr>
          <a:xfrm>
            <a:off x="6461451" y="205740"/>
            <a:ext cx="5579319" cy="6462847"/>
          </a:xfrm>
          <a:prstGeom prst="rect">
            <a:avLst/>
          </a:prstGeom>
        </p:spPr>
      </p:pic>
    </p:spTree>
    <p:extLst>
      <p:ext uri="{BB962C8B-B14F-4D97-AF65-F5344CB8AC3E}">
        <p14:creationId xmlns:p14="http://schemas.microsoft.com/office/powerpoint/2010/main" val="14382748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91440"/>
            <a:ext cx="9601200" cy="1485900"/>
          </a:xfrm>
        </p:spPr>
        <p:txBody>
          <a:bodyPr>
            <a:normAutofit/>
          </a:bodyPr>
          <a:lstStyle/>
          <a:p>
            <a:r>
              <a:rPr lang="en-US" sz="5400" i="1" dirty="0" smtClean="0">
                <a:solidFill>
                  <a:srgbClr val="FF0000"/>
                </a:solidFill>
              </a:rPr>
              <a:t>Chlorella</a:t>
            </a:r>
            <a:endParaRPr lang="en-US" sz="5400" i="1" dirty="0">
              <a:solidFill>
                <a:srgbClr val="FF0000"/>
              </a:solidFill>
            </a:endParaRPr>
          </a:p>
        </p:txBody>
      </p:sp>
      <p:sp>
        <p:nvSpPr>
          <p:cNvPr id="3" name="Content Placeholder 2"/>
          <p:cNvSpPr>
            <a:spLocks noGrp="1"/>
          </p:cNvSpPr>
          <p:nvPr>
            <p:ph idx="1"/>
          </p:nvPr>
        </p:nvSpPr>
        <p:spPr>
          <a:xfrm>
            <a:off x="937260" y="969786"/>
            <a:ext cx="7138724" cy="5606273"/>
          </a:xfrm>
        </p:spPr>
        <p:txBody>
          <a:bodyPr>
            <a:noAutofit/>
          </a:bodyPr>
          <a:lstStyle/>
          <a:p>
            <a:r>
              <a:rPr lang="en-US" sz="2600" dirty="0" smtClean="0"/>
              <a:t>M: </a:t>
            </a:r>
            <a:r>
              <a:rPr lang="en-US" sz="2600" dirty="0"/>
              <a:t>Manufactures all biochemical needed for metabolism using sugars and surrounding water. </a:t>
            </a:r>
          </a:p>
          <a:p>
            <a:r>
              <a:rPr lang="en-US" sz="2600" dirty="0" smtClean="0"/>
              <a:t>R: </a:t>
            </a:r>
            <a:r>
              <a:rPr lang="en-US" sz="2600" dirty="0"/>
              <a:t>Divide into four </a:t>
            </a:r>
            <a:r>
              <a:rPr lang="en-US" sz="2600" dirty="0" err="1"/>
              <a:t>autospores</a:t>
            </a:r>
            <a:r>
              <a:rPr lang="en-US" sz="2600" dirty="0"/>
              <a:t>, which forms cell walls around themselves. </a:t>
            </a:r>
          </a:p>
          <a:p>
            <a:r>
              <a:rPr lang="en-US" sz="2600" dirty="0" smtClean="0"/>
              <a:t>H: </a:t>
            </a:r>
            <a:r>
              <a:rPr lang="en-US" sz="2600" dirty="0"/>
              <a:t>Water content maintained</a:t>
            </a:r>
          </a:p>
          <a:p>
            <a:r>
              <a:rPr lang="en-US" sz="2600" dirty="0" smtClean="0"/>
              <a:t>G: </a:t>
            </a:r>
            <a:r>
              <a:rPr lang="en-US" sz="2600" dirty="0"/>
              <a:t>Small cells grow to full size prior to cell division into </a:t>
            </a:r>
            <a:r>
              <a:rPr lang="en-US" sz="2600" dirty="0" err="1"/>
              <a:t>autospores</a:t>
            </a:r>
            <a:r>
              <a:rPr lang="en-US" sz="2600" dirty="0"/>
              <a:t>. </a:t>
            </a:r>
          </a:p>
          <a:p>
            <a:r>
              <a:rPr lang="en-US" sz="2600" dirty="0" smtClean="0"/>
              <a:t>R: </a:t>
            </a:r>
            <a:r>
              <a:rPr lang="en-US" sz="2600" dirty="0"/>
              <a:t>Responds to the absence of light by nuclear followed by cell division. </a:t>
            </a:r>
          </a:p>
          <a:p>
            <a:r>
              <a:rPr lang="en-US" sz="2600" dirty="0" smtClean="0"/>
              <a:t>E: </a:t>
            </a:r>
            <a:r>
              <a:rPr lang="en-US" sz="2600" dirty="0"/>
              <a:t>Loss of waste products over the entire surface.</a:t>
            </a:r>
          </a:p>
          <a:p>
            <a:r>
              <a:rPr lang="en-US" sz="2600" dirty="0" smtClean="0"/>
              <a:t>N: </a:t>
            </a:r>
            <a:r>
              <a:rPr lang="en-US" sz="2600" dirty="0"/>
              <a:t>Makes sugars by photosynthesis</a:t>
            </a:r>
          </a:p>
          <a:p>
            <a:pPr marL="0" indent="0">
              <a:buNone/>
            </a:pPr>
            <a:endParaRPr lang="en-US" sz="2600" dirty="0"/>
          </a:p>
        </p:txBody>
      </p:sp>
      <p:pic>
        <p:nvPicPr>
          <p:cNvPr id="1026" name="Picture 2" descr="Image result for Chlore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8650" y="941070"/>
            <a:ext cx="3661410" cy="26628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8075984" y="3879210"/>
            <a:ext cx="3834076" cy="2696850"/>
          </a:xfrm>
          <a:prstGeom prst="rect">
            <a:avLst/>
          </a:prstGeom>
        </p:spPr>
      </p:pic>
    </p:spTree>
    <p:extLst>
      <p:ext uri="{BB962C8B-B14F-4D97-AF65-F5344CB8AC3E}">
        <p14:creationId xmlns:p14="http://schemas.microsoft.com/office/powerpoint/2010/main" val="3218540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228600"/>
            <a:ext cx="9601200" cy="1485900"/>
          </a:xfrm>
        </p:spPr>
        <p:txBody>
          <a:bodyPr>
            <a:normAutofit/>
          </a:bodyPr>
          <a:lstStyle/>
          <a:p>
            <a:r>
              <a:rPr lang="en-US" sz="5400" dirty="0" smtClean="0">
                <a:solidFill>
                  <a:schemeClr val="tx1"/>
                </a:solidFill>
              </a:rPr>
              <a:t>Why are cells so small?</a:t>
            </a:r>
            <a:endParaRPr lang="en-US" sz="5400" dirty="0">
              <a:solidFill>
                <a:schemeClr val="tx1"/>
              </a:solidFill>
            </a:endParaRPr>
          </a:p>
        </p:txBody>
      </p:sp>
      <p:sp>
        <p:nvSpPr>
          <p:cNvPr id="3" name="Content Placeholder 2"/>
          <p:cNvSpPr>
            <a:spLocks noGrp="1"/>
          </p:cNvSpPr>
          <p:nvPr>
            <p:ph idx="1"/>
          </p:nvPr>
        </p:nvSpPr>
        <p:spPr/>
        <p:txBody>
          <a:bodyPr>
            <a:normAutofit/>
          </a:bodyPr>
          <a:lstStyle/>
          <a:p>
            <a:r>
              <a:rPr lang="en-US" sz="2800" dirty="0" smtClean="0"/>
              <a:t>Why aren’t we just one huge cell?</a:t>
            </a:r>
          </a:p>
          <a:p>
            <a:r>
              <a:rPr lang="en-US" sz="2800" dirty="0" smtClean="0"/>
              <a:t>Why are single celled organisms so small?</a:t>
            </a:r>
          </a:p>
          <a:p>
            <a:r>
              <a:rPr lang="en-US" sz="2800" dirty="0" smtClean="0"/>
              <a:t>Do they stop growing once they hit a certain size?</a:t>
            </a:r>
            <a:endParaRPr lang="en-US" sz="2800" dirty="0"/>
          </a:p>
        </p:txBody>
      </p:sp>
    </p:spTree>
    <p:extLst>
      <p:ext uri="{BB962C8B-B14F-4D97-AF65-F5344CB8AC3E}">
        <p14:creationId xmlns:p14="http://schemas.microsoft.com/office/powerpoint/2010/main" val="1649098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smtClean="0"/>
              <a:t>Cells are small, no matter the size of the organism. </a:t>
            </a:r>
          </a:p>
          <a:p>
            <a:r>
              <a:rPr lang="en-US" sz="3200" dirty="0" smtClean="0"/>
              <a:t>Cells cannot grow to be very large. </a:t>
            </a:r>
          </a:p>
          <a:p>
            <a:r>
              <a:rPr lang="en-US" sz="3200" dirty="0" smtClean="0"/>
              <a:t>The volume of a cell determines the level of metabolic activity. </a:t>
            </a:r>
          </a:p>
          <a:p>
            <a:r>
              <a:rPr lang="en-US" sz="3200" dirty="0" smtClean="0"/>
              <a:t>The surface area of a cell determine the rate of exchange of materials with the outside environment. </a:t>
            </a:r>
            <a:endParaRPr lang="en-US" sz="3200" dirty="0"/>
          </a:p>
        </p:txBody>
      </p:sp>
    </p:spTree>
    <p:extLst>
      <p:ext uri="{BB962C8B-B14F-4D97-AF65-F5344CB8AC3E}">
        <p14:creationId xmlns:p14="http://schemas.microsoft.com/office/powerpoint/2010/main" val="3958654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120" y="365760"/>
            <a:ext cx="9601200" cy="1485900"/>
          </a:xfrm>
        </p:spPr>
        <p:txBody>
          <a:bodyPr>
            <a:normAutofit/>
          </a:bodyPr>
          <a:lstStyle/>
          <a:p>
            <a:r>
              <a:rPr lang="en-US" sz="4800" dirty="0" smtClean="0"/>
              <a:t>Which functions of life are carried out by all unicellular organisms?</a:t>
            </a:r>
            <a:endParaRPr lang="en-US" sz="4800" dirty="0"/>
          </a:p>
        </p:txBody>
      </p:sp>
      <p:sp>
        <p:nvSpPr>
          <p:cNvPr id="3" name="Content Placeholder 2"/>
          <p:cNvSpPr>
            <a:spLocks noGrp="1"/>
          </p:cNvSpPr>
          <p:nvPr>
            <p:ph idx="1"/>
          </p:nvPr>
        </p:nvSpPr>
        <p:spPr/>
        <p:txBody>
          <a:bodyPr>
            <a:normAutofit/>
          </a:bodyPr>
          <a:lstStyle/>
          <a:p>
            <a:r>
              <a:rPr lang="en-US" sz="2800" dirty="0" smtClean="0"/>
              <a:t>A. Response, homeostasis, growth and photosynthesis</a:t>
            </a:r>
          </a:p>
          <a:p>
            <a:r>
              <a:rPr lang="en-US" sz="2800" dirty="0" smtClean="0"/>
              <a:t>B. Metabolism, ventilation, reproduction and nutrition</a:t>
            </a:r>
          </a:p>
          <a:p>
            <a:r>
              <a:rPr lang="en-US" sz="2800" dirty="0" smtClean="0"/>
              <a:t>C. Response, homeostasis, metabolism and growth</a:t>
            </a:r>
          </a:p>
          <a:p>
            <a:r>
              <a:rPr lang="en-US" sz="2800" dirty="0" smtClean="0"/>
              <a:t>D. Reproduction, ventilation, response and nutrition</a:t>
            </a:r>
            <a:endParaRPr lang="en-US" sz="2800" dirty="0"/>
          </a:p>
        </p:txBody>
      </p:sp>
      <p:sp>
        <p:nvSpPr>
          <p:cNvPr id="4" name="Striped Right Arrow 3"/>
          <p:cNvSpPr/>
          <p:nvPr/>
        </p:nvSpPr>
        <p:spPr>
          <a:xfrm flipH="1">
            <a:off x="9715500" y="3360420"/>
            <a:ext cx="1691640" cy="502920"/>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874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4"/>
                                        </p:tgtEl>
                                        <p:attrNameLst>
                                          <p:attrName>style.color</p:attrName>
                                        </p:attrNameLst>
                                      </p:cBhvr>
                                      <p:to>
                                        <a:schemeClr val="bg1"/>
                                      </p:to>
                                    </p:animClr>
                                    <p:animClr clrSpc="rgb" dir="cw">
                                      <p:cBhvr>
                                        <p:cTn id="7" dur="250" autoRev="1" fill="remove"/>
                                        <p:tgtEl>
                                          <p:spTgt spid="4"/>
                                        </p:tgtEl>
                                        <p:attrNameLst>
                                          <p:attrName>fillcolor</p:attrName>
                                        </p:attrNameLst>
                                      </p:cBhvr>
                                      <p:to>
                                        <a:schemeClr val="bg1"/>
                                      </p:to>
                                    </p:animClr>
                                    <p:set>
                                      <p:cBhvr>
                                        <p:cTn id="8" dur="250" autoRev="1" fill="remove"/>
                                        <p:tgtEl>
                                          <p:spTgt spid="4"/>
                                        </p:tgtEl>
                                        <p:attrNameLst>
                                          <p:attrName>fill.type</p:attrName>
                                        </p:attrNameLst>
                                      </p:cBhvr>
                                      <p:to>
                                        <p:strVal val="solid"/>
                                      </p:to>
                                    </p:set>
                                    <p:set>
                                      <p:cBhvr>
                                        <p:cTn id="9" dur="250" autoRev="1" fill="remove"/>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05740"/>
            <a:ext cx="9601200" cy="1485900"/>
          </a:xfrm>
        </p:spPr>
        <p:txBody>
          <a:bodyPr>
            <a:normAutofit/>
          </a:bodyPr>
          <a:lstStyle/>
          <a:p>
            <a:r>
              <a:rPr lang="en-US" sz="6000" dirty="0" smtClean="0">
                <a:solidFill>
                  <a:srgbClr val="FF0000"/>
                </a:solidFill>
              </a:rPr>
              <a:t>Surface Area</a:t>
            </a:r>
            <a:endParaRPr lang="en-US" sz="6000" dirty="0">
              <a:solidFill>
                <a:srgbClr val="FF0000"/>
              </a:solidFill>
            </a:endParaRPr>
          </a:p>
        </p:txBody>
      </p:sp>
      <p:sp>
        <p:nvSpPr>
          <p:cNvPr id="3" name="Content Placeholder 2"/>
          <p:cNvSpPr>
            <a:spLocks noGrp="1"/>
          </p:cNvSpPr>
          <p:nvPr>
            <p:ph idx="1"/>
          </p:nvPr>
        </p:nvSpPr>
        <p:spPr>
          <a:xfrm>
            <a:off x="1005840" y="1668780"/>
            <a:ext cx="10744200" cy="3581400"/>
          </a:xfrm>
        </p:spPr>
        <p:txBody>
          <a:bodyPr>
            <a:noAutofit/>
          </a:bodyPr>
          <a:lstStyle/>
          <a:p>
            <a:r>
              <a:rPr lang="en-US" sz="3200" dirty="0" smtClean="0">
                <a:solidFill>
                  <a:srgbClr val="0070C0"/>
                </a:solidFill>
              </a:rPr>
              <a:t>Surface area to volume ratio is important in the limitation of cell size. (U.3)</a:t>
            </a:r>
          </a:p>
          <a:p>
            <a:r>
              <a:rPr lang="en-US" sz="3200" dirty="0" smtClean="0"/>
              <a:t>As a cell grows, volume increases faster than surface area, leading to a decreased </a:t>
            </a:r>
            <a:r>
              <a:rPr lang="en-US" sz="3200" dirty="0" err="1" smtClean="0"/>
              <a:t>SA:Vol</a:t>
            </a:r>
            <a:r>
              <a:rPr lang="en-US" sz="3200" dirty="0" smtClean="0"/>
              <a:t> ratio. </a:t>
            </a:r>
          </a:p>
          <a:p>
            <a:r>
              <a:rPr lang="en-US" sz="3200" dirty="0" smtClean="0"/>
              <a:t>Cells produce chemical energy (via metabolism) to survive and this requires the exchange of materials with the environment. </a:t>
            </a:r>
            <a:endParaRPr lang="en-US" sz="3200" dirty="0"/>
          </a:p>
        </p:txBody>
      </p:sp>
    </p:spTree>
    <p:extLst>
      <p:ext uri="{BB962C8B-B14F-4D97-AF65-F5344CB8AC3E}">
        <p14:creationId xmlns:p14="http://schemas.microsoft.com/office/powerpoint/2010/main" val="40588338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820" y="228600"/>
            <a:ext cx="9601200" cy="1485900"/>
          </a:xfrm>
        </p:spPr>
        <p:txBody>
          <a:bodyPr>
            <a:normAutofit/>
          </a:bodyPr>
          <a:lstStyle/>
          <a:p>
            <a:r>
              <a:rPr lang="en-US" sz="5400" dirty="0" smtClean="0">
                <a:solidFill>
                  <a:srgbClr val="FF0000"/>
                </a:solidFill>
              </a:rPr>
              <a:t>Increasing Surface Area</a:t>
            </a:r>
            <a:endParaRPr lang="en-US" sz="5400" dirty="0">
              <a:solidFill>
                <a:srgbClr val="FF0000"/>
              </a:solidFill>
            </a:endParaRPr>
          </a:p>
        </p:txBody>
      </p:sp>
      <p:sp>
        <p:nvSpPr>
          <p:cNvPr id="3" name="Content Placeholder 2"/>
          <p:cNvSpPr>
            <a:spLocks noGrp="1"/>
          </p:cNvSpPr>
          <p:nvPr>
            <p:ph idx="1"/>
          </p:nvPr>
        </p:nvSpPr>
        <p:spPr>
          <a:xfrm>
            <a:off x="1280159" y="1492568"/>
            <a:ext cx="10401300" cy="3581400"/>
          </a:xfrm>
        </p:spPr>
        <p:txBody>
          <a:bodyPr>
            <a:noAutofit/>
          </a:bodyPr>
          <a:lstStyle/>
          <a:p>
            <a:r>
              <a:rPr lang="en-US" sz="3200" dirty="0"/>
              <a:t>Cells and tissues that are specialized for gas or material exchange will increase their surface area to optimize material transfer. </a:t>
            </a:r>
          </a:p>
          <a:p>
            <a:pPr lvl="1"/>
            <a:r>
              <a:rPr lang="en-US" sz="2800" dirty="0"/>
              <a:t>Intestinal tissue of the digestive tract may form a ruffled structure (villi) to increase the surface area of the inner lining. </a:t>
            </a:r>
          </a:p>
          <a:p>
            <a:pPr lvl="1"/>
            <a:r>
              <a:rPr lang="en-US" sz="2800" dirty="0"/>
              <a:t>Alveoli within the lungs have membranous extensions called microvilli, which function to increase the total membrane surface. </a:t>
            </a:r>
          </a:p>
          <a:p>
            <a:endParaRPr lang="en-US" sz="3200" dirty="0"/>
          </a:p>
        </p:txBody>
      </p:sp>
      <p:pic>
        <p:nvPicPr>
          <p:cNvPr id="4" name="Picture 3"/>
          <p:cNvPicPr>
            <a:picLocks noChangeAspect="1"/>
          </p:cNvPicPr>
          <p:nvPr/>
        </p:nvPicPr>
        <p:blipFill>
          <a:blip r:embed="rId2"/>
          <a:stretch>
            <a:fillRect/>
          </a:stretch>
        </p:blipFill>
        <p:spPr>
          <a:xfrm>
            <a:off x="5047297" y="4714875"/>
            <a:ext cx="2867025" cy="2066925"/>
          </a:xfrm>
          <a:prstGeom prst="rect">
            <a:avLst/>
          </a:prstGeom>
        </p:spPr>
      </p:pic>
    </p:spTree>
    <p:extLst>
      <p:ext uri="{BB962C8B-B14F-4D97-AF65-F5344CB8AC3E}">
        <p14:creationId xmlns:p14="http://schemas.microsoft.com/office/powerpoint/2010/main" val="3015476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to the cell surface area to volume ratio as a cell grows?</a:t>
            </a:r>
            <a:endParaRPr lang="en-US" dirty="0"/>
          </a:p>
        </p:txBody>
      </p:sp>
      <p:sp>
        <p:nvSpPr>
          <p:cNvPr id="3" name="Content Placeholder 2"/>
          <p:cNvSpPr>
            <a:spLocks noGrp="1"/>
          </p:cNvSpPr>
          <p:nvPr>
            <p:ph idx="1"/>
          </p:nvPr>
        </p:nvSpPr>
        <p:spPr/>
        <p:txBody>
          <a:bodyPr>
            <a:normAutofit/>
          </a:bodyPr>
          <a:lstStyle/>
          <a:p>
            <a:r>
              <a:rPr lang="en-US" sz="2800" dirty="0" smtClean="0"/>
              <a:t>A. It decreases, so production of waste material is reduced. </a:t>
            </a:r>
          </a:p>
          <a:p>
            <a:r>
              <a:rPr lang="en-US" sz="2800" dirty="0" smtClean="0"/>
              <a:t>B. It increases, so mineral ion absorption is increased. </a:t>
            </a:r>
          </a:p>
          <a:p>
            <a:r>
              <a:rPr lang="en-US" sz="2800" dirty="0" smtClean="0"/>
              <a:t>C. It increases, so osmosis is reduced. </a:t>
            </a:r>
          </a:p>
          <a:p>
            <a:r>
              <a:rPr lang="en-US" sz="2800" dirty="0" smtClean="0"/>
              <a:t>D. It decreases, so rate of gas exchange is too low. </a:t>
            </a:r>
            <a:endParaRPr lang="en-US" sz="2800" dirty="0"/>
          </a:p>
        </p:txBody>
      </p:sp>
      <p:sp>
        <p:nvSpPr>
          <p:cNvPr id="4" name="Striped Right Arrow 3"/>
          <p:cNvSpPr/>
          <p:nvPr/>
        </p:nvSpPr>
        <p:spPr>
          <a:xfrm flipH="1">
            <a:off x="9646920" y="3985260"/>
            <a:ext cx="1691640" cy="502920"/>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957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4"/>
                                        </p:tgtEl>
                                        <p:attrNameLst>
                                          <p:attrName>style.color</p:attrName>
                                        </p:attrNameLst>
                                      </p:cBhvr>
                                      <p:to>
                                        <a:schemeClr val="bg1"/>
                                      </p:to>
                                    </p:animClr>
                                    <p:animClr clrSpc="rgb" dir="cw">
                                      <p:cBhvr>
                                        <p:cTn id="7" dur="250" autoRev="1" fill="remove"/>
                                        <p:tgtEl>
                                          <p:spTgt spid="4"/>
                                        </p:tgtEl>
                                        <p:attrNameLst>
                                          <p:attrName>fillcolor</p:attrName>
                                        </p:attrNameLst>
                                      </p:cBhvr>
                                      <p:to>
                                        <a:schemeClr val="bg1"/>
                                      </p:to>
                                    </p:animClr>
                                    <p:set>
                                      <p:cBhvr>
                                        <p:cTn id="8" dur="250" autoRev="1" fill="remove"/>
                                        <p:tgtEl>
                                          <p:spTgt spid="4"/>
                                        </p:tgtEl>
                                        <p:attrNameLst>
                                          <p:attrName>fill.type</p:attrName>
                                        </p:attrNameLst>
                                      </p:cBhvr>
                                      <p:to>
                                        <p:strVal val="solid"/>
                                      </p:to>
                                    </p:set>
                                    <p:set>
                                      <p:cBhvr>
                                        <p:cTn id="9" dur="250" autoRev="1" fill="remove"/>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388620"/>
            <a:ext cx="10629900" cy="1485900"/>
          </a:xfrm>
        </p:spPr>
        <p:txBody>
          <a:bodyPr>
            <a:normAutofit/>
          </a:bodyPr>
          <a:lstStyle/>
          <a:p>
            <a:r>
              <a:rPr lang="en-US" sz="4800" dirty="0" smtClean="0"/>
              <a:t>Explain the importance of surface area to volume ratio as a limit to cell size. [2]</a:t>
            </a:r>
            <a:endParaRPr lang="en-US" sz="4800" dirty="0"/>
          </a:p>
        </p:txBody>
      </p:sp>
      <p:sp>
        <p:nvSpPr>
          <p:cNvPr id="3" name="Content Placeholder 2"/>
          <p:cNvSpPr>
            <a:spLocks noGrp="1"/>
          </p:cNvSpPr>
          <p:nvPr>
            <p:ph idx="1"/>
          </p:nvPr>
        </p:nvSpPr>
        <p:spPr>
          <a:xfrm>
            <a:off x="1371600" y="2286000"/>
            <a:ext cx="10058400" cy="3581400"/>
          </a:xfrm>
        </p:spPr>
        <p:txBody>
          <a:bodyPr>
            <a:normAutofit/>
          </a:bodyPr>
          <a:lstStyle/>
          <a:p>
            <a:r>
              <a:rPr lang="en-US" sz="2800" dirty="0" smtClean="0"/>
              <a:t>Rate of exchange of materials/gas/energy is a function of its surface area</a:t>
            </a:r>
          </a:p>
          <a:p>
            <a:r>
              <a:rPr lang="en-US" sz="2800" dirty="0" smtClean="0"/>
              <a:t>Rate of production of heat/waste/resource consumption is a function of its volume</a:t>
            </a:r>
          </a:p>
          <a:p>
            <a:r>
              <a:rPr lang="en-US" sz="2800" dirty="0" smtClean="0"/>
              <a:t>Surface area to volume ratio decreases with increase is size</a:t>
            </a:r>
          </a:p>
          <a:p>
            <a:r>
              <a:rPr lang="en-US" sz="2800" dirty="0" smtClean="0"/>
              <a:t>At low surface area to volume ratios, exchange of materials takes longer/reduced efficiency of exchange. </a:t>
            </a:r>
            <a:endParaRPr lang="en-US" sz="2800" dirty="0"/>
          </a:p>
        </p:txBody>
      </p:sp>
    </p:spTree>
    <p:extLst>
      <p:ext uri="{BB962C8B-B14F-4D97-AF65-F5344CB8AC3E}">
        <p14:creationId xmlns:p14="http://schemas.microsoft.com/office/powerpoint/2010/main" val="3366775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160020"/>
            <a:ext cx="9601200" cy="1485900"/>
          </a:xfrm>
        </p:spPr>
        <p:txBody>
          <a:bodyPr>
            <a:normAutofit/>
          </a:bodyPr>
          <a:lstStyle/>
          <a:p>
            <a:r>
              <a:rPr lang="en-US" sz="5400" dirty="0" smtClean="0">
                <a:solidFill>
                  <a:srgbClr val="FF0000"/>
                </a:solidFill>
              </a:rPr>
              <a:t>Cell Theory</a:t>
            </a:r>
            <a:endParaRPr lang="en-US" sz="5400" dirty="0">
              <a:solidFill>
                <a:srgbClr val="FF0000"/>
              </a:solidFill>
            </a:endParaRPr>
          </a:p>
        </p:txBody>
      </p:sp>
      <p:sp>
        <p:nvSpPr>
          <p:cNvPr id="3" name="Content Placeholder 2"/>
          <p:cNvSpPr>
            <a:spLocks noGrp="1"/>
          </p:cNvSpPr>
          <p:nvPr>
            <p:ph idx="1"/>
          </p:nvPr>
        </p:nvSpPr>
        <p:spPr>
          <a:xfrm>
            <a:off x="719657" y="1025480"/>
            <a:ext cx="10218420" cy="3991698"/>
          </a:xfrm>
        </p:spPr>
        <p:txBody>
          <a:bodyPr>
            <a:noAutofit/>
          </a:bodyPr>
          <a:lstStyle/>
          <a:p>
            <a:r>
              <a:rPr lang="en-US" sz="2800" dirty="0" smtClean="0">
                <a:solidFill>
                  <a:srgbClr val="0070C0"/>
                </a:solidFill>
              </a:rPr>
              <a:t>According to the cell theory, living organisms are composed of cells. (U.1)	</a:t>
            </a:r>
          </a:p>
          <a:p>
            <a:pPr lvl="1"/>
            <a:r>
              <a:rPr lang="en-US" sz="2800" dirty="0" smtClean="0"/>
              <a:t>1. All organisms are composed of one or more cells.</a:t>
            </a:r>
          </a:p>
          <a:p>
            <a:pPr lvl="1"/>
            <a:r>
              <a:rPr lang="en-US" sz="2800" dirty="0" smtClean="0"/>
              <a:t>2. Cells are the smallest unit of life. </a:t>
            </a:r>
          </a:p>
          <a:p>
            <a:pPr lvl="2"/>
            <a:r>
              <a:rPr lang="en-US" sz="2400" dirty="0" smtClean="0"/>
              <a:t>Prokaryotes: 1-5 micrometers: Eukaryotes 10-100 micrometers</a:t>
            </a:r>
          </a:p>
          <a:p>
            <a:pPr lvl="2"/>
            <a:r>
              <a:rPr lang="en-US" sz="2400" dirty="0" smtClean="0"/>
              <a:t>Specialized structures within cells carry out different functions</a:t>
            </a:r>
          </a:p>
          <a:p>
            <a:pPr lvl="2"/>
            <a:r>
              <a:rPr lang="en-US" sz="2400" dirty="0" smtClean="0"/>
              <a:t>Organelles cannot survive alone. </a:t>
            </a:r>
          </a:p>
          <a:p>
            <a:pPr lvl="1"/>
            <a:r>
              <a:rPr lang="en-US" sz="2800" dirty="0" smtClean="0"/>
              <a:t>3. All cells come from pre-existing cells. </a:t>
            </a:r>
          </a:p>
          <a:p>
            <a:pPr lvl="2"/>
            <a:r>
              <a:rPr lang="en-US" sz="2400" dirty="0" smtClean="0"/>
              <a:t>Cells multiply though division</a:t>
            </a:r>
          </a:p>
          <a:p>
            <a:endParaRPr lang="en-US" sz="2800" dirty="0"/>
          </a:p>
        </p:txBody>
      </p:sp>
      <p:pic>
        <p:nvPicPr>
          <p:cNvPr id="4" name="Picture 2" descr="Image result for cell under microsco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9645" y="1880958"/>
            <a:ext cx="1421835" cy="12552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cell smallest unit of li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6107" y="3706539"/>
            <a:ext cx="3267075" cy="23812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mitos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1069" y="5112427"/>
            <a:ext cx="4415596" cy="1540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5437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820" y="228600"/>
            <a:ext cx="9601200" cy="1485900"/>
          </a:xfrm>
        </p:spPr>
        <p:txBody>
          <a:bodyPr/>
          <a:lstStyle/>
          <a:p>
            <a:r>
              <a:rPr lang="en-US" dirty="0" smtClean="0"/>
              <a:t>Multicellular Organisms</a:t>
            </a:r>
            <a:endParaRPr lang="en-US" dirty="0"/>
          </a:p>
        </p:txBody>
      </p:sp>
      <p:sp>
        <p:nvSpPr>
          <p:cNvPr id="3" name="Content Placeholder 2"/>
          <p:cNvSpPr>
            <a:spLocks noGrp="1"/>
          </p:cNvSpPr>
          <p:nvPr>
            <p:ph idx="1"/>
          </p:nvPr>
        </p:nvSpPr>
        <p:spPr>
          <a:xfrm>
            <a:off x="1074419" y="1108710"/>
            <a:ext cx="10767061" cy="3581400"/>
          </a:xfrm>
        </p:spPr>
        <p:txBody>
          <a:bodyPr>
            <a:normAutofit/>
          </a:bodyPr>
          <a:lstStyle/>
          <a:p>
            <a:r>
              <a:rPr lang="en-US" sz="2800" dirty="0" smtClean="0"/>
              <a:t>Cells are small, no matter the size of the organism</a:t>
            </a:r>
          </a:p>
          <a:p>
            <a:r>
              <a:rPr lang="en-US" sz="2800" dirty="0" smtClean="0"/>
              <a:t>Cells cannot grow very large</a:t>
            </a:r>
          </a:p>
          <a:p>
            <a:r>
              <a:rPr lang="en-US" sz="2800" dirty="0" smtClean="0"/>
              <a:t>The volume of a cell determines the level of metabolic activity that takes place within the cell</a:t>
            </a:r>
          </a:p>
          <a:p>
            <a:r>
              <a:rPr lang="en-US" sz="2800" dirty="0" smtClean="0"/>
              <a:t>The surface area of a cell determines the rate of exchange of materials with the outside environment. </a:t>
            </a:r>
            <a:endParaRPr lang="en-US" sz="2800" dirty="0"/>
          </a:p>
        </p:txBody>
      </p:sp>
      <p:pic>
        <p:nvPicPr>
          <p:cNvPr id="4" name="Picture 3"/>
          <p:cNvPicPr>
            <a:picLocks noChangeAspect="1"/>
          </p:cNvPicPr>
          <p:nvPr/>
        </p:nvPicPr>
        <p:blipFill>
          <a:blip r:embed="rId2"/>
          <a:stretch>
            <a:fillRect/>
          </a:stretch>
        </p:blipFill>
        <p:spPr>
          <a:xfrm>
            <a:off x="4028462" y="3996883"/>
            <a:ext cx="4858973" cy="2838257"/>
          </a:xfrm>
          <a:prstGeom prst="rect">
            <a:avLst/>
          </a:prstGeom>
        </p:spPr>
      </p:pic>
    </p:spTree>
    <p:extLst>
      <p:ext uri="{BB962C8B-B14F-4D97-AF65-F5344CB8AC3E}">
        <p14:creationId xmlns:p14="http://schemas.microsoft.com/office/powerpoint/2010/main" val="24308365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820" y="160020"/>
            <a:ext cx="9601200" cy="1485900"/>
          </a:xfrm>
        </p:spPr>
        <p:txBody>
          <a:bodyPr/>
          <a:lstStyle/>
          <a:p>
            <a:r>
              <a:rPr lang="en-US" dirty="0" smtClean="0">
                <a:solidFill>
                  <a:srgbClr val="FF0000"/>
                </a:solidFill>
              </a:rPr>
              <a:t>Multicellular Organisms</a:t>
            </a:r>
            <a:endParaRPr lang="en-US" dirty="0">
              <a:solidFill>
                <a:srgbClr val="FF0000"/>
              </a:solidFill>
            </a:endParaRPr>
          </a:p>
        </p:txBody>
      </p:sp>
      <p:sp>
        <p:nvSpPr>
          <p:cNvPr id="3" name="Content Placeholder 2"/>
          <p:cNvSpPr>
            <a:spLocks noGrp="1"/>
          </p:cNvSpPr>
          <p:nvPr>
            <p:ph idx="1"/>
          </p:nvPr>
        </p:nvSpPr>
        <p:spPr>
          <a:xfrm>
            <a:off x="845820" y="761047"/>
            <a:ext cx="11041380" cy="4892040"/>
          </a:xfrm>
        </p:spPr>
        <p:txBody>
          <a:bodyPr>
            <a:normAutofit/>
          </a:bodyPr>
          <a:lstStyle/>
          <a:p>
            <a:r>
              <a:rPr lang="en-US" sz="2800" dirty="0" smtClean="0">
                <a:solidFill>
                  <a:srgbClr val="0070C0"/>
                </a:solidFill>
              </a:rPr>
              <a:t>Multicellular organisms have properties that emerge from the interaction of their cellular components (U.4)</a:t>
            </a:r>
          </a:p>
          <a:p>
            <a:r>
              <a:rPr lang="en-US" sz="2800" dirty="0" smtClean="0"/>
              <a:t>New properties that appear in multicellular organisms are a result of the interactions between cells. </a:t>
            </a:r>
          </a:p>
          <a:p>
            <a:r>
              <a:rPr lang="en-US" sz="2800" dirty="0" smtClean="0"/>
              <a:t>Cells </a:t>
            </a:r>
            <a:r>
              <a:rPr lang="en-US" sz="2800" dirty="0" smtClean="0">
                <a:sym typeface="Wingdings" panose="05000000000000000000" pitchFamily="2" charset="2"/>
              </a:rPr>
              <a:t> Tissues  Organs  Organ Systems  Organisms</a:t>
            </a:r>
          </a:p>
          <a:p>
            <a:r>
              <a:rPr lang="en-US" sz="2800" dirty="0" smtClean="0">
                <a:sym typeface="Wingdings" panose="05000000000000000000" pitchFamily="2" charset="2"/>
              </a:rPr>
              <a:t>Think about a musical group</a:t>
            </a:r>
          </a:p>
          <a:p>
            <a:pPr lvl="1"/>
            <a:r>
              <a:rPr lang="en-US" sz="2800" dirty="0" smtClean="0">
                <a:sym typeface="Wingdings" panose="05000000000000000000" pitchFamily="2" charset="2"/>
              </a:rPr>
              <a:t>One instrument can play a simple tune but several instruments can play a wide variety of sounds and effects. </a:t>
            </a:r>
            <a:endParaRPr lang="en-US" sz="2800" dirty="0"/>
          </a:p>
        </p:txBody>
      </p:sp>
      <p:pic>
        <p:nvPicPr>
          <p:cNvPr id="4" name="Picture 3"/>
          <p:cNvPicPr>
            <a:picLocks noChangeAspect="1"/>
          </p:cNvPicPr>
          <p:nvPr/>
        </p:nvPicPr>
        <p:blipFill>
          <a:blip r:embed="rId2"/>
          <a:stretch>
            <a:fillRect/>
          </a:stretch>
        </p:blipFill>
        <p:spPr>
          <a:xfrm>
            <a:off x="5381625" y="4562475"/>
            <a:ext cx="6505575" cy="2295525"/>
          </a:xfrm>
          <a:prstGeom prst="rect">
            <a:avLst/>
          </a:prstGeom>
        </p:spPr>
      </p:pic>
    </p:spTree>
    <p:extLst>
      <p:ext uri="{BB962C8B-B14F-4D97-AF65-F5344CB8AC3E}">
        <p14:creationId xmlns:p14="http://schemas.microsoft.com/office/powerpoint/2010/main" val="13369267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8297"/>
            <a:ext cx="9601200" cy="1485900"/>
          </a:xfrm>
        </p:spPr>
        <p:txBody>
          <a:bodyPr>
            <a:normAutofit/>
          </a:bodyPr>
          <a:lstStyle/>
          <a:p>
            <a:r>
              <a:rPr lang="en-US" sz="6000" dirty="0" smtClean="0">
                <a:solidFill>
                  <a:srgbClr val="FF0000"/>
                </a:solidFill>
              </a:rPr>
              <a:t>Differentiation</a:t>
            </a:r>
            <a:endParaRPr lang="en-US" sz="6000" dirty="0">
              <a:solidFill>
                <a:srgbClr val="FF0000"/>
              </a:solidFill>
            </a:endParaRPr>
          </a:p>
        </p:txBody>
      </p:sp>
      <p:sp>
        <p:nvSpPr>
          <p:cNvPr id="3" name="Content Placeholder 2"/>
          <p:cNvSpPr>
            <a:spLocks noGrp="1"/>
          </p:cNvSpPr>
          <p:nvPr>
            <p:ph idx="1"/>
          </p:nvPr>
        </p:nvSpPr>
        <p:spPr>
          <a:xfrm>
            <a:off x="868680" y="932687"/>
            <a:ext cx="8376061" cy="4480560"/>
          </a:xfrm>
        </p:spPr>
        <p:txBody>
          <a:bodyPr>
            <a:noAutofit/>
          </a:bodyPr>
          <a:lstStyle/>
          <a:p>
            <a:r>
              <a:rPr lang="en-US" sz="2800" dirty="0" smtClean="0">
                <a:solidFill>
                  <a:srgbClr val="0070C0"/>
                </a:solidFill>
              </a:rPr>
              <a:t>Differentiation involves the expression of some genes and not others in a cell’s genome. (U.6)</a:t>
            </a:r>
          </a:p>
          <a:p>
            <a:r>
              <a:rPr lang="en-US" sz="2800" dirty="0" smtClean="0"/>
              <a:t>Differentiation is the process during development where newly formed cells become more specialized and distinct from one another as they mature.</a:t>
            </a:r>
          </a:p>
          <a:p>
            <a:r>
              <a:rPr lang="en-US" sz="2800" dirty="0" smtClean="0"/>
              <a:t>How do we get emergent properties?</a:t>
            </a:r>
          </a:p>
          <a:p>
            <a:r>
              <a:rPr lang="en-US" sz="2800" dirty="0" smtClean="0"/>
              <a:t>The expression of some genes in a cell’s genome but not others. </a:t>
            </a:r>
          </a:p>
          <a:p>
            <a:pPr lvl="1"/>
            <a:r>
              <a:rPr lang="en-US" sz="2800" dirty="0" smtClean="0"/>
              <a:t>In your body you have muscle cells and pancreatic cells, which do very different jobs. </a:t>
            </a:r>
          </a:p>
          <a:p>
            <a:pPr lvl="1"/>
            <a:r>
              <a:rPr lang="en-US" sz="2800" dirty="0" smtClean="0"/>
              <a:t>They both contain the same genome but differentiation means they have different function in the body.  </a:t>
            </a:r>
            <a:endParaRPr lang="en-US" sz="2800" dirty="0"/>
          </a:p>
        </p:txBody>
      </p:sp>
      <p:pic>
        <p:nvPicPr>
          <p:cNvPr id="4" name="Picture 3"/>
          <p:cNvPicPr>
            <a:picLocks noChangeAspect="1"/>
          </p:cNvPicPr>
          <p:nvPr/>
        </p:nvPicPr>
        <p:blipFill>
          <a:blip r:embed="rId2"/>
          <a:stretch>
            <a:fillRect/>
          </a:stretch>
        </p:blipFill>
        <p:spPr>
          <a:xfrm>
            <a:off x="8813370" y="2721912"/>
            <a:ext cx="3256710" cy="2973915"/>
          </a:xfrm>
          <a:prstGeom prst="rect">
            <a:avLst/>
          </a:prstGeom>
        </p:spPr>
      </p:pic>
    </p:spTree>
    <p:extLst>
      <p:ext uri="{BB962C8B-B14F-4D97-AF65-F5344CB8AC3E}">
        <p14:creationId xmlns:p14="http://schemas.microsoft.com/office/powerpoint/2010/main" val="28445604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757" y="123092"/>
            <a:ext cx="9601200" cy="1485900"/>
          </a:xfrm>
        </p:spPr>
        <p:txBody>
          <a:bodyPr>
            <a:normAutofit/>
          </a:bodyPr>
          <a:lstStyle/>
          <a:p>
            <a:r>
              <a:rPr lang="en-US" sz="4800" dirty="0" smtClean="0">
                <a:solidFill>
                  <a:srgbClr val="FF0000"/>
                </a:solidFill>
              </a:rPr>
              <a:t>Gene Packaging</a:t>
            </a:r>
            <a:endParaRPr lang="en-US" sz="4800" dirty="0">
              <a:solidFill>
                <a:srgbClr val="FF0000"/>
              </a:solidFill>
            </a:endParaRPr>
          </a:p>
        </p:txBody>
      </p:sp>
      <p:sp>
        <p:nvSpPr>
          <p:cNvPr id="3" name="Content Placeholder 2"/>
          <p:cNvSpPr>
            <a:spLocks noGrp="1"/>
          </p:cNvSpPr>
          <p:nvPr>
            <p:ph idx="1"/>
          </p:nvPr>
        </p:nvSpPr>
        <p:spPr>
          <a:xfrm>
            <a:off x="1273126" y="1608992"/>
            <a:ext cx="9601200" cy="3581400"/>
          </a:xfrm>
        </p:spPr>
        <p:txBody>
          <a:bodyPr>
            <a:normAutofit/>
          </a:bodyPr>
          <a:lstStyle/>
          <a:p>
            <a:r>
              <a:rPr lang="en-US" sz="2800" dirty="0"/>
              <a:t>Within the nucleus of a eukaryotic cell, DNA is packaged with proteins to form chromatin. </a:t>
            </a:r>
          </a:p>
          <a:p>
            <a:pPr lvl="1"/>
            <a:r>
              <a:rPr lang="en-US" sz="2800" dirty="0"/>
              <a:t>Active genes are usually packaged in an expanded form called </a:t>
            </a:r>
            <a:r>
              <a:rPr lang="en-US" sz="2800" u="sng" dirty="0" err="1"/>
              <a:t>euchromatin</a:t>
            </a:r>
            <a:r>
              <a:rPr lang="en-US" sz="2800" dirty="0"/>
              <a:t> that is accessible to transcriptional machinery. </a:t>
            </a:r>
          </a:p>
          <a:p>
            <a:pPr lvl="1"/>
            <a:r>
              <a:rPr lang="en-US" sz="2800" dirty="0"/>
              <a:t>Inactive genes are typically packaged in a more condensed form called </a:t>
            </a:r>
            <a:r>
              <a:rPr lang="en-US" sz="2800" u="sng" dirty="0"/>
              <a:t>heterochromatin</a:t>
            </a:r>
            <a:r>
              <a:rPr lang="en-US" sz="2800" dirty="0"/>
              <a:t> (saves space, not transcribed). </a:t>
            </a:r>
          </a:p>
          <a:p>
            <a:pPr marL="0" indent="0">
              <a:buNone/>
            </a:pPr>
            <a:endParaRPr lang="en-US" sz="2800" dirty="0"/>
          </a:p>
        </p:txBody>
      </p:sp>
    </p:spTree>
    <p:extLst>
      <p:ext uri="{BB962C8B-B14F-4D97-AF65-F5344CB8AC3E}">
        <p14:creationId xmlns:p14="http://schemas.microsoft.com/office/powerpoint/2010/main" val="19382265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346" y="110784"/>
            <a:ext cx="9601200" cy="1485900"/>
          </a:xfrm>
        </p:spPr>
        <p:txBody>
          <a:bodyPr>
            <a:normAutofit/>
          </a:bodyPr>
          <a:lstStyle/>
          <a:p>
            <a:r>
              <a:rPr lang="en-US" sz="6000" dirty="0" smtClean="0">
                <a:solidFill>
                  <a:srgbClr val="FF0000"/>
                </a:solidFill>
              </a:rPr>
              <a:t>Specialized Tissues</a:t>
            </a:r>
            <a:endParaRPr lang="en-US" sz="6000" dirty="0">
              <a:solidFill>
                <a:srgbClr val="FF0000"/>
              </a:solidFill>
            </a:endParaRPr>
          </a:p>
        </p:txBody>
      </p:sp>
      <p:sp>
        <p:nvSpPr>
          <p:cNvPr id="3" name="Content Placeholder 2"/>
          <p:cNvSpPr>
            <a:spLocks noGrp="1"/>
          </p:cNvSpPr>
          <p:nvPr>
            <p:ph idx="1"/>
          </p:nvPr>
        </p:nvSpPr>
        <p:spPr>
          <a:xfrm>
            <a:off x="1097279" y="1171136"/>
            <a:ext cx="9601200" cy="3581400"/>
          </a:xfrm>
        </p:spPr>
        <p:txBody>
          <a:bodyPr>
            <a:normAutofit/>
          </a:bodyPr>
          <a:lstStyle/>
          <a:p>
            <a:r>
              <a:rPr lang="en-US" sz="3200" dirty="0" smtClean="0">
                <a:solidFill>
                  <a:srgbClr val="0070C0"/>
                </a:solidFill>
              </a:rPr>
              <a:t>Specialized tissues can develop by cell differentiation in multicellular organisms. (U.5)</a:t>
            </a:r>
            <a:endParaRPr lang="en-US" sz="3200" dirty="0">
              <a:solidFill>
                <a:srgbClr val="0070C0"/>
              </a:solidFill>
            </a:endParaRPr>
          </a:p>
        </p:txBody>
      </p:sp>
      <p:pic>
        <p:nvPicPr>
          <p:cNvPr id="4" name="Picture 3"/>
          <p:cNvPicPr>
            <a:picLocks noChangeAspect="1"/>
          </p:cNvPicPr>
          <p:nvPr/>
        </p:nvPicPr>
        <p:blipFill>
          <a:blip r:embed="rId2"/>
          <a:stretch>
            <a:fillRect/>
          </a:stretch>
        </p:blipFill>
        <p:spPr>
          <a:xfrm>
            <a:off x="1718819" y="2251978"/>
            <a:ext cx="8358121" cy="4416047"/>
          </a:xfrm>
          <a:prstGeom prst="rect">
            <a:avLst/>
          </a:prstGeom>
        </p:spPr>
      </p:pic>
    </p:spTree>
    <p:extLst>
      <p:ext uri="{BB962C8B-B14F-4D97-AF65-F5344CB8AC3E}">
        <p14:creationId xmlns:p14="http://schemas.microsoft.com/office/powerpoint/2010/main" val="19731420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138" y="116058"/>
            <a:ext cx="9601200" cy="1485900"/>
          </a:xfrm>
        </p:spPr>
        <p:txBody>
          <a:bodyPr>
            <a:normAutofit/>
          </a:bodyPr>
          <a:lstStyle/>
          <a:p>
            <a:r>
              <a:rPr lang="en-US" sz="5400" dirty="0" smtClean="0">
                <a:solidFill>
                  <a:srgbClr val="FF0000"/>
                </a:solidFill>
              </a:rPr>
              <a:t>Stem Cells</a:t>
            </a:r>
            <a:endParaRPr lang="en-US" sz="5400" dirty="0">
              <a:solidFill>
                <a:srgbClr val="FF0000"/>
              </a:solidFill>
            </a:endParaRPr>
          </a:p>
        </p:txBody>
      </p:sp>
      <p:sp>
        <p:nvSpPr>
          <p:cNvPr id="3" name="Content Placeholder 2"/>
          <p:cNvSpPr>
            <a:spLocks noGrp="1"/>
          </p:cNvSpPr>
          <p:nvPr>
            <p:ph idx="1"/>
          </p:nvPr>
        </p:nvSpPr>
        <p:spPr>
          <a:xfrm>
            <a:off x="1120140" y="1371600"/>
            <a:ext cx="10401300" cy="5029200"/>
          </a:xfrm>
        </p:spPr>
        <p:txBody>
          <a:bodyPr>
            <a:noAutofit/>
          </a:bodyPr>
          <a:lstStyle/>
          <a:p>
            <a:r>
              <a:rPr lang="en-US" sz="2800" dirty="0" smtClean="0">
                <a:solidFill>
                  <a:srgbClr val="0070C0"/>
                </a:solidFill>
              </a:rPr>
              <a:t>The capacity of stem cells to divide and differentiate along different pathways is necessary in embryonic development and also makes stem cells suitable for therapeutic uses. (U.7)</a:t>
            </a:r>
          </a:p>
          <a:p>
            <a:r>
              <a:rPr lang="en-US" sz="2800" dirty="0" smtClean="0"/>
              <a:t>Unlike differentiated cells, stem cells retain the ability to turn into a great amount of different cell types and they are: </a:t>
            </a:r>
          </a:p>
          <a:p>
            <a:pPr lvl="1"/>
            <a:r>
              <a:rPr lang="en-US" sz="2800" dirty="0" smtClean="0"/>
              <a:t>Unspecialized</a:t>
            </a:r>
          </a:p>
          <a:p>
            <a:pPr lvl="1"/>
            <a:r>
              <a:rPr lang="en-US" sz="2800" dirty="0" smtClean="0"/>
              <a:t>Can divide repeatedly to make many copies</a:t>
            </a:r>
          </a:p>
          <a:p>
            <a:pPr lvl="1"/>
            <a:r>
              <a:rPr lang="en-US" sz="2800" dirty="0" smtClean="0"/>
              <a:t>Can differentiate into several cell types</a:t>
            </a:r>
            <a:endParaRPr lang="en-US" sz="2800" dirty="0"/>
          </a:p>
        </p:txBody>
      </p:sp>
    </p:spTree>
    <p:extLst>
      <p:ext uri="{BB962C8B-B14F-4D97-AF65-F5344CB8AC3E}">
        <p14:creationId xmlns:p14="http://schemas.microsoft.com/office/powerpoint/2010/main" val="35595719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825" y="123093"/>
            <a:ext cx="9601200" cy="1485900"/>
          </a:xfrm>
        </p:spPr>
        <p:txBody>
          <a:bodyPr/>
          <a:lstStyle/>
          <a:p>
            <a:r>
              <a:rPr lang="en-US" dirty="0" smtClean="0">
                <a:solidFill>
                  <a:srgbClr val="FF0000"/>
                </a:solidFill>
              </a:rPr>
              <a:t>Stem Cells</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sz="2800" b="1" u="sng" dirty="0"/>
              <a:t>Embryonic stems cells</a:t>
            </a:r>
            <a:r>
              <a:rPr lang="en-US" sz="2800" dirty="0"/>
              <a:t>: come from the blastocyst (a ball of cells from a fertilized egg, which are all alike)</a:t>
            </a:r>
          </a:p>
          <a:p>
            <a:r>
              <a:rPr lang="en-US" sz="2800" b="1" u="sng" dirty="0"/>
              <a:t>Adult stems cells</a:t>
            </a:r>
            <a:r>
              <a:rPr lang="en-US" sz="2800" dirty="0"/>
              <a:t>: for example those found in bone marrow, are different and can only differentiate into a limited number of cell types. </a:t>
            </a:r>
          </a:p>
          <a:p>
            <a:pPr marL="0" indent="0">
              <a:buNone/>
            </a:pPr>
            <a:endParaRPr lang="en-US" sz="2800" dirty="0"/>
          </a:p>
        </p:txBody>
      </p:sp>
    </p:spTree>
    <p:extLst>
      <p:ext uri="{BB962C8B-B14F-4D97-AF65-F5344CB8AC3E}">
        <p14:creationId xmlns:p14="http://schemas.microsoft.com/office/powerpoint/2010/main" val="41864282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689" y="137160"/>
            <a:ext cx="9601200" cy="1485900"/>
          </a:xfrm>
        </p:spPr>
        <p:txBody>
          <a:bodyPr/>
          <a:lstStyle/>
          <a:p>
            <a:r>
              <a:rPr lang="en-US" dirty="0" smtClean="0">
                <a:solidFill>
                  <a:srgbClr val="FF0000"/>
                </a:solidFill>
              </a:rPr>
              <a:t>Types of Stem Cells </a:t>
            </a:r>
            <a:endParaRPr lang="en-US" dirty="0">
              <a:solidFill>
                <a:srgbClr val="FF0000"/>
              </a:solidFill>
            </a:endParaRPr>
          </a:p>
        </p:txBody>
      </p:sp>
      <p:sp>
        <p:nvSpPr>
          <p:cNvPr id="3" name="Content Placeholder 2"/>
          <p:cNvSpPr>
            <a:spLocks noGrp="1"/>
          </p:cNvSpPr>
          <p:nvPr>
            <p:ph idx="1"/>
          </p:nvPr>
        </p:nvSpPr>
        <p:spPr>
          <a:xfrm>
            <a:off x="1132449" y="1623060"/>
            <a:ext cx="9601200" cy="3581400"/>
          </a:xfrm>
        </p:spPr>
        <p:txBody>
          <a:bodyPr>
            <a:normAutofit/>
          </a:bodyPr>
          <a:lstStyle/>
          <a:p>
            <a:r>
              <a:rPr lang="en-US" sz="2400" b="1" u="sng" dirty="0"/>
              <a:t>Totipotent</a:t>
            </a:r>
            <a:r>
              <a:rPr lang="en-US" sz="2400" dirty="0"/>
              <a:t>:  stem cells to differentiate into any cell in an organism including embryonic tissue is an important distinguishing quality. </a:t>
            </a:r>
          </a:p>
          <a:p>
            <a:r>
              <a:rPr lang="en-US" sz="2400" b="1" u="sng" dirty="0"/>
              <a:t>Pluripotent</a:t>
            </a:r>
            <a:r>
              <a:rPr lang="en-US" sz="2400" dirty="0"/>
              <a:t>:  capable of developing into any type of cell or tissue except those that form a placenta or embryo</a:t>
            </a:r>
          </a:p>
          <a:p>
            <a:r>
              <a:rPr lang="en-US" sz="2400" b="1" u="sng" dirty="0"/>
              <a:t>Multipotent</a:t>
            </a:r>
            <a:r>
              <a:rPr lang="en-US" sz="2400" dirty="0"/>
              <a:t>: can develop into more than one </a:t>
            </a:r>
            <a:r>
              <a:rPr lang="en-US" sz="2400" b="1" dirty="0"/>
              <a:t>cell</a:t>
            </a:r>
            <a:r>
              <a:rPr lang="en-US" sz="2400" dirty="0"/>
              <a:t> type, but are more limited than pluripotent </a:t>
            </a:r>
            <a:r>
              <a:rPr lang="en-US" sz="2400" b="1" dirty="0"/>
              <a:t>cells</a:t>
            </a:r>
            <a:r>
              <a:rPr lang="en-US" sz="2400" dirty="0"/>
              <a:t>; adult </a:t>
            </a:r>
            <a:r>
              <a:rPr lang="en-US" sz="2400" b="1" dirty="0"/>
              <a:t>stem cells </a:t>
            </a:r>
            <a:r>
              <a:rPr lang="en-US" sz="2400" dirty="0"/>
              <a:t>and cord blood </a:t>
            </a:r>
            <a:r>
              <a:rPr lang="en-US" sz="2400" b="1" dirty="0"/>
              <a:t>stem cells</a:t>
            </a:r>
            <a:r>
              <a:rPr lang="en-US" sz="2400" dirty="0"/>
              <a:t> are considered </a:t>
            </a:r>
            <a:r>
              <a:rPr lang="en-US" sz="2400" b="1" dirty="0"/>
              <a:t>multipotent</a:t>
            </a:r>
            <a:r>
              <a:rPr lang="en-US" sz="2400" dirty="0"/>
              <a:t>.</a:t>
            </a:r>
          </a:p>
          <a:p>
            <a:r>
              <a:rPr lang="en-US" sz="2400" b="1" u="sng" dirty="0" err="1"/>
              <a:t>Unipotent</a:t>
            </a:r>
            <a:r>
              <a:rPr lang="en-US" sz="2400" dirty="0"/>
              <a:t>:  capable of developing into only one type of </a:t>
            </a:r>
            <a:r>
              <a:rPr lang="en-US" sz="2400" b="1" dirty="0"/>
              <a:t>cell</a:t>
            </a:r>
            <a:r>
              <a:rPr lang="en-US" sz="2400" dirty="0"/>
              <a:t> or tissue.</a:t>
            </a:r>
          </a:p>
          <a:p>
            <a:pPr marL="0" indent="0">
              <a:buNone/>
            </a:pPr>
            <a:endParaRPr lang="en-US" sz="2400" dirty="0"/>
          </a:p>
        </p:txBody>
      </p:sp>
    </p:spTree>
    <p:extLst>
      <p:ext uri="{BB962C8B-B14F-4D97-AF65-F5344CB8AC3E}">
        <p14:creationId xmlns:p14="http://schemas.microsoft.com/office/powerpoint/2010/main" val="4881728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7692" y="853440"/>
            <a:ext cx="11367032" cy="5044440"/>
          </a:xfrm>
          <a:prstGeom prst="rect">
            <a:avLst/>
          </a:prstGeom>
        </p:spPr>
      </p:pic>
    </p:spTree>
    <p:extLst>
      <p:ext uri="{BB962C8B-B14F-4D97-AF65-F5344CB8AC3E}">
        <p14:creationId xmlns:p14="http://schemas.microsoft.com/office/powerpoint/2010/main" val="14343261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893" y="123093"/>
            <a:ext cx="9601200" cy="1485900"/>
          </a:xfrm>
        </p:spPr>
        <p:txBody>
          <a:bodyPr/>
          <a:lstStyle/>
          <a:p>
            <a:r>
              <a:rPr lang="en-US" dirty="0" smtClean="0">
                <a:solidFill>
                  <a:srgbClr val="FF0000"/>
                </a:solidFill>
              </a:rPr>
              <a:t>Medical Uses of Stem Cells</a:t>
            </a:r>
            <a:endParaRPr lang="en-US" dirty="0">
              <a:solidFill>
                <a:srgbClr val="FF0000"/>
              </a:solidFill>
            </a:endParaRPr>
          </a:p>
        </p:txBody>
      </p:sp>
      <p:sp>
        <p:nvSpPr>
          <p:cNvPr id="3" name="Content Placeholder 2"/>
          <p:cNvSpPr>
            <a:spLocks noGrp="1"/>
          </p:cNvSpPr>
          <p:nvPr>
            <p:ph idx="1"/>
          </p:nvPr>
        </p:nvSpPr>
        <p:spPr>
          <a:xfrm>
            <a:off x="1343465" y="1849902"/>
            <a:ext cx="9601200" cy="3581400"/>
          </a:xfrm>
        </p:spPr>
        <p:txBody>
          <a:bodyPr>
            <a:noAutofit/>
          </a:bodyPr>
          <a:lstStyle/>
          <a:p>
            <a:r>
              <a:rPr lang="en-US" sz="3200" dirty="0"/>
              <a:t>1. Stem cells from umbilical cord blood to treat certain types of leukemia. </a:t>
            </a:r>
          </a:p>
          <a:p>
            <a:r>
              <a:rPr lang="en-US" sz="3200" dirty="0"/>
              <a:t>2. Embryonic stem cells have recently been used to treat Stargardt’s disease, which leads to macular degeneration and blindness. </a:t>
            </a:r>
          </a:p>
          <a:p>
            <a:r>
              <a:rPr lang="en-US" sz="3200" dirty="0"/>
              <a:t>3. Stem cells from bone marrow from living donors are used to treat leukemia in carefully matched recipients. </a:t>
            </a:r>
          </a:p>
          <a:p>
            <a:pPr marL="0" indent="0">
              <a:buNone/>
            </a:pPr>
            <a:endParaRPr lang="en-US" sz="3200" dirty="0"/>
          </a:p>
        </p:txBody>
      </p:sp>
    </p:spTree>
    <p:extLst>
      <p:ext uri="{BB962C8B-B14F-4D97-AF65-F5344CB8AC3E}">
        <p14:creationId xmlns:p14="http://schemas.microsoft.com/office/powerpoint/2010/main" val="3850152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05740"/>
            <a:ext cx="9601200" cy="1485900"/>
          </a:xfrm>
        </p:spPr>
        <p:txBody>
          <a:bodyPr>
            <a:normAutofit/>
          </a:bodyPr>
          <a:lstStyle/>
          <a:p>
            <a:r>
              <a:rPr lang="en-US" sz="5400" dirty="0" smtClean="0">
                <a:solidFill>
                  <a:srgbClr val="FF0000"/>
                </a:solidFill>
              </a:rPr>
              <a:t>Exceptions to the cell theory</a:t>
            </a:r>
            <a:endParaRPr lang="en-US" sz="5400" dirty="0">
              <a:solidFill>
                <a:srgbClr val="FF0000"/>
              </a:solidFill>
            </a:endParaRPr>
          </a:p>
        </p:txBody>
      </p:sp>
      <p:sp>
        <p:nvSpPr>
          <p:cNvPr id="3" name="Content Placeholder 2"/>
          <p:cNvSpPr>
            <a:spLocks noGrp="1"/>
          </p:cNvSpPr>
          <p:nvPr>
            <p:ph idx="1"/>
          </p:nvPr>
        </p:nvSpPr>
        <p:spPr>
          <a:xfrm>
            <a:off x="1074420" y="1417320"/>
            <a:ext cx="9601200" cy="5440680"/>
          </a:xfrm>
        </p:spPr>
        <p:txBody>
          <a:bodyPr>
            <a:normAutofit/>
          </a:bodyPr>
          <a:lstStyle/>
          <a:p>
            <a:r>
              <a:rPr lang="en-US" sz="2600" dirty="0" smtClean="0">
                <a:solidFill>
                  <a:srgbClr val="0070C0"/>
                </a:solidFill>
              </a:rPr>
              <a:t>Questioning the cell theory using atypical examples, including striated muscle, giant algae and aseptate fungal hyphae. (A.1)</a:t>
            </a:r>
          </a:p>
          <a:p>
            <a:r>
              <a:rPr lang="en-US" sz="3600" b="1" u="sng" dirty="0" smtClean="0"/>
              <a:t>Giant Algae: </a:t>
            </a:r>
          </a:p>
          <a:p>
            <a:r>
              <a:rPr lang="en-US" sz="3600" dirty="0" smtClean="0"/>
              <a:t>Can be up to 10 cm in length</a:t>
            </a:r>
          </a:p>
          <a:p>
            <a:endParaRPr lang="en-US" sz="3600" dirty="0" smtClean="0"/>
          </a:p>
          <a:p>
            <a:pPr marL="0" indent="0">
              <a:buNone/>
            </a:pPr>
            <a:endParaRPr lang="en-US" sz="3600" dirty="0" smtClean="0"/>
          </a:p>
          <a:p>
            <a:endParaRPr lang="en-US" sz="3600" dirty="0"/>
          </a:p>
          <a:p>
            <a:r>
              <a:rPr lang="en-US" sz="3600" u="sng" dirty="0" smtClean="0"/>
              <a:t>Challenges</a:t>
            </a:r>
            <a:r>
              <a:rPr lang="en-US" sz="3600" dirty="0" smtClean="0"/>
              <a:t>: the idea that larger organisms are always made of many microscopic cells. </a:t>
            </a:r>
            <a:endParaRPr lang="en-US" sz="3600" dirty="0"/>
          </a:p>
        </p:txBody>
      </p:sp>
      <p:pic>
        <p:nvPicPr>
          <p:cNvPr id="4" name="Picture 3"/>
          <p:cNvPicPr>
            <a:picLocks noChangeAspect="1"/>
          </p:cNvPicPr>
          <p:nvPr/>
        </p:nvPicPr>
        <p:blipFill>
          <a:blip r:embed="rId2"/>
          <a:stretch>
            <a:fillRect/>
          </a:stretch>
        </p:blipFill>
        <p:spPr>
          <a:xfrm>
            <a:off x="7225510" y="2117315"/>
            <a:ext cx="4499326" cy="3323365"/>
          </a:xfrm>
          <a:prstGeom prst="rect">
            <a:avLst/>
          </a:prstGeom>
        </p:spPr>
      </p:pic>
    </p:spTree>
    <p:extLst>
      <p:ext uri="{BB962C8B-B14F-4D97-AF65-F5344CB8AC3E}">
        <p14:creationId xmlns:p14="http://schemas.microsoft.com/office/powerpoint/2010/main" val="22870234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0"/>
            <a:ext cx="9601200" cy="1485900"/>
          </a:xfrm>
        </p:spPr>
        <p:txBody>
          <a:bodyPr>
            <a:normAutofit/>
          </a:bodyPr>
          <a:lstStyle/>
          <a:p>
            <a:r>
              <a:rPr lang="en-US" sz="6600" dirty="0" smtClean="0">
                <a:solidFill>
                  <a:srgbClr val="FF0000"/>
                </a:solidFill>
              </a:rPr>
              <a:t>Stem Cells</a:t>
            </a:r>
            <a:endParaRPr lang="en-US" sz="6600" dirty="0">
              <a:solidFill>
                <a:srgbClr val="FF0000"/>
              </a:solidFill>
            </a:endParaRPr>
          </a:p>
        </p:txBody>
      </p:sp>
      <p:sp>
        <p:nvSpPr>
          <p:cNvPr id="3" name="Content Placeholder 2"/>
          <p:cNvSpPr>
            <a:spLocks noGrp="1"/>
          </p:cNvSpPr>
          <p:nvPr>
            <p:ph idx="1"/>
          </p:nvPr>
        </p:nvSpPr>
        <p:spPr>
          <a:xfrm>
            <a:off x="1120140" y="1325880"/>
            <a:ext cx="9601200" cy="3581400"/>
          </a:xfrm>
        </p:spPr>
        <p:txBody>
          <a:bodyPr>
            <a:noAutofit/>
          </a:bodyPr>
          <a:lstStyle/>
          <a:p>
            <a:r>
              <a:rPr lang="en-US" sz="3200" dirty="0" smtClean="0">
                <a:solidFill>
                  <a:srgbClr val="0070C0"/>
                </a:solidFill>
              </a:rPr>
              <a:t>Use of stem cells to treat Stargardt’s disease and one other named condition. (A. 3)</a:t>
            </a:r>
          </a:p>
          <a:p>
            <a:r>
              <a:rPr lang="en-US" sz="3200" b="1" u="sng" dirty="0" smtClean="0"/>
              <a:t>Stargardt’s Disease</a:t>
            </a:r>
          </a:p>
          <a:p>
            <a:pPr lvl="1"/>
            <a:r>
              <a:rPr lang="en-US" sz="3200" dirty="0"/>
              <a:t>An inherited form of juvenile macular degeneration that causes progressive vision loss to the point of blindness. </a:t>
            </a:r>
          </a:p>
          <a:p>
            <a:pPr lvl="1"/>
            <a:r>
              <a:rPr lang="en-US" sz="3200" dirty="0"/>
              <a:t>Caused by a gene mutation that impairs energy transport in retinal photoreceptor cells, causing them to degenerate. </a:t>
            </a:r>
          </a:p>
          <a:p>
            <a:pPr lvl="1"/>
            <a:r>
              <a:rPr lang="en-US" sz="3200" dirty="0"/>
              <a:t>Treated by replacing dead cells in the retina with functioning ones from stem cells. </a:t>
            </a:r>
          </a:p>
          <a:p>
            <a:pPr lvl="1"/>
            <a:endParaRPr lang="en-US" sz="3200" dirty="0" smtClean="0"/>
          </a:p>
          <a:p>
            <a:endParaRPr lang="en-US" sz="3200" dirty="0"/>
          </a:p>
        </p:txBody>
      </p:sp>
    </p:spTree>
    <p:extLst>
      <p:ext uri="{BB962C8B-B14F-4D97-AF65-F5344CB8AC3E}">
        <p14:creationId xmlns:p14="http://schemas.microsoft.com/office/powerpoint/2010/main" val="29017836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0140" y="617220"/>
            <a:ext cx="10492740" cy="5394960"/>
          </a:xfrm>
        </p:spPr>
        <p:txBody>
          <a:bodyPr>
            <a:noAutofit/>
          </a:bodyPr>
          <a:lstStyle/>
          <a:p>
            <a:r>
              <a:rPr lang="en-US" sz="3200" b="1" u="sng" dirty="0" smtClean="0"/>
              <a:t>Parkinson’s Disease</a:t>
            </a:r>
          </a:p>
          <a:p>
            <a:pPr lvl="1"/>
            <a:r>
              <a:rPr lang="en-US" sz="3200" dirty="0"/>
              <a:t>A degenerative disorder of the central nervous system caused by the death of dopamine secreting cells in the midbrain. </a:t>
            </a:r>
          </a:p>
          <a:p>
            <a:pPr lvl="1"/>
            <a:r>
              <a:rPr lang="en-US" sz="3200" dirty="0"/>
              <a:t>Dopamine is a neurotransmitter responsible for transmitting signals involved in the production of smooth, purposeful movements. </a:t>
            </a:r>
          </a:p>
          <a:p>
            <a:pPr lvl="1"/>
            <a:r>
              <a:rPr lang="en-US" sz="3200" dirty="0"/>
              <a:t>Consequently, individuals with </a:t>
            </a:r>
            <a:r>
              <a:rPr lang="en-US" sz="3200" dirty="0" err="1"/>
              <a:t>Parkson’s</a:t>
            </a:r>
            <a:r>
              <a:rPr lang="en-US" sz="3200" dirty="0"/>
              <a:t> disease typically exhibit tremors, rigidity, slowness of movement and postural instability. </a:t>
            </a:r>
          </a:p>
          <a:p>
            <a:pPr lvl="1"/>
            <a:r>
              <a:rPr lang="en-US" sz="3200" dirty="0"/>
              <a:t>Treated by replacing dead nerve cells with living, dopamine-producing ones. </a:t>
            </a:r>
          </a:p>
          <a:p>
            <a:endParaRPr lang="en-US" sz="3200" dirty="0"/>
          </a:p>
          <a:p>
            <a:endParaRPr lang="en-US" sz="3200" dirty="0"/>
          </a:p>
        </p:txBody>
      </p:sp>
    </p:spTree>
    <p:extLst>
      <p:ext uri="{BB962C8B-B14F-4D97-AF65-F5344CB8AC3E}">
        <p14:creationId xmlns:p14="http://schemas.microsoft.com/office/powerpoint/2010/main" val="34513872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59304" y="216217"/>
            <a:ext cx="8959215" cy="6227070"/>
          </a:xfrm>
          <a:prstGeom prst="rect">
            <a:avLst/>
          </a:prstGeom>
        </p:spPr>
      </p:pic>
    </p:spTree>
    <p:extLst>
      <p:ext uri="{BB962C8B-B14F-4D97-AF65-F5344CB8AC3E}">
        <p14:creationId xmlns:p14="http://schemas.microsoft.com/office/powerpoint/2010/main" val="30386268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28600"/>
            <a:ext cx="9601200" cy="1485900"/>
          </a:xfrm>
        </p:spPr>
        <p:txBody>
          <a:bodyPr>
            <a:normAutofit/>
          </a:bodyPr>
          <a:lstStyle/>
          <a:p>
            <a:r>
              <a:rPr lang="en-US" sz="5400" dirty="0" smtClean="0">
                <a:solidFill>
                  <a:srgbClr val="FF0000"/>
                </a:solidFill>
              </a:rPr>
              <a:t>Ethical Issues</a:t>
            </a:r>
            <a:endParaRPr lang="en-US" sz="5400" dirty="0">
              <a:solidFill>
                <a:srgbClr val="FF0000"/>
              </a:solidFill>
            </a:endParaRPr>
          </a:p>
        </p:txBody>
      </p:sp>
      <p:sp>
        <p:nvSpPr>
          <p:cNvPr id="3" name="Content Placeholder 2"/>
          <p:cNvSpPr>
            <a:spLocks noGrp="1"/>
          </p:cNvSpPr>
          <p:nvPr>
            <p:ph idx="1"/>
          </p:nvPr>
        </p:nvSpPr>
        <p:spPr>
          <a:xfrm>
            <a:off x="1143000" y="1714500"/>
            <a:ext cx="10332720" cy="4777740"/>
          </a:xfrm>
        </p:spPr>
        <p:txBody>
          <a:bodyPr>
            <a:normAutofit/>
          </a:bodyPr>
          <a:lstStyle/>
          <a:p>
            <a:r>
              <a:rPr lang="en-US" sz="3200" dirty="0" smtClean="0">
                <a:solidFill>
                  <a:srgbClr val="0070C0"/>
                </a:solidFill>
              </a:rPr>
              <a:t>Ethics of the therapeutic use of stem cells from specially created embryos, from the umbilical cord blood of a new-born baby and from an adult’s own tissues. (A. 4)</a:t>
            </a:r>
          </a:p>
          <a:p>
            <a:r>
              <a:rPr lang="en-US" sz="2800" dirty="0"/>
              <a:t>Stem cells can be derived from one of three sources:</a:t>
            </a:r>
          </a:p>
          <a:p>
            <a:pPr lvl="1"/>
            <a:r>
              <a:rPr lang="en-US" sz="2400" dirty="0"/>
              <a:t>1. Embryos (may be specially created by therapeutic cloning)</a:t>
            </a:r>
          </a:p>
          <a:p>
            <a:pPr lvl="1"/>
            <a:r>
              <a:rPr lang="en-US" sz="2400" dirty="0"/>
              <a:t>2. Umbilical cord blood or placenta of a new-born baby</a:t>
            </a:r>
          </a:p>
          <a:p>
            <a:pPr lvl="1"/>
            <a:r>
              <a:rPr lang="en-US" sz="2400" dirty="0"/>
              <a:t>3. Certain adult tissues line the bone marrow (cells are </a:t>
            </a:r>
            <a:r>
              <a:rPr lang="en-US" sz="2400" b="1" dirty="0"/>
              <a:t>not </a:t>
            </a:r>
            <a:r>
              <a:rPr lang="en-US" sz="2400" dirty="0"/>
              <a:t>pluripotent)</a:t>
            </a:r>
          </a:p>
          <a:p>
            <a:endParaRPr lang="en-US" sz="3200" dirty="0"/>
          </a:p>
        </p:txBody>
      </p:sp>
    </p:spTree>
    <p:extLst>
      <p:ext uri="{BB962C8B-B14F-4D97-AF65-F5344CB8AC3E}">
        <p14:creationId xmlns:p14="http://schemas.microsoft.com/office/powerpoint/2010/main" val="21320622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820" y="228600"/>
            <a:ext cx="9601200" cy="1485900"/>
          </a:xfrm>
        </p:spPr>
        <p:txBody>
          <a:bodyPr>
            <a:normAutofit/>
          </a:bodyPr>
          <a:lstStyle/>
          <a:p>
            <a:r>
              <a:rPr lang="en-US" sz="5400" dirty="0" smtClean="0">
                <a:solidFill>
                  <a:srgbClr val="FF0000"/>
                </a:solidFill>
              </a:rPr>
              <a:t>Microscope</a:t>
            </a:r>
            <a:endParaRPr lang="en-US" sz="5400" dirty="0">
              <a:solidFill>
                <a:srgbClr val="FF0000"/>
              </a:solidFill>
            </a:endParaRPr>
          </a:p>
        </p:txBody>
      </p:sp>
      <p:sp>
        <p:nvSpPr>
          <p:cNvPr id="3" name="Content Placeholder 2"/>
          <p:cNvSpPr>
            <a:spLocks noGrp="1"/>
          </p:cNvSpPr>
          <p:nvPr>
            <p:ph idx="1"/>
          </p:nvPr>
        </p:nvSpPr>
        <p:spPr>
          <a:xfrm>
            <a:off x="1097280" y="1417320"/>
            <a:ext cx="10561320" cy="3581400"/>
          </a:xfrm>
        </p:spPr>
        <p:txBody>
          <a:bodyPr>
            <a:normAutofit/>
          </a:bodyPr>
          <a:lstStyle/>
          <a:p>
            <a:r>
              <a:rPr lang="en-US" sz="3200" dirty="0" smtClean="0">
                <a:solidFill>
                  <a:srgbClr val="0070C0"/>
                </a:solidFill>
              </a:rPr>
              <a:t>Use of a light microscope to investigate the structure of cells and tissues, with drawing of cells. Calculation of the magnification of drawings and the actual size of structures and ultrastructure shown in drawings or micrographs (S.1)</a:t>
            </a:r>
            <a:endParaRPr lang="en-US" sz="3200" dirty="0">
              <a:solidFill>
                <a:srgbClr val="0070C0"/>
              </a:solidFill>
            </a:endParaRPr>
          </a:p>
        </p:txBody>
      </p:sp>
    </p:spTree>
    <p:extLst>
      <p:ext uri="{BB962C8B-B14F-4D97-AF65-F5344CB8AC3E}">
        <p14:creationId xmlns:p14="http://schemas.microsoft.com/office/powerpoint/2010/main" val="34235171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48" y="89795"/>
            <a:ext cx="11113771" cy="1485900"/>
          </a:xfrm>
        </p:spPr>
        <p:txBody>
          <a:bodyPr/>
          <a:lstStyle/>
          <a:p>
            <a:r>
              <a:rPr lang="en-US" dirty="0" smtClean="0">
                <a:solidFill>
                  <a:srgbClr val="FF0000"/>
                </a:solidFill>
              </a:rPr>
              <a:t>Comparing Light and Electron Microscope</a:t>
            </a:r>
            <a:endParaRPr lang="en-US" dirty="0">
              <a:solidFill>
                <a:srgbClr val="FF0000"/>
              </a:solidFill>
            </a:endParaRPr>
          </a:p>
        </p:txBody>
      </p:sp>
      <p:sp>
        <p:nvSpPr>
          <p:cNvPr id="3" name="Content Placeholder 2"/>
          <p:cNvSpPr>
            <a:spLocks noGrp="1"/>
          </p:cNvSpPr>
          <p:nvPr>
            <p:ph idx="1"/>
          </p:nvPr>
        </p:nvSpPr>
        <p:spPr/>
        <p:txBody>
          <a:bodyPr/>
          <a:lstStyle/>
          <a:p>
            <a:endParaRPr lang="en-US"/>
          </a:p>
        </p:txBody>
      </p:sp>
      <p:graphicFrame>
        <p:nvGraphicFramePr>
          <p:cNvPr id="4" name="Content Placeholder 3"/>
          <p:cNvGraphicFramePr>
            <a:graphicFrameLocks/>
          </p:cNvGraphicFramePr>
          <p:nvPr>
            <p:extLst>
              <p:ext uri="{D42A27DB-BD31-4B8C-83A1-F6EECF244321}">
                <p14:modId xmlns:p14="http://schemas.microsoft.com/office/powerpoint/2010/main" val="2904825775"/>
              </p:ext>
            </p:extLst>
          </p:nvPr>
        </p:nvGraphicFramePr>
        <p:xfrm>
          <a:off x="1099183" y="1116849"/>
          <a:ext cx="10553700" cy="5287168"/>
        </p:xfrm>
        <a:graphic>
          <a:graphicData uri="http://schemas.openxmlformats.org/drawingml/2006/table">
            <a:tbl>
              <a:tblPr firstRow="1" bandRow="1">
                <a:tableStyleId>{5C22544A-7EE6-4342-B048-85BDC9FD1C3A}</a:tableStyleId>
              </a:tblPr>
              <a:tblGrid>
                <a:gridCol w="5276850">
                  <a:extLst>
                    <a:ext uri="{9D8B030D-6E8A-4147-A177-3AD203B41FA5}">
                      <a16:colId xmlns:a16="http://schemas.microsoft.com/office/drawing/2014/main" val="20000"/>
                    </a:ext>
                  </a:extLst>
                </a:gridCol>
                <a:gridCol w="5276850">
                  <a:extLst>
                    <a:ext uri="{9D8B030D-6E8A-4147-A177-3AD203B41FA5}">
                      <a16:colId xmlns:a16="http://schemas.microsoft.com/office/drawing/2014/main" val="20001"/>
                    </a:ext>
                  </a:extLst>
                </a:gridCol>
              </a:tblGrid>
              <a:tr h="918803">
                <a:tc>
                  <a:txBody>
                    <a:bodyPr/>
                    <a:lstStyle/>
                    <a:p>
                      <a:pPr algn="ctr"/>
                      <a:r>
                        <a:rPr lang="en-US" sz="2800" dirty="0" smtClean="0"/>
                        <a:t>Light Microscope</a:t>
                      </a:r>
                      <a:endParaRPr lang="en-US" sz="2800" dirty="0"/>
                    </a:p>
                  </a:txBody>
                  <a:tcPr/>
                </a:tc>
                <a:tc>
                  <a:txBody>
                    <a:bodyPr/>
                    <a:lstStyle/>
                    <a:p>
                      <a:pPr algn="ctr"/>
                      <a:r>
                        <a:rPr lang="en-US" sz="2800" dirty="0" smtClean="0"/>
                        <a:t>Electron Microscope</a:t>
                      </a:r>
                      <a:endParaRPr lang="en-US" sz="2800" dirty="0"/>
                    </a:p>
                  </a:txBody>
                  <a:tcPr/>
                </a:tc>
                <a:extLst>
                  <a:ext uri="{0D108BD9-81ED-4DB2-BD59-A6C34878D82A}">
                    <a16:rowId xmlns:a16="http://schemas.microsoft.com/office/drawing/2014/main" val="10000"/>
                  </a:ext>
                </a:extLst>
              </a:tr>
              <a:tr h="918803">
                <a:tc>
                  <a:txBody>
                    <a:bodyPr/>
                    <a:lstStyle/>
                    <a:p>
                      <a:r>
                        <a:rPr lang="en-US" sz="2800" dirty="0" smtClean="0"/>
                        <a:t>Inexpensive</a:t>
                      </a:r>
                      <a:r>
                        <a:rPr lang="en-US" sz="2800" baseline="0" dirty="0" smtClean="0"/>
                        <a:t> to purchase</a:t>
                      </a:r>
                      <a:endParaRPr lang="en-US" sz="2800" dirty="0"/>
                    </a:p>
                  </a:txBody>
                  <a:tcPr/>
                </a:tc>
                <a:tc>
                  <a:txBody>
                    <a:bodyPr/>
                    <a:lstStyle/>
                    <a:p>
                      <a:r>
                        <a:rPr lang="en-US" sz="2800" dirty="0" smtClean="0"/>
                        <a:t>Expensive</a:t>
                      </a:r>
                      <a:endParaRPr lang="en-US" sz="2800" dirty="0"/>
                    </a:p>
                  </a:txBody>
                  <a:tcPr/>
                </a:tc>
                <a:extLst>
                  <a:ext uri="{0D108BD9-81ED-4DB2-BD59-A6C34878D82A}">
                    <a16:rowId xmlns:a16="http://schemas.microsoft.com/office/drawing/2014/main" val="10001"/>
                  </a:ext>
                </a:extLst>
              </a:tr>
              <a:tr h="918803">
                <a:tc>
                  <a:txBody>
                    <a:bodyPr/>
                    <a:lstStyle/>
                    <a:p>
                      <a:r>
                        <a:rPr lang="en-US" sz="2800" dirty="0" smtClean="0"/>
                        <a:t>Simple and easy specimen</a:t>
                      </a:r>
                      <a:r>
                        <a:rPr lang="en-US" sz="2800" baseline="0" dirty="0" smtClean="0"/>
                        <a:t> preparation</a:t>
                      </a:r>
                      <a:endParaRPr lang="en-US" sz="2800" dirty="0"/>
                    </a:p>
                  </a:txBody>
                  <a:tcPr/>
                </a:tc>
                <a:tc>
                  <a:txBody>
                    <a:bodyPr/>
                    <a:lstStyle/>
                    <a:p>
                      <a:r>
                        <a:rPr lang="en-US" sz="2800" dirty="0" smtClean="0"/>
                        <a:t>Complex and lengthy specimen preparation</a:t>
                      </a:r>
                      <a:endParaRPr lang="en-US" sz="2800" dirty="0"/>
                    </a:p>
                  </a:txBody>
                  <a:tcPr/>
                </a:tc>
                <a:extLst>
                  <a:ext uri="{0D108BD9-81ED-4DB2-BD59-A6C34878D82A}">
                    <a16:rowId xmlns:a16="http://schemas.microsoft.com/office/drawing/2014/main" val="10002"/>
                  </a:ext>
                </a:extLst>
              </a:tr>
              <a:tr h="918803">
                <a:tc>
                  <a:txBody>
                    <a:bodyPr/>
                    <a:lstStyle/>
                    <a:p>
                      <a:r>
                        <a:rPr lang="en-US" sz="2800" dirty="0" smtClean="0"/>
                        <a:t>Magnifies up to 2000x</a:t>
                      </a:r>
                      <a:endParaRPr lang="en-US" sz="2800" dirty="0"/>
                    </a:p>
                  </a:txBody>
                  <a:tcPr/>
                </a:tc>
                <a:tc>
                  <a:txBody>
                    <a:bodyPr/>
                    <a:lstStyle/>
                    <a:p>
                      <a:r>
                        <a:rPr lang="en-US" sz="2800" dirty="0" smtClean="0"/>
                        <a:t>Over 500,000x</a:t>
                      </a:r>
                      <a:endParaRPr lang="en-US" sz="2800" dirty="0"/>
                    </a:p>
                  </a:txBody>
                  <a:tcPr/>
                </a:tc>
                <a:extLst>
                  <a:ext uri="{0D108BD9-81ED-4DB2-BD59-A6C34878D82A}">
                    <a16:rowId xmlns:a16="http://schemas.microsoft.com/office/drawing/2014/main" val="10003"/>
                  </a:ext>
                </a:extLst>
              </a:tr>
              <a:tr h="1585879">
                <a:tc>
                  <a:txBody>
                    <a:bodyPr/>
                    <a:lstStyle/>
                    <a:p>
                      <a:r>
                        <a:rPr lang="en-US" sz="2800" dirty="0" smtClean="0"/>
                        <a:t>Specimens</a:t>
                      </a:r>
                      <a:r>
                        <a:rPr lang="en-US" sz="2800" baseline="0" dirty="0" smtClean="0"/>
                        <a:t> may be living or dead</a:t>
                      </a:r>
                      <a:endParaRPr lang="en-US" sz="2800" dirty="0"/>
                    </a:p>
                  </a:txBody>
                  <a:tcPr/>
                </a:tc>
                <a:tc>
                  <a:txBody>
                    <a:bodyPr/>
                    <a:lstStyle/>
                    <a:p>
                      <a:r>
                        <a:rPr lang="en-US" sz="2800" dirty="0" smtClean="0"/>
                        <a:t>Dead specimens,</a:t>
                      </a:r>
                      <a:r>
                        <a:rPr lang="en-US" sz="2800" baseline="0" dirty="0" smtClean="0"/>
                        <a:t> and must be fixed in a plastic material</a:t>
                      </a:r>
                      <a:endParaRPr lang="en-US" sz="28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512588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930" y="68580"/>
            <a:ext cx="10081260" cy="1485900"/>
          </a:xfrm>
        </p:spPr>
        <p:txBody>
          <a:bodyPr/>
          <a:lstStyle/>
          <a:p>
            <a:r>
              <a:rPr lang="en-US" dirty="0" smtClean="0">
                <a:solidFill>
                  <a:srgbClr val="FF0000"/>
                </a:solidFill>
              </a:rPr>
              <a:t>Calculating the actual size of a specimen</a:t>
            </a:r>
            <a:endParaRPr lang="en-US" dirty="0">
              <a:solidFill>
                <a:srgbClr val="FF0000"/>
              </a:solidFill>
            </a:endParaRPr>
          </a:p>
        </p:txBody>
      </p:sp>
      <p:sp>
        <p:nvSpPr>
          <p:cNvPr id="3" name="Content Placeholder 2"/>
          <p:cNvSpPr>
            <a:spLocks noGrp="1"/>
          </p:cNvSpPr>
          <p:nvPr>
            <p:ph idx="1"/>
          </p:nvPr>
        </p:nvSpPr>
        <p:spPr>
          <a:xfrm>
            <a:off x="1131570" y="1920240"/>
            <a:ext cx="9601200" cy="3581400"/>
          </a:xfrm>
        </p:spPr>
        <p:txBody>
          <a:bodyPr>
            <a:normAutofit/>
          </a:bodyPr>
          <a:lstStyle/>
          <a:p>
            <a:r>
              <a:rPr lang="en-US" sz="2800" dirty="0" smtClean="0"/>
              <a:t>Magnification = size of image / by size of specimen </a:t>
            </a:r>
            <a:endParaRPr lang="en-US" sz="2800" dirty="0"/>
          </a:p>
        </p:txBody>
      </p:sp>
      <p:pic>
        <p:nvPicPr>
          <p:cNvPr id="4" name="Picture 3"/>
          <p:cNvPicPr>
            <a:picLocks noChangeAspect="1"/>
          </p:cNvPicPr>
          <p:nvPr/>
        </p:nvPicPr>
        <p:blipFill>
          <a:blip r:embed="rId2"/>
          <a:stretch>
            <a:fillRect/>
          </a:stretch>
        </p:blipFill>
        <p:spPr>
          <a:xfrm>
            <a:off x="9423211" y="2493737"/>
            <a:ext cx="2390775" cy="3743325"/>
          </a:xfrm>
          <a:prstGeom prst="rect">
            <a:avLst/>
          </a:prstGeom>
        </p:spPr>
      </p:pic>
      <p:pic>
        <p:nvPicPr>
          <p:cNvPr id="5" name="Picture 4"/>
          <p:cNvPicPr>
            <a:picLocks noChangeAspect="1"/>
          </p:cNvPicPr>
          <p:nvPr/>
        </p:nvPicPr>
        <p:blipFill>
          <a:blip r:embed="rId3"/>
          <a:stretch>
            <a:fillRect/>
          </a:stretch>
        </p:blipFill>
        <p:spPr>
          <a:xfrm>
            <a:off x="1371600" y="3189217"/>
            <a:ext cx="7218031" cy="2678183"/>
          </a:xfrm>
          <a:prstGeom prst="rect">
            <a:avLst/>
          </a:prstGeom>
        </p:spPr>
      </p:pic>
    </p:spTree>
    <p:extLst>
      <p:ext uri="{BB962C8B-B14F-4D97-AF65-F5344CB8AC3E}">
        <p14:creationId xmlns:p14="http://schemas.microsoft.com/office/powerpoint/2010/main" val="27001843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824" y="165295"/>
            <a:ext cx="9601200" cy="1485900"/>
          </a:xfrm>
        </p:spPr>
        <p:txBody>
          <a:bodyPr>
            <a:normAutofit/>
          </a:bodyPr>
          <a:lstStyle/>
          <a:p>
            <a:r>
              <a:rPr lang="en-US" sz="4800" dirty="0" smtClean="0">
                <a:solidFill>
                  <a:srgbClr val="FF0000"/>
                </a:solidFill>
              </a:rPr>
              <a:t>Drawing Microscopic Structures</a:t>
            </a:r>
            <a:endParaRPr lang="en-US" sz="4800" dirty="0">
              <a:solidFill>
                <a:srgbClr val="FF0000"/>
              </a:solidFill>
            </a:endParaRPr>
          </a:p>
        </p:txBody>
      </p:sp>
      <p:sp>
        <p:nvSpPr>
          <p:cNvPr id="3" name="Content Placeholder 2"/>
          <p:cNvSpPr>
            <a:spLocks noGrp="1"/>
          </p:cNvSpPr>
          <p:nvPr>
            <p:ph idx="1"/>
          </p:nvPr>
        </p:nvSpPr>
        <p:spPr/>
        <p:txBody>
          <a:bodyPr>
            <a:noAutofit/>
          </a:bodyPr>
          <a:lstStyle/>
          <a:p>
            <a:r>
              <a:rPr lang="en-US" sz="2800" dirty="0"/>
              <a:t>The following conventions should be followed:</a:t>
            </a:r>
          </a:p>
          <a:p>
            <a:pPr lvl="1"/>
            <a:r>
              <a:rPr lang="en-US" sz="2800" dirty="0"/>
              <a:t>A title should be included to identify the specimen (name of organism, tissue or cell).</a:t>
            </a:r>
          </a:p>
          <a:p>
            <a:pPr lvl="1"/>
            <a:r>
              <a:rPr lang="en-US" sz="2800" dirty="0"/>
              <a:t>A magnification of scale should be included to indicate relative size. </a:t>
            </a:r>
          </a:p>
          <a:p>
            <a:pPr lvl="1"/>
            <a:r>
              <a:rPr lang="en-US" sz="2800" dirty="0"/>
              <a:t>Identifiable structures should be clearly labelled (drawings should only reflect what is seen, not idealized versions). </a:t>
            </a:r>
          </a:p>
          <a:p>
            <a:pPr lvl="1"/>
            <a:endParaRPr lang="en-US" sz="2800" dirty="0"/>
          </a:p>
          <a:p>
            <a:pPr marL="0" indent="0">
              <a:buNone/>
            </a:pPr>
            <a:endParaRPr lang="en-US" sz="2800" dirty="0"/>
          </a:p>
        </p:txBody>
      </p:sp>
    </p:spTree>
    <p:extLst>
      <p:ext uri="{BB962C8B-B14F-4D97-AF65-F5344CB8AC3E}">
        <p14:creationId xmlns:p14="http://schemas.microsoft.com/office/powerpoint/2010/main" val="1745573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43977" y="378142"/>
            <a:ext cx="9720263" cy="6057555"/>
          </a:xfrm>
          <a:prstGeom prst="rect">
            <a:avLst/>
          </a:prstGeom>
        </p:spPr>
      </p:pic>
    </p:spTree>
    <p:extLst>
      <p:ext uri="{BB962C8B-B14F-4D97-AF65-F5344CB8AC3E}">
        <p14:creationId xmlns:p14="http://schemas.microsoft.com/office/powerpoint/2010/main" val="20656153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Class….</a:t>
            </a:r>
            <a:endParaRPr lang="en-US" dirty="0"/>
          </a:p>
        </p:txBody>
      </p:sp>
      <p:sp>
        <p:nvSpPr>
          <p:cNvPr id="3" name="Content Placeholder 2"/>
          <p:cNvSpPr>
            <a:spLocks noGrp="1"/>
          </p:cNvSpPr>
          <p:nvPr>
            <p:ph idx="1"/>
          </p:nvPr>
        </p:nvSpPr>
        <p:spPr/>
        <p:txBody>
          <a:bodyPr>
            <a:normAutofit/>
          </a:bodyPr>
          <a:lstStyle/>
          <a:p>
            <a:r>
              <a:rPr lang="en-US" sz="2800" dirty="0" smtClean="0"/>
              <a:t>Quiz 1.1 </a:t>
            </a:r>
          </a:p>
          <a:p>
            <a:r>
              <a:rPr lang="en-US" sz="2800" dirty="0" smtClean="0"/>
              <a:t>Microscopes</a:t>
            </a:r>
          </a:p>
          <a:p>
            <a:r>
              <a:rPr lang="en-US" sz="2800" smtClean="0"/>
              <a:t>Notes 1.5 </a:t>
            </a:r>
            <a:endParaRPr lang="en-US" sz="2800" dirty="0"/>
          </a:p>
        </p:txBody>
      </p:sp>
    </p:spTree>
    <p:extLst>
      <p:ext uri="{BB962C8B-B14F-4D97-AF65-F5344CB8AC3E}">
        <p14:creationId xmlns:p14="http://schemas.microsoft.com/office/powerpoint/2010/main" val="465856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737360"/>
            <a:ext cx="9601200" cy="4572000"/>
          </a:xfrm>
        </p:spPr>
        <p:txBody>
          <a:bodyPr>
            <a:noAutofit/>
          </a:bodyPr>
          <a:lstStyle/>
          <a:p>
            <a:r>
              <a:rPr lang="en-US" sz="3600" b="1" u="sng" dirty="0" smtClean="0"/>
              <a:t>Striated muscle cells: </a:t>
            </a:r>
          </a:p>
          <a:p>
            <a:r>
              <a:rPr lang="en-US" sz="2400" dirty="0" smtClean="0"/>
              <a:t>Very long:  up to 30 cm</a:t>
            </a:r>
          </a:p>
          <a:p>
            <a:r>
              <a:rPr lang="en-US" sz="2400" dirty="0" smtClean="0"/>
              <a:t>Multiple nuclei, despite being surrounded by a single, continuous plasma membrane. </a:t>
            </a:r>
          </a:p>
          <a:p>
            <a:endParaRPr lang="en-US" sz="2400" dirty="0"/>
          </a:p>
          <a:p>
            <a:endParaRPr lang="en-US" sz="2400" dirty="0" smtClean="0"/>
          </a:p>
          <a:p>
            <a:endParaRPr lang="en-US" sz="2400" dirty="0"/>
          </a:p>
          <a:p>
            <a:endParaRPr lang="en-US" sz="2400" dirty="0" smtClean="0"/>
          </a:p>
          <a:p>
            <a:endParaRPr lang="en-US" sz="2400" dirty="0"/>
          </a:p>
          <a:p>
            <a:r>
              <a:rPr lang="en-US" sz="2400" u="sng" dirty="0" smtClean="0"/>
              <a:t>Challenges</a:t>
            </a:r>
            <a:r>
              <a:rPr lang="en-US" sz="2400" dirty="0" smtClean="0"/>
              <a:t>: the idea that cells always function as autonomous units. </a:t>
            </a:r>
          </a:p>
          <a:p>
            <a:endParaRPr lang="en-US" sz="2400" dirty="0"/>
          </a:p>
        </p:txBody>
      </p:sp>
      <p:pic>
        <p:nvPicPr>
          <p:cNvPr id="4" name="Picture 2" descr="Image result for striated mus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441382"/>
            <a:ext cx="3384653" cy="2662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813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7220" y="1036332"/>
            <a:ext cx="9601200" cy="5256080"/>
          </a:xfrm>
        </p:spPr>
        <p:txBody>
          <a:bodyPr>
            <a:noAutofit/>
          </a:bodyPr>
          <a:lstStyle/>
          <a:p>
            <a:r>
              <a:rPr lang="en-US" sz="3600" b="1" u="sng" dirty="0" smtClean="0"/>
              <a:t>Aseptate fungi: </a:t>
            </a:r>
          </a:p>
          <a:p>
            <a:r>
              <a:rPr lang="en-US" sz="2400" dirty="0" smtClean="0"/>
              <a:t>May have filamentous structures called hyphae, which are separated into cells by internal walls called septa. </a:t>
            </a:r>
          </a:p>
          <a:p>
            <a:r>
              <a:rPr lang="en-US" sz="2400" dirty="0" smtClean="0"/>
              <a:t>Some fungi are not partitioned by septa and hence have a continuous cytoplasm along the length of the hyphae. </a:t>
            </a:r>
          </a:p>
          <a:p>
            <a:endParaRPr lang="en-US" sz="2400" dirty="0"/>
          </a:p>
          <a:p>
            <a:endParaRPr lang="en-US" sz="2400" dirty="0" smtClean="0"/>
          </a:p>
          <a:p>
            <a:endParaRPr lang="en-US" sz="2400" dirty="0"/>
          </a:p>
          <a:p>
            <a:endParaRPr lang="en-US" sz="2400" dirty="0"/>
          </a:p>
          <a:p>
            <a:endParaRPr lang="en-US" sz="2400" dirty="0" smtClean="0"/>
          </a:p>
          <a:p>
            <a:r>
              <a:rPr lang="en-US" sz="2400" u="sng" dirty="0" smtClean="0"/>
              <a:t>Challenges: </a:t>
            </a:r>
            <a:r>
              <a:rPr lang="en-US" sz="2400" dirty="0" smtClean="0"/>
              <a:t>the idea that living structures are composed of discrete cells. </a:t>
            </a:r>
            <a:endParaRPr lang="en-US" sz="2400" dirty="0"/>
          </a:p>
        </p:txBody>
      </p:sp>
      <p:pic>
        <p:nvPicPr>
          <p:cNvPr id="4" name="Picture 6" descr="Image result for aseptate fungal hypha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7980" y="2859220"/>
            <a:ext cx="3520440" cy="3021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206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the cell theory. </a:t>
            </a:r>
            <a:br>
              <a:rPr lang="en-US" dirty="0" smtClean="0"/>
            </a:br>
            <a:r>
              <a:rPr lang="en-US" dirty="0" smtClean="0"/>
              <a:t>[3 marks]</a:t>
            </a:r>
            <a:endParaRPr lang="en-US" dirty="0"/>
          </a:p>
        </p:txBody>
      </p:sp>
      <p:sp>
        <p:nvSpPr>
          <p:cNvPr id="3" name="Content Placeholder 2"/>
          <p:cNvSpPr>
            <a:spLocks noGrp="1"/>
          </p:cNvSpPr>
          <p:nvPr>
            <p:ph idx="1"/>
          </p:nvPr>
        </p:nvSpPr>
        <p:spPr/>
        <p:txBody>
          <a:bodyPr>
            <a:normAutofit/>
          </a:bodyPr>
          <a:lstStyle/>
          <a:p>
            <a:r>
              <a:rPr lang="en-US" sz="2400" dirty="0" smtClean="0"/>
              <a:t>Living things are composed of cells</a:t>
            </a:r>
          </a:p>
          <a:p>
            <a:r>
              <a:rPr lang="en-US" sz="2400" dirty="0" smtClean="0"/>
              <a:t>Cells are the basis/smallest unit of life</a:t>
            </a:r>
          </a:p>
          <a:p>
            <a:r>
              <a:rPr lang="en-US" sz="2400" dirty="0" smtClean="0"/>
              <a:t>Cells come from pre-existing cells</a:t>
            </a:r>
          </a:p>
          <a:p>
            <a:endParaRPr lang="en-US" sz="2400" dirty="0"/>
          </a:p>
          <a:p>
            <a:r>
              <a:rPr lang="en-US" sz="2400" dirty="0" smtClean="0"/>
              <a:t>*do not accept cells are the smallest organisms</a:t>
            </a:r>
          </a:p>
          <a:p>
            <a:r>
              <a:rPr lang="en-US" sz="2400" dirty="0" smtClean="0"/>
              <a:t>* do not accept “cells are the building blocks” of life on its own. </a:t>
            </a:r>
            <a:endParaRPr lang="en-US" sz="2400" dirty="0"/>
          </a:p>
        </p:txBody>
      </p:sp>
    </p:spTree>
    <p:extLst>
      <p:ext uri="{BB962C8B-B14F-4D97-AF65-F5344CB8AC3E}">
        <p14:creationId xmlns:p14="http://schemas.microsoft.com/office/powerpoint/2010/main" val="36132927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260" y="251460"/>
            <a:ext cx="10812780" cy="1485900"/>
          </a:xfrm>
        </p:spPr>
        <p:txBody>
          <a:bodyPr>
            <a:normAutofit fontScale="90000"/>
          </a:bodyPr>
          <a:lstStyle/>
          <a:p>
            <a:r>
              <a:rPr lang="en-US" dirty="0" smtClean="0"/>
              <a:t>Which feature of striated muscle cells allows them to be considered as a possible exception to the cell theory?</a:t>
            </a:r>
            <a:endParaRPr lang="en-US" dirty="0"/>
          </a:p>
        </p:txBody>
      </p:sp>
      <p:sp>
        <p:nvSpPr>
          <p:cNvPr id="3" name="Content Placeholder 2"/>
          <p:cNvSpPr>
            <a:spLocks noGrp="1"/>
          </p:cNvSpPr>
          <p:nvPr>
            <p:ph idx="1"/>
          </p:nvPr>
        </p:nvSpPr>
        <p:spPr/>
        <p:txBody>
          <a:bodyPr>
            <a:normAutofit/>
          </a:bodyPr>
          <a:lstStyle/>
          <a:p>
            <a:r>
              <a:rPr lang="en-US" sz="2800" dirty="0" smtClean="0"/>
              <a:t>A. They are found in multicellular organisms</a:t>
            </a:r>
          </a:p>
          <a:p>
            <a:r>
              <a:rPr lang="en-US" sz="2800" dirty="0" smtClean="0"/>
              <a:t>B. They contain more than one nucleus. </a:t>
            </a:r>
          </a:p>
          <a:p>
            <a:r>
              <a:rPr lang="en-US" sz="2800" dirty="0" smtClean="0"/>
              <a:t>C. They are specialized for movement. </a:t>
            </a:r>
          </a:p>
          <a:p>
            <a:r>
              <a:rPr lang="en-US" sz="2800" dirty="0" smtClean="0"/>
              <a:t>D. They do not carry out mitosis. </a:t>
            </a:r>
            <a:endParaRPr lang="en-US" sz="2800" dirty="0"/>
          </a:p>
        </p:txBody>
      </p:sp>
      <p:sp>
        <p:nvSpPr>
          <p:cNvPr id="4" name="Striped Right Arrow 3"/>
          <p:cNvSpPr/>
          <p:nvPr/>
        </p:nvSpPr>
        <p:spPr>
          <a:xfrm flipH="1">
            <a:off x="8069580" y="2834640"/>
            <a:ext cx="1691640" cy="502920"/>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781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4"/>
                                        </p:tgtEl>
                                        <p:attrNameLst>
                                          <p:attrName>style.color</p:attrName>
                                        </p:attrNameLst>
                                      </p:cBhvr>
                                      <p:to>
                                        <a:schemeClr val="bg1"/>
                                      </p:to>
                                    </p:animClr>
                                    <p:animClr clrSpc="rgb" dir="cw">
                                      <p:cBhvr>
                                        <p:cTn id="7" dur="250" autoRev="1" fill="remove"/>
                                        <p:tgtEl>
                                          <p:spTgt spid="4"/>
                                        </p:tgtEl>
                                        <p:attrNameLst>
                                          <p:attrName>fillcolor</p:attrName>
                                        </p:attrNameLst>
                                      </p:cBhvr>
                                      <p:to>
                                        <a:schemeClr val="bg1"/>
                                      </p:to>
                                    </p:animClr>
                                    <p:set>
                                      <p:cBhvr>
                                        <p:cTn id="8" dur="250" autoRev="1" fill="remove"/>
                                        <p:tgtEl>
                                          <p:spTgt spid="4"/>
                                        </p:tgtEl>
                                        <p:attrNameLst>
                                          <p:attrName>fill.type</p:attrName>
                                        </p:attrNameLst>
                                      </p:cBhvr>
                                      <p:to>
                                        <p:strVal val="solid"/>
                                      </p:to>
                                    </p:set>
                                    <p:set>
                                      <p:cBhvr>
                                        <p:cTn id="9" dur="250" autoRev="1" fill="remove"/>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160020"/>
            <a:ext cx="9601200" cy="1485900"/>
          </a:xfrm>
        </p:spPr>
        <p:txBody>
          <a:bodyPr>
            <a:normAutofit/>
          </a:bodyPr>
          <a:lstStyle/>
          <a:p>
            <a:r>
              <a:rPr lang="en-US" sz="5400" dirty="0" smtClean="0">
                <a:solidFill>
                  <a:srgbClr val="FF0000"/>
                </a:solidFill>
              </a:rPr>
              <a:t>Functions of life</a:t>
            </a:r>
            <a:endParaRPr lang="en-US" sz="5400" dirty="0">
              <a:solidFill>
                <a:srgbClr val="FF0000"/>
              </a:solidFill>
            </a:endParaRPr>
          </a:p>
        </p:txBody>
      </p:sp>
      <p:sp>
        <p:nvSpPr>
          <p:cNvPr id="3" name="Content Placeholder 2"/>
          <p:cNvSpPr>
            <a:spLocks noGrp="1"/>
          </p:cNvSpPr>
          <p:nvPr>
            <p:ph idx="1"/>
          </p:nvPr>
        </p:nvSpPr>
        <p:spPr>
          <a:xfrm>
            <a:off x="1234440" y="1645920"/>
            <a:ext cx="10957560" cy="4983480"/>
          </a:xfrm>
        </p:spPr>
        <p:txBody>
          <a:bodyPr>
            <a:noAutofit/>
          </a:bodyPr>
          <a:lstStyle/>
          <a:p>
            <a:r>
              <a:rPr lang="en-US" sz="2700" dirty="0" smtClean="0"/>
              <a:t>Metabolism: sum of all chemical reactions within the cell or organism.</a:t>
            </a:r>
          </a:p>
          <a:p>
            <a:r>
              <a:rPr lang="en-US" sz="2700" dirty="0" smtClean="0"/>
              <a:t>Reproduction: production of offspring. </a:t>
            </a:r>
          </a:p>
          <a:p>
            <a:r>
              <a:rPr lang="en-US" sz="2700" dirty="0" smtClean="0"/>
              <a:t>Homeostasis: maintaining the internal environment</a:t>
            </a:r>
          </a:p>
          <a:p>
            <a:r>
              <a:rPr lang="en-US" sz="2700" dirty="0" smtClean="0"/>
              <a:t>Growth: increase in cell number or size.</a:t>
            </a:r>
          </a:p>
          <a:p>
            <a:r>
              <a:rPr lang="en-US" sz="2700" dirty="0" smtClean="0"/>
              <a:t>Response: sensing and responding to a stimulus. </a:t>
            </a:r>
          </a:p>
          <a:p>
            <a:r>
              <a:rPr lang="en-US" sz="2700" dirty="0" smtClean="0"/>
              <a:t>Excretion: Removal of the waste products of metabolism. </a:t>
            </a:r>
          </a:p>
          <a:p>
            <a:r>
              <a:rPr lang="en-US" sz="2700" dirty="0" smtClean="0"/>
              <a:t>Nutrition: Consuming materials for growth and repair. </a:t>
            </a:r>
          </a:p>
          <a:p>
            <a:r>
              <a:rPr lang="en-US" sz="2700" b="1" dirty="0" smtClean="0">
                <a:solidFill>
                  <a:schemeClr val="accent6">
                    <a:lumMod val="75000"/>
                  </a:schemeClr>
                </a:solidFill>
              </a:rPr>
              <a:t>*** MR H GREN</a:t>
            </a:r>
            <a:endParaRPr lang="en-US" sz="2700" b="1" dirty="0">
              <a:solidFill>
                <a:schemeClr val="accent6">
                  <a:lumMod val="75000"/>
                </a:schemeClr>
              </a:solidFill>
            </a:endParaRPr>
          </a:p>
        </p:txBody>
      </p:sp>
    </p:spTree>
    <p:extLst>
      <p:ext uri="{BB962C8B-B14F-4D97-AF65-F5344CB8AC3E}">
        <p14:creationId xmlns:p14="http://schemas.microsoft.com/office/powerpoint/2010/main" val="30378249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7260" y="205740"/>
            <a:ext cx="10995660" cy="1485900"/>
          </a:xfrm>
        </p:spPr>
        <p:txBody>
          <a:bodyPr>
            <a:noAutofit/>
          </a:bodyPr>
          <a:lstStyle/>
          <a:p>
            <a:r>
              <a:rPr lang="en-US" sz="5400" dirty="0" smtClean="0"/>
              <a:t>Can unicellular organisms carry out all the functions of life?</a:t>
            </a:r>
            <a:endParaRPr lang="en-US" sz="5400" dirty="0"/>
          </a:p>
        </p:txBody>
      </p:sp>
      <p:sp>
        <p:nvSpPr>
          <p:cNvPr id="3" name="Content Placeholder 2"/>
          <p:cNvSpPr>
            <a:spLocks noGrp="1"/>
          </p:cNvSpPr>
          <p:nvPr>
            <p:ph idx="1"/>
          </p:nvPr>
        </p:nvSpPr>
        <p:spPr/>
        <p:txBody>
          <a:bodyPr>
            <a:normAutofit/>
          </a:bodyPr>
          <a:lstStyle/>
          <a:p>
            <a:r>
              <a:rPr lang="en-US" sz="3200" dirty="0" smtClean="0"/>
              <a:t>Discuss each function of life and if a unicellular organism can carry out that function. </a:t>
            </a:r>
            <a:endParaRPr lang="en-US" sz="3200" dirty="0"/>
          </a:p>
        </p:txBody>
      </p:sp>
    </p:spTree>
    <p:extLst>
      <p:ext uri="{BB962C8B-B14F-4D97-AF65-F5344CB8AC3E}">
        <p14:creationId xmlns:p14="http://schemas.microsoft.com/office/powerpoint/2010/main" val="2207949221"/>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Crop</Template>
  <TotalTime>411</TotalTime>
  <Words>1852</Words>
  <Application>Microsoft Office PowerPoint</Application>
  <PresentationFormat>Widescreen</PresentationFormat>
  <Paragraphs>194</Paragraphs>
  <Slides>39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Franklin Gothic Book</vt:lpstr>
      <vt:lpstr>Wingdings</vt:lpstr>
      <vt:lpstr>Crop</vt:lpstr>
      <vt:lpstr>Topic 1.1 Introduction to cells</vt:lpstr>
      <vt:lpstr>Cell Theory</vt:lpstr>
      <vt:lpstr>Exceptions to the cell theory</vt:lpstr>
      <vt:lpstr>PowerPoint Presentation</vt:lpstr>
      <vt:lpstr>PowerPoint Presentation</vt:lpstr>
      <vt:lpstr>Outline the cell theory.  [3 marks]</vt:lpstr>
      <vt:lpstr>Which feature of striated muscle cells allows them to be considered as a possible exception to the cell theory?</vt:lpstr>
      <vt:lpstr>Functions of life</vt:lpstr>
      <vt:lpstr>Can unicellular organisms carry out all the functions of life?</vt:lpstr>
      <vt:lpstr>Unicellular Organisms</vt:lpstr>
      <vt:lpstr>Paramecium</vt:lpstr>
      <vt:lpstr>Chlorella</vt:lpstr>
      <vt:lpstr>Why are cells so small?</vt:lpstr>
      <vt:lpstr>PowerPoint Presentation</vt:lpstr>
      <vt:lpstr>Which functions of life are carried out by all unicellular organisms?</vt:lpstr>
      <vt:lpstr>Surface Area</vt:lpstr>
      <vt:lpstr>Increasing Surface Area</vt:lpstr>
      <vt:lpstr>What happens to the cell surface area to volume ratio as a cell grows?</vt:lpstr>
      <vt:lpstr>Explain the importance of surface area to volume ratio as a limit to cell size. [2]</vt:lpstr>
      <vt:lpstr>Multicellular Organisms</vt:lpstr>
      <vt:lpstr>Multicellular Organisms</vt:lpstr>
      <vt:lpstr>Differentiation</vt:lpstr>
      <vt:lpstr>Gene Packaging</vt:lpstr>
      <vt:lpstr>Specialized Tissues</vt:lpstr>
      <vt:lpstr>Stem Cells</vt:lpstr>
      <vt:lpstr>Stem Cells</vt:lpstr>
      <vt:lpstr>Types of Stem Cells </vt:lpstr>
      <vt:lpstr>PowerPoint Presentation</vt:lpstr>
      <vt:lpstr>Medical Uses of Stem Cells</vt:lpstr>
      <vt:lpstr>Stem Cells</vt:lpstr>
      <vt:lpstr>PowerPoint Presentation</vt:lpstr>
      <vt:lpstr>PowerPoint Presentation</vt:lpstr>
      <vt:lpstr>Ethical Issues</vt:lpstr>
      <vt:lpstr>Microscope</vt:lpstr>
      <vt:lpstr>Comparing Light and Electron Microscope</vt:lpstr>
      <vt:lpstr>Calculating the actual size of a specimen</vt:lpstr>
      <vt:lpstr>Drawing Microscopic Structures</vt:lpstr>
      <vt:lpstr>PowerPoint Presentation</vt:lpstr>
      <vt:lpstr>Next Class….</vt:lpstr>
    </vt:vector>
  </TitlesOfParts>
  <Company>Academy School District 20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1.1 Introduction to cells</dc:title>
  <dc:creator>Tanya Fillingham</dc:creator>
  <cp:lastModifiedBy>Tanya Fillingham</cp:lastModifiedBy>
  <cp:revision>22</cp:revision>
  <dcterms:created xsi:type="dcterms:W3CDTF">2017-06-22T19:27:50Z</dcterms:created>
  <dcterms:modified xsi:type="dcterms:W3CDTF">2017-09-02T23:05:32Z</dcterms:modified>
</cp:coreProperties>
</file>