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 autoAdjust="0"/>
    <p:restoredTop sz="93567" autoAdjust="0"/>
  </p:normalViewPr>
  <p:slideViewPr>
    <p:cSldViewPr snapToGrid="0">
      <p:cViewPr varScale="1">
        <p:scale>
          <a:sx n="40" d="100"/>
          <a:sy n="40" d="100"/>
        </p:scale>
        <p:origin x="5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1C8B-07C9-4C7B-827C-8D3EDE89949F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02AEA-EF60-4A8E-BF24-7718CF04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9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Zymogen granules: Storage and secretion of digestive enzymes.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2AEA-EF60-4A8E-BF24-7718CF049D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2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80s ribosomes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Nucleus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Chloroplast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Large Vacuole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Cell Wall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Mitochondria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2AEA-EF60-4A8E-BF24-7718CF049D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4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1.2 Ultrastructure of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Eukaryotes have a much more complex cell structure than prokaryotes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0" y="168442"/>
            <a:ext cx="11165305" cy="358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Drawing of the ultrastructure of eukaryotic cells based on electron micrographs. (S.2)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4" y="72189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Why Electron Micrographs?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63" y="1251284"/>
            <a:ext cx="10924674" cy="358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Electron microscopes have a much higher resolution than light microscopes. (U.3)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electron micrograph of prokaryotic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8" y="2247900"/>
            <a:ext cx="5173579" cy="4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ron micrograph of eukaryotic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33" y="2247900"/>
            <a:ext cx="5796324" cy="4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8422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Organelles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726" y="1570122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Organelles are specialized sub-structures within a cell that serve a specific function. </a:t>
            </a:r>
          </a:p>
          <a:p>
            <a:r>
              <a:rPr lang="en-US" sz="2800" dirty="0" smtClean="0"/>
              <a:t>Prokaryotic cells do not typically possess any membrane-bound organelles; whereas eukaryotic cells possess several.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225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6760" y="84472"/>
            <a:ext cx="1144524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Organelles: Prokaryotes and Eukaryotes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80260" y="844717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Ribosomes: </a:t>
            </a:r>
          </a:p>
          <a:p>
            <a:pPr lvl="1"/>
            <a:r>
              <a:rPr lang="en-US" sz="2400" dirty="0" smtClean="0"/>
              <a:t>Structure: two subunits made of RNA and protein; larger in eukaryotes (80S) than prokaryotes (70S)</a:t>
            </a:r>
          </a:p>
          <a:p>
            <a:pPr lvl="1"/>
            <a:r>
              <a:rPr lang="en-US" sz="2400" dirty="0" smtClean="0"/>
              <a:t>Function: site of polypeptide synthesis (this is called translation)</a:t>
            </a:r>
          </a:p>
          <a:p>
            <a:r>
              <a:rPr lang="en-US" sz="2400" b="1" u="sng" dirty="0" smtClean="0"/>
              <a:t>Cytoskeleton:</a:t>
            </a:r>
          </a:p>
          <a:p>
            <a:pPr lvl="1"/>
            <a:r>
              <a:rPr lang="en-US" sz="2400" dirty="0" smtClean="0"/>
              <a:t>Structure: a filamentous scaffolding within the cytoplasm (fluid portion of the cytoplasm is the cytosol)</a:t>
            </a:r>
          </a:p>
          <a:p>
            <a:pPr lvl="1"/>
            <a:r>
              <a:rPr lang="en-US" sz="2400" dirty="0" smtClean="0"/>
              <a:t>Function: Provides internal structure and mediates intracellular transport (less developed in prokaryotes)</a:t>
            </a:r>
          </a:p>
          <a:p>
            <a:r>
              <a:rPr lang="en-US" sz="2400" b="1" u="sng" dirty="0" smtClean="0"/>
              <a:t>Plasma Membrane:</a:t>
            </a:r>
          </a:p>
          <a:p>
            <a:pPr lvl="1"/>
            <a:r>
              <a:rPr lang="en-US" sz="2400" dirty="0" smtClean="0"/>
              <a:t>Structure: Phospholipid bilayer embedded with proteins (not an organelle per se,  but a vital structure)</a:t>
            </a:r>
          </a:p>
          <a:p>
            <a:pPr lvl="1"/>
            <a:r>
              <a:rPr lang="en-US" sz="2400" dirty="0" smtClean="0"/>
              <a:t>Function: semi-permeable and selective barrier surrounding the cell.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4" y="1221832"/>
            <a:ext cx="1343025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2" y="3282678"/>
            <a:ext cx="1343025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86" y="5131467"/>
            <a:ext cx="1333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16405" y="0"/>
            <a:ext cx="10475595" cy="642366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Nucleus:</a:t>
            </a:r>
          </a:p>
          <a:p>
            <a:pPr lvl="1"/>
            <a:r>
              <a:rPr lang="en-US" sz="2800" dirty="0" smtClean="0"/>
              <a:t>Structure: Double membrane structure with pores; contains an inner region called a nucleolus.</a:t>
            </a:r>
          </a:p>
          <a:p>
            <a:pPr lvl="1"/>
            <a:r>
              <a:rPr lang="en-US" sz="2800" dirty="0" smtClean="0"/>
              <a:t>Function: stores genetic material (DNA) as chromatin; nucleolus is site of ribosome assembly.</a:t>
            </a:r>
          </a:p>
          <a:p>
            <a:r>
              <a:rPr lang="en-US" sz="2800" b="1" u="sng" dirty="0" smtClean="0"/>
              <a:t>Endoplasmic Reticulum:</a:t>
            </a:r>
          </a:p>
          <a:p>
            <a:pPr lvl="1"/>
            <a:r>
              <a:rPr lang="en-US" sz="2800" dirty="0" smtClean="0"/>
              <a:t>Structure: A membrane network that may be bare (smooth ER) or studded with ribosomes (rough ER)</a:t>
            </a:r>
          </a:p>
          <a:p>
            <a:pPr lvl="1"/>
            <a:r>
              <a:rPr lang="en-US" sz="2800" dirty="0" smtClean="0"/>
              <a:t>Function: Transport materials between organelles (smooth ER = lipids; rough ER= proteins)</a:t>
            </a:r>
          </a:p>
          <a:p>
            <a:r>
              <a:rPr lang="en-US" sz="2800" b="1" u="sng" dirty="0" smtClean="0"/>
              <a:t>Golgi Apparatus:</a:t>
            </a:r>
          </a:p>
          <a:p>
            <a:pPr lvl="1"/>
            <a:r>
              <a:rPr lang="en-US" sz="2800" dirty="0" smtClean="0"/>
              <a:t>Structure: An assembly of vesicles and folded membranes located near the cell membrane.</a:t>
            </a:r>
          </a:p>
          <a:p>
            <a:pPr lvl="1"/>
            <a:r>
              <a:rPr lang="en-US" sz="2800" dirty="0" smtClean="0"/>
              <a:t>Function: Involved in the sorting, storing, modification and export of secretory products.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" y="622458"/>
            <a:ext cx="1276350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" y="2926079"/>
            <a:ext cx="132397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5047296"/>
            <a:ext cx="12287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103120" y="146787"/>
            <a:ext cx="9601200" cy="6080760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/>
              <a:t>Mitochondria:</a:t>
            </a:r>
          </a:p>
          <a:p>
            <a:pPr lvl="1"/>
            <a:r>
              <a:rPr lang="en-US" sz="2800" dirty="0" smtClean="0"/>
              <a:t>Structure: Double membrane, inner membrane highly folded into internal cristae.</a:t>
            </a:r>
          </a:p>
          <a:p>
            <a:pPr lvl="1"/>
            <a:r>
              <a:rPr lang="en-US" sz="2800" dirty="0" smtClean="0"/>
              <a:t>Function: site of </a:t>
            </a:r>
            <a:r>
              <a:rPr lang="en-US" sz="2800" u="sng" dirty="0" smtClean="0"/>
              <a:t>aerobic</a:t>
            </a:r>
            <a:r>
              <a:rPr lang="en-US" sz="2800" dirty="0" smtClean="0"/>
              <a:t> respiration (ATP production)</a:t>
            </a:r>
          </a:p>
          <a:p>
            <a:r>
              <a:rPr lang="en-US" sz="2800" b="1" u="sng" dirty="0" smtClean="0"/>
              <a:t>Peroxisome:</a:t>
            </a:r>
          </a:p>
          <a:p>
            <a:pPr lvl="1"/>
            <a:r>
              <a:rPr lang="en-US" sz="2800" dirty="0" smtClean="0"/>
              <a:t>Structure: Membranous sac containing a variety of catabolic enzymes.</a:t>
            </a:r>
          </a:p>
          <a:p>
            <a:pPr lvl="1"/>
            <a:r>
              <a:rPr lang="en-US" sz="2800" dirty="0" smtClean="0"/>
              <a:t>Function: Catalyses breakdown of toxic substances and other metabolites</a:t>
            </a:r>
          </a:p>
          <a:p>
            <a:r>
              <a:rPr lang="en-US" sz="2800" b="1" u="sng" dirty="0" smtClean="0"/>
              <a:t>Centrosome:</a:t>
            </a:r>
          </a:p>
          <a:p>
            <a:pPr lvl="1"/>
            <a:r>
              <a:rPr lang="en-US" sz="2800" dirty="0" smtClean="0"/>
              <a:t>Structure: Microtubule organizing center (contains paired centrioles in animals cells but </a:t>
            </a:r>
            <a:r>
              <a:rPr lang="en-US" sz="2800" b="1" dirty="0" smtClean="0"/>
              <a:t>not</a:t>
            </a:r>
            <a:r>
              <a:rPr lang="en-US" sz="2800" dirty="0" smtClean="0"/>
              <a:t> plant cells)</a:t>
            </a:r>
          </a:p>
          <a:p>
            <a:pPr lvl="1"/>
            <a:r>
              <a:rPr lang="en-US" sz="2800" dirty="0" smtClean="0"/>
              <a:t>Function: Radiating microtubules form spindle fibers and contribute to cell division (mitosis/meiosis)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580787"/>
            <a:ext cx="1257300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5" y="2613302"/>
            <a:ext cx="121920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" y="4941672"/>
            <a:ext cx="12763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8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7233" y="85725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Plant Only Organelles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44579" y="828675"/>
            <a:ext cx="10264140" cy="4366260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Chloroplast:</a:t>
            </a:r>
          </a:p>
          <a:p>
            <a:pPr lvl="1"/>
            <a:r>
              <a:rPr lang="en-US" sz="2400" dirty="0" smtClean="0"/>
              <a:t>Structure: Double membrane structure with internal sac of membranous discs (thylakoids)</a:t>
            </a:r>
          </a:p>
          <a:p>
            <a:pPr lvl="1"/>
            <a:r>
              <a:rPr lang="en-US" sz="2400" dirty="0" smtClean="0"/>
              <a:t>Function: Site of photosynthesis-manufacture organic molecules are stores in various plastids.</a:t>
            </a:r>
          </a:p>
          <a:p>
            <a:r>
              <a:rPr lang="en-US" sz="2400" b="1" u="sng" dirty="0" smtClean="0"/>
              <a:t>Vacuole:</a:t>
            </a:r>
          </a:p>
          <a:p>
            <a:pPr lvl="1"/>
            <a:r>
              <a:rPr lang="en-US" sz="2400" dirty="0" smtClean="0"/>
              <a:t>Structure: Fluid-filled internal cavity surrounded by a membrane</a:t>
            </a:r>
          </a:p>
          <a:p>
            <a:pPr lvl="1"/>
            <a:r>
              <a:rPr lang="en-US" sz="2400" dirty="0" smtClean="0"/>
              <a:t>Function: Maintains hydrostatic pressure (animal cells </a:t>
            </a:r>
            <a:r>
              <a:rPr lang="en-US" sz="2400" b="1" dirty="0" smtClean="0"/>
              <a:t>may</a:t>
            </a:r>
            <a:r>
              <a:rPr lang="en-US" sz="2400" dirty="0" smtClean="0"/>
              <a:t> have small, temporary vacuoles)</a:t>
            </a:r>
          </a:p>
          <a:p>
            <a:r>
              <a:rPr lang="en-US" sz="2400" b="1" u="sng" dirty="0" smtClean="0"/>
              <a:t>Cell Wall:</a:t>
            </a:r>
          </a:p>
          <a:p>
            <a:pPr lvl="1"/>
            <a:r>
              <a:rPr lang="en-US" sz="2400" dirty="0" smtClean="0"/>
              <a:t>Structure: External outer covering made of cellulose (not an organelle per se, but a vital structure)</a:t>
            </a:r>
          </a:p>
          <a:p>
            <a:pPr lvl="1"/>
            <a:r>
              <a:rPr lang="en-US" sz="2400" dirty="0" smtClean="0"/>
              <a:t>Function: Provides support and mechanical strength; prevents excess water uptake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3" y="1471312"/>
            <a:ext cx="1285875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9" y="3491865"/>
            <a:ext cx="1285875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3" y="5383530"/>
            <a:ext cx="1333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2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7832" y="206216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Animal Only Organelle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57400" y="1428750"/>
            <a:ext cx="9601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/>
              <a:t>Lysosome:</a:t>
            </a:r>
          </a:p>
          <a:p>
            <a:pPr lvl="1"/>
            <a:r>
              <a:rPr lang="en-US" sz="2800" dirty="0" smtClean="0"/>
              <a:t>Structure: Membranous sacs filled with hydrolytic enzymes</a:t>
            </a:r>
          </a:p>
          <a:p>
            <a:pPr lvl="1"/>
            <a:r>
              <a:rPr lang="en-US" sz="2800" dirty="0" smtClean="0"/>
              <a:t>Function: Breakdown/hydrolysis of macromolecules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955482"/>
            <a:ext cx="13716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9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30" y="60158"/>
            <a:ext cx="11309685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Pancreas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25" y="803108"/>
            <a:ext cx="11044989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Structure and function of organelles within exocrine gland cells of the pancreas. (A.1)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56" y="1353553"/>
            <a:ext cx="8410575" cy="51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72189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Palisade mesophyll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653" y="1179095"/>
            <a:ext cx="10852484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Structure and function of organelles within palisade mesophyll cells of the leaf. (A.1)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7" y="1630011"/>
            <a:ext cx="6991350" cy="4960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003" y="1664263"/>
            <a:ext cx="3170822" cy="489157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892715" y="4331368"/>
            <a:ext cx="1419727" cy="16362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07705" y="2478505"/>
            <a:ext cx="1094873" cy="1155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07705" y="1878243"/>
            <a:ext cx="1094873" cy="12459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312443" y="5727032"/>
            <a:ext cx="1251283" cy="1050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507705" y="5967663"/>
            <a:ext cx="1094873" cy="5881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07705" y="4110049"/>
            <a:ext cx="796846" cy="761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8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84" y="60158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Just so you know…..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651" y="1251284"/>
            <a:ext cx="10732169" cy="3581400"/>
          </a:xfrm>
        </p:spPr>
        <p:txBody>
          <a:bodyPr>
            <a:normAutofit/>
          </a:bodyPr>
          <a:lstStyle/>
          <a:p>
            <a:r>
              <a:rPr lang="en-US" sz="2800" dirty="0"/>
              <a:t>Cells are often divided into particular groups based on major characteristics. </a:t>
            </a:r>
          </a:p>
          <a:p>
            <a:r>
              <a:rPr lang="en-US" sz="2800" dirty="0"/>
              <a:t>Two groups: Prokaryotes and Eukaryotes </a:t>
            </a:r>
          </a:p>
          <a:p>
            <a:r>
              <a:rPr lang="en-US" sz="2800" dirty="0"/>
              <a:t>Because prokaryotes are much smaller and simpler, they are thought to  have appeared on Earth first.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783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5958" y="96252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</a:rPr>
              <a:t>Eukaryotes: Animal Cell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70" y="1176087"/>
            <a:ext cx="7290239" cy="51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5958" y="76487"/>
            <a:ext cx="9601200" cy="93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</a:rPr>
              <a:t>Eukaryote: Plant Cells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31" y="1011554"/>
            <a:ext cx="7424738" cy="55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18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52" y="91440"/>
            <a:ext cx="8000048" cy="65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0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3018" y="48126"/>
            <a:ext cx="11498982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solidFill>
                  <a:srgbClr val="FF0000"/>
                </a:solidFill>
              </a:rPr>
              <a:t>Comparing prokaryotic and eukaryotic cells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283506"/>
              </p:ext>
            </p:extLst>
          </p:nvPr>
        </p:nvGraphicFramePr>
        <p:xfrm>
          <a:off x="693018" y="791076"/>
          <a:ext cx="11498982" cy="602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9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4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Prokaryotic Cells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Eukaryotic Cells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4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DNA in a ring form without proteins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DNA with proteins as chromosomes/chromatin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4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DNA</a:t>
                      </a:r>
                      <a:r>
                        <a:rPr lang="en-US" sz="2400" baseline="0" dirty="0" smtClean="0"/>
                        <a:t> free in the cytoplasm (nucleoid region)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DNA enclosed within a nuclear envelope</a:t>
                      </a:r>
                      <a:r>
                        <a:rPr lang="en-US" sz="2400" baseline="0" dirty="0" smtClean="0"/>
                        <a:t> (nucleus)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4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mitochondria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Mitochondria</a:t>
                      </a:r>
                      <a:r>
                        <a:rPr lang="en-US" sz="2400" baseline="0" dirty="0" smtClean="0"/>
                        <a:t> present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4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70S ribosomes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80S ribosomes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4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internal compartmentalization to form</a:t>
                      </a:r>
                      <a:r>
                        <a:rPr lang="en-US" sz="2400" baseline="0" dirty="0" smtClean="0"/>
                        <a:t> organelles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Internal</a:t>
                      </a:r>
                      <a:r>
                        <a:rPr lang="en-US" sz="2400" baseline="0" dirty="0" smtClean="0"/>
                        <a:t> compartmentalization present to form many types of organelles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84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 less than</a:t>
                      </a:r>
                      <a:r>
                        <a:rPr lang="en-US" sz="2400" baseline="0" dirty="0" smtClean="0"/>
                        <a:t> 10 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 more than 10 um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85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7240" y="86628"/>
            <a:ext cx="11064240" cy="7543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</a:rPr>
              <a:t>Comparing Plant and Animal Cells</a:t>
            </a:r>
            <a:endParaRPr lang="en-US" sz="5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47280"/>
              </p:ext>
            </p:extLst>
          </p:nvPr>
        </p:nvGraphicFramePr>
        <p:xfrm>
          <a:off x="1003300" y="937260"/>
          <a:ext cx="10838180" cy="564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6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Plant Cells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Animal</a:t>
                      </a:r>
                      <a:r>
                        <a:rPr lang="en-US" sz="3200" baseline="0" dirty="0" smtClean="0"/>
                        <a:t> Cells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exterior of the cell includes an outer cell wall with a plasma membrane just inside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exterior of the cell</a:t>
                      </a:r>
                      <a:r>
                        <a:rPr lang="en-US" sz="2200" baseline="0" dirty="0" smtClean="0"/>
                        <a:t> only includes a plasma membrane. There is no cell wall.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Chloroplasts are present in the cytoplasm</a:t>
                      </a:r>
                      <a:r>
                        <a:rPr lang="en-US" sz="2200" baseline="0" dirty="0" smtClean="0"/>
                        <a:t> area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There are no chloroplasts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Large centrally located vacuoles are present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Vacuoles</a:t>
                      </a:r>
                      <a:r>
                        <a:rPr lang="en-US" sz="2200" baseline="0" dirty="0" smtClean="0"/>
                        <a:t> are not usually present or are small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Carbohydrates are stored</a:t>
                      </a:r>
                      <a:r>
                        <a:rPr lang="en-US" sz="2200" baseline="0" dirty="0" smtClean="0"/>
                        <a:t> as starch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Carbohydrates are stored</a:t>
                      </a:r>
                      <a:r>
                        <a:rPr lang="en-US" sz="2200" baseline="0" dirty="0" smtClean="0"/>
                        <a:t> as glycogen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Do not contain centrioles within</a:t>
                      </a:r>
                      <a:r>
                        <a:rPr lang="en-US" sz="2200" baseline="0" dirty="0" smtClean="0"/>
                        <a:t> a centrosome area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Contain</a:t>
                      </a:r>
                      <a:r>
                        <a:rPr lang="en-US" sz="2200" baseline="0" dirty="0" smtClean="0"/>
                        <a:t> centrioles within a centrosome area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Because a</a:t>
                      </a:r>
                      <a:r>
                        <a:rPr lang="en-US" sz="2200" baseline="0" dirty="0" smtClean="0"/>
                        <a:t> rigid cell wall is present, this cell type has a fixed, often angular, shape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Without a cell wall, this cell is flexible and more likely to be a rounded shape.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09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120315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Prokaryotes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221" y="1317457"/>
            <a:ext cx="10347158" cy="517959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Prokaryotes have a simple cell structure without compartmentalization. (U.1)</a:t>
            </a:r>
          </a:p>
          <a:p>
            <a:r>
              <a:rPr lang="en-US" sz="2800" dirty="0" smtClean="0"/>
              <a:t> Prokaryotes are organisms whose cells lack a nucleus. (Pro – before ; </a:t>
            </a:r>
            <a:r>
              <a:rPr lang="en-US" sz="2800" dirty="0" err="1" smtClean="0"/>
              <a:t>Karyon</a:t>
            </a:r>
            <a:r>
              <a:rPr lang="en-US" sz="2800" dirty="0" smtClean="0"/>
              <a:t> – nucleus) </a:t>
            </a:r>
          </a:p>
          <a:p>
            <a:r>
              <a:rPr lang="en-US" sz="2800" dirty="0"/>
              <a:t>They can be classified into two distinct domains. </a:t>
            </a:r>
          </a:p>
          <a:p>
            <a:pPr lvl="1"/>
            <a:r>
              <a:rPr lang="en-US" sz="2800" dirty="0" err="1"/>
              <a:t>Archaebacteria</a:t>
            </a:r>
            <a:r>
              <a:rPr lang="en-US" sz="2800" dirty="0"/>
              <a:t>- </a:t>
            </a:r>
            <a:r>
              <a:rPr lang="en-US" sz="2800" i="0" dirty="0"/>
              <a:t>found in extreme environments like high temps, salt concentrations, or </a:t>
            </a:r>
            <a:r>
              <a:rPr lang="en-US" sz="2800" i="0" dirty="0" err="1"/>
              <a:t>pH.</a:t>
            </a:r>
            <a:r>
              <a:rPr lang="en-US" sz="2800" i="0" dirty="0"/>
              <a:t> </a:t>
            </a:r>
            <a:endParaRPr lang="en-US" sz="2800" dirty="0"/>
          </a:p>
          <a:p>
            <a:pPr lvl="1"/>
            <a:r>
              <a:rPr lang="en-US" sz="2800" dirty="0"/>
              <a:t>Eubacteria- </a:t>
            </a:r>
            <a:r>
              <a:rPr lang="en-US" sz="2800" i="0" dirty="0"/>
              <a:t>traditional bacteria including most known pathogenic forms (</a:t>
            </a:r>
            <a:r>
              <a:rPr lang="en-US" sz="2800" dirty="0"/>
              <a:t>E. coli, S. aureus)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4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499"/>
            <a:ext cx="10199370" cy="64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7" y="9625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Features of Prokaryotes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1" y="1485899"/>
            <a:ext cx="10539663" cy="4890837"/>
          </a:xfrm>
        </p:spPr>
        <p:txBody>
          <a:bodyPr>
            <a:noAutofit/>
          </a:bodyPr>
          <a:lstStyle/>
          <a:p>
            <a:r>
              <a:rPr lang="en-US" sz="3600" b="1" u="sng" dirty="0"/>
              <a:t>Cell wall: </a:t>
            </a:r>
            <a:r>
              <a:rPr lang="en-US" sz="3600" dirty="0"/>
              <a:t>protects and maintains shape</a:t>
            </a:r>
          </a:p>
          <a:p>
            <a:r>
              <a:rPr lang="en-US" sz="3600" b="1" u="sng" dirty="0"/>
              <a:t>Cell membrane: </a:t>
            </a:r>
            <a:r>
              <a:rPr lang="en-US" sz="3600" dirty="0"/>
              <a:t>controls what enters and leaves the cell</a:t>
            </a:r>
          </a:p>
          <a:p>
            <a:r>
              <a:rPr lang="en-US" sz="3600" b="1" u="sng" dirty="0"/>
              <a:t>Flagella: </a:t>
            </a:r>
            <a:r>
              <a:rPr lang="en-US" sz="3600" dirty="0"/>
              <a:t>movement</a:t>
            </a:r>
          </a:p>
          <a:p>
            <a:r>
              <a:rPr lang="en-US" sz="3600" b="1" u="sng" dirty="0"/>
              <a:t>Pili: </a:t>
            </a:r>
            <a:r>
              <a:rPr lang="en-US" sz="3600" dirty="0"/>
              <a:t>hair-like growths on outside of cell wall</a:t>
            </a:r>
          </a:p>
          <a:p>
            <a:pPr lvl="1"/>
            <a:r>
              <a:rPr lang="en-US" sz="3600" dirty="0"/>
              <a:t>Attach to surfaces</a:t>
            </a:r>
          </a:p>
          <a:p>
            <a:pPr lvl="1"/>
            <a:r>
              <a:rPr lang="en-US" sz="3600" dirty="0"/>
              <a:t>Exchange genetic material</a:t>
            </a:r>
          </a:p>
          <a:p>
            <a:r>
              <a:rPr lang="en-US" sz="3600" b="1" u="sng" dirty="0"/>
              <a:t>Ribosomes: </a:t>
            </a:r>
            <a:r>
              <a:rPr lang="en-US" sz="3600" dirty="0"/>
              <a:t>70s, protein synthesis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87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9410"/>
            <a:ext cx="9601200" cy="5342022"/>
          </a:xfrm>
        </p:spPr>
        <p:txBody>
          <a:bodyPr>
            <a:noAutofit/>
          </a:bodyPr>
          <a:lstStyle/>
          <a:p>
            <a:r>
              <a:rPr lang="en-US" sz="3600" b="1" u="sng" dirty="0"/>
              <a:t>Nucleoid: </a:t>
            </a:r>
            <a:r>
              <a:rPr lang="en-US" sz="3600" dirty="0"/>
              <a:t>region of cytoplasm where DNA (single, circular) is located</a:t>
            </a:r>
          </a:p>
          <a:p>
            <a:pPr marL="530352" lvl="1" indent="0">
              <a:buNone/>
            </a:pPr>
            <a:r>
              <a:rPr lang="en-US" sz="3600" dirty="0"/>
              <a:t>(containing free DNA)</a:t>
            </a:r>
          </a:p>
          <a:p>
            <a:r>
              <a:rPr lang="en-US" sz="3600" b="1" u="sng" dirty="0"/>
              <a:t>Plasmid: </a:t>
            </a:r>
            <a:r>
              <a:rPr lang="en-US" sz="3600" dirty="0"/>
              <a:t>extra circle of DNA</a:t>
            </a:r>
          </a:p>
          <a:p>
            <a:pPr lvl="1"/>
            <a:r>
              <a:rPr lang="en-US" sz="3600" dirty="0"/>
              <a:t>Replicate independently</a:t>
            </a:r>
          </a:p>
          <a:p>
            <a:pPr lvl="1"/>
            <a:r>
              <a:rPr lang="en-US" sz="3600" dirty="0"/>
              <a:t>Not required for normal conditions, but helpful for adaptations under stress (antibiotics, temperature, pH change)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340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48126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Asexual Reproduction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791076"/>
            <a:ext cx="6814661" cy="5566512"/>
          </a:xfrm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rgbClr val="0070C0"/>
                </a:solidFill>
              </a:rPr>
              <a:t>Prokaryotes divide by binary fission. (A.2)</a:t>
            </a:r>
          </a:p>
          <a:p>
            <a:r>
              <a:rPr lang="en-US" sz="2900" dirty="0"/>
              <a:t>Binary Fusion: is a form of asexual reproduction used by prokaryotic cells. </a:t>
            </a:r>
          </a:p>
          <a:p>
            <a:r>
              <a:rPr lang="en-US" sz="2900" dirty="0"/>
              <a:t>In the process of binary fission:</a:t>
            </a:r>
          </a:p>
          <a:p>
            <a:pPr lvl="1"/>
            <a:r>
              <a:rPr lang="en-US" sz="2900" i="0" dirty="0"/>
              <a:t>The circular DNA is copied in response to a replication signal</a:t>
            </a:r>
          </a:p>
          <a:p>
            <a:pPr lvl="1"/>
            <a:r>
              <a:rPr lang="en-US" sz="2900" i="0" dirty="0"/>
              <a:t>The two DNA loops attach to different locations on the membrane.</a:t>
            </a:r>
          </a:p>
          <a:p>
            <a:pPr lvl="1"/>
            <a:r>
              <a:rPr lang="en-US" sz="2900" i="0" dirty="0"/>
              <a:t>The membrane elongates and pinches off (cytokinesis), forming two cells. </a:t>
            </a:r>
          </a:p>
          <a:p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56" y="48126"/>
            <a:ext cx="4655444" cy="65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9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33137"/>
            <a:ext cx="11020926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Drawing of the ultrastructure of prokaryotic cells based on electron micrographs. (S.1)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9625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Eukaryotes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72" y="962526"/>
            <a:ext cx="11229476" cy="457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Eukaryotes have a compartmentalized cell structure. (U.2)</a:t>
            </a:r>
          </a:p>
          <a:p>
            <a:r>
              <a:rPr lang="en-US" sz="2400" dirty="0"/>
              <a:t>Eukaryotes are organisms whose cell </a:t>
            </a:r>
            <a:r>
              <a:rPr lang="en-US" sz="2400" u="sng" dirty="0"/>
              <a:t>contains a nucleus. </a:t>
            </a:r>
            <a:r>
              <a:rPr lang="en-US" sz="2400" dirty="0"/>
              <a:t>(</a:t>
            </a:r>
            <a:r>
              <a:rPr lang="en-US" sz="2400" dirty="0" err="1"/>
              <a:t>eu</a:t>
            </a:r>
            <a:r>
              <a:rPr lang="en-US" sz="2400" dirty="0"/>
              <a:t>-true; </a:t>
            </a:r>
            <a:r>
              <a:rPr lang="en-US" sz="2400" dirty="0" err="1"/>
              <a:t>karyon</a:t>
            </a:r>
            <a:r>
              <a:rPr lang="en-US" sz="2400" dirty="0"/>
              <a:t>-nucleus)</a:t>
            </a:r>
          </a:p>
          <a:p>
            <a:r>
              <a:rPr lang="en-US" sz="2400" dirty="0"/>
              <a:t>They have more complex structures and are believed to have evolved from prokaryotic cells (via endosymbiosis). </a:t>
            </a:r>
          </a:p>
          <a:p>
            <a:r>
              <a:rPr lang="en-US" sz="2400" dirty="0"/>
              <a:t>Eukaryotic cells are compartmentalized by membrane-bound structures (organelles) that perform specific roles. </a:t>
            </a:r>
          </a:p>
          <a:p>
            <a:r>
              <a:rPr lang="en-US" sz="2400" dirty="0"/>
              <a:t>Eukaryotes have be divided into 4 distinct kingdoms:</a:t>
            </a:r>
          </a:p>
          <a:p>
            <a:pPr lvl="1"/>
            <a:r>
              <a:rPr lang="en-US" sz="2400" i="0" dirty="0"/>
              <a:t>Protista-unicellular organisms; or multicellular organisms without specialized tissue</a:t>
            </a:r>
          </a:p>
          <a:p>
            <a:pPr lvl="1"/>
            <a:r>
              <a:rPr lang="en-US" sz="2400" i="0" dirty="0"/>
              <a:t>Fungi-have a cell wall made of chitin and obtain nutrition via heterotrophic absorption</a:t>
            </a:r>
          </a:p>
          <a:p>
            <a:pPr lvl="1"/>
            <a:r>
              <a:rPr lang="en-US" sz="2400" i="0" dirty="0"/>
              <a:t>Plantae- have a cell wall made of cellulose and obtain nutrition </a:t>
            </a:r>
            <a:r>
              <a:rPr lang="en-US" sz="2400" i="0" dirty="0" err="1"/>
              <a:t>autotrophically</a:t>
            </a:r>
            <a:r>
              <a:rPr lang="en-US" sz="2400" i="0" dirty="0"/>
              <a:t> (via photosynthesis)</a:t>
            </a:r>
          </a:p>
          <a:p>
            <a:pPr lvl="1"/>
            <a:r>
              <a:rPr lang="en-US" sz="2400" i="0" dirty="0"/>
              <a:t>Animalia- no cell wall and obtain nutrition via heterotrophic ingestion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07" y="4847077"/>
            <a:ext cx="2646609" cy="1889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636" y="4847077"/>
            <a:ext cx="2333518" cy="1889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541" y="4847077"/>
            <a:ext cx="1961787" cy="188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459" y="4847077"/>
            <a:ext cx="2422502" cy="18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75</TotalTime>
  <Words>1155</Words>
  <Application>Microsoft Office PowerPoint</Application>
  <PresentationFormat>Widescreen</PresentationFormat>
  <Paragraphs>136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Franklin Gothic Book</vt:lpstr>
      <vt:lpstr>Crop</vt:lpstr>
      <vt:lpstr>1.2 Ultrastructure of cells</vt:lpstr>
      <vt:lpstr>Just so you know…..</vt:lpstr>
      <vt:lpstr>Prokaryotes</vt:lpstr>
      <vt:lpstr>PowerPoint Presentation</vt:lpstr>
      <vt:lpstr>Features of Prokaryotes</vt:lpstr>
      <vt:lpstr>PowerPoint Presentation</vt:lpstr>
      <vt:lpstr>Asexual Reproduction</vt:lpstr>
      <vt:lpstr>PowerPoint Presentation</vt:lpstr>
      <vt:lpstr>Eukaryotes</vt:lpstr>
      <vt:lpstr>PowerPoint Presentation</vt:lpstr>
      <vt:lpstr>Why Electron Micrographs?</vt:lpstr>
      <vt:lpstr>Organelles</vt:lpstr>
      <vt:lpstr>Organelles: Prokaryotes and Eukaryotes</vt:lpstr>
      <vt:lpstr>PowerPoint Presentation</vt:lpstr>
      <vt:lpstr>PowerPoint Presentation</vt:lpstr>
      <vt:lpstr>PowerPoint Presentation</vt:lpstr>
      <vt:lpstr>PowerPoint Presentation</vt:lpstr>
      <vt:lpstr>Pancreas </vt:lpstr>
      <vt:lpstr>Palisade mesophyll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Ultrastructure of cells</dc:title>
  <dc:creator>Tanya Fillingham</dc:creator>
  <cp:lastModifiedBy>Tanya Fillingham</cp:lastModifiedBy>
  <cp:revision>11</cp:revision>
  <dcterms:created xsi:type="dcterms:W3CDTF">2017-09-03T00:03:08Z</dcterms:created>
  <dcterms:modified xsi:type="dcterms:W3CDTF">2017-09-03T01:59:31Z</dcterms:modified>
</cp:coreProperties>
</file>