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9CA75-C78D-4F85-BBC2-1C8906BCA96E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73DA6-BFD0-46EA-B0A5-37BD19F75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</a:t>
            </a:r>
            <a:r>
              <a:rPr lang="en-US" baseline="0" dirty="0" smtClean="0"/>
              <a:t> is a polysaccharide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73DA6-BFD0-46EA-B0A5-37BD19F757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8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3D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73DA6-BFD0-46EA-B0A5-37BD19F757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5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549" y="1368324"/>
            <a:ext cx="9082386" cy="2098226"/>
          </a:xfrm>
        </p:spPr>
        <p:txBody>
          <a:bodyPr/>
          <a:lstStyle/>
          <a:p>
            <a:r>
              <a:rPr lang="en-US" dirty="0" smtClean="0"/>
              <a:t>Topic 1.3 Membrane transport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structure of biological membranes makes them fluid and dynamic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4608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757" y="157548"/>
            <a:ext cx="9601200" cy="929847"/>
          </a:xfrm>
        </p:spPr>
        <p:txBody>
          <a:bodyPr/>
          <a:lstStyle/>
          <a:p>
            <a:r>
              <a:rPr lang="en-US" dirty="0" smtClean="0"/>
              <a:t>Function of Membrane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757" y="1038740"/>
            <a:ext cx="7756696" cy="3581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Membrane proteins can serve a variety of key functions:</a:t>
            </a:r>
          </a:p>
          <a:p>
            <a:r>
              <a:rPr lang="en-US" sz="2400" dirty="0" smtClean="0"/>
              <a:t>Junctions-Serve to connect and join two cells together. </a:t>
            </a:r>
          </a:p>
          <a:p>
            <a:r>
              <a:rPr lang="en-US" sz="2400" dirty="0" smtClean="0"/>
              <a:t>Enzymes –fixing to membranes localizes metabolic pathways</a:t>
            </a:r>
          </a:p>
          <a:p>
            <a:r>
              <a:rPr lang="en-US" sz="2400" dirty="0" smtClean="0"/>
              <a:t>Transport- Responsible for facilitated diffusion and active transport. </a:t>
            </a:r>
          </a:p>
          <a:p>
            <a:r>
              <a:rPr lang="en-US" sz="2400" dirty="0" smtClean="0"/>
              <a:t>Recognition- May function as markers for cellular identification</a:t>
            </a:r>
          </a:p>
          <a:p>
            <a:r>
              <a:rPr lang="en-US" sz="2400" dirty="0" smtClean="0"/>
              <a:t>Anchorage- Attachment points for cytoskeleton and extracellular matrix</a:t>
            </a:r>
          </a:p>
          <a:p>
            <a:r>
              <a:rPr lang="en-US" sz="2400" dirty="0" smtClean="0"/>
              <a:t>Transduction – function as receptors for peptide hormones. </a:t>
            </a:r>
          </a:p>
          <a:p>
            <a:r>
              <a:rPr lang="en-US" sz="2400" dirty="0" smtClean="0"/>
              <a:t>*JET RAT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453" y="1557723"/>
            <a:ext cx="3298447" cy="50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41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Protein 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67" y="2604701"/>
            <a:ext cx="11060847" cy="29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5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470" y="216244"/>
            <a:ext cx="9601200" cy="994718"/>
          </a:xfrm>
        </p:spPr>
        <p:txBody>
          <a:bodyPr/>
          <a:lstStyle/>
          <a:p>
            <a:r>
              <a:rPr lang="en-US" dirty="0" smtClean="0"/>
              <a:t>Cholesterol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470" y="960608"/>
            <a:ext cx="7024816" cy="3581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Cholesterol is a component of animal cell membranes, where it functions to maintain integrity and mechanical stability. </a:t>
            </a:r>
          </a:p>
          <a:p>
            <a:pPr lvl="1"/>
            <a:r>
              <a:rPr lang="en-US" sz="2400" dirty="0" smtClean="0"/>
              <a:t>It is absent in plant cells, as these plasma membranes are surrounded and supported by a rigid cell wall made of cellulose. </a:t>
            </a:r>
          </a:p>
          <a:p>
            <a:r>
              <a:rPr lang="en-US" sz="2400" dirty="0" smtClean="0"/>
              <a:t>Cholesterol is an amphipathic molecule (like phospholipids), meaning it has both hydrophilic and hydrophobic regions. </a:t>
            </a:r>
          </a:p>
          <a:p>
            <a:pPr lvl="1"/>
            <a:r>
              <a:rPr lang="en-US" sz="2400" dirty="0" smtClean="0"/>
              <a:t>Cholesterol's hydroxyl (-OH) group is hydrophilic and aligns towards the phosphate head of phospholipids. </a:t>
            </a:r>
          </a:p>
          <a:p>
            <a:pPr lvl="1"/>
            <a:r>
              <a:rPr lang="en-US" sz="2400" dirty="0" smtClean="0"/>
              <a:t>The remainder of the molecule (steroid ring and hydrocarbon tail) is hydrophobic and associates with the phospholipid tails.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286" y="2201303"/>
            <a:ext cx="3909096" cy="23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6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617" y="185351"/>
            <a:ext cx="10713308" cy="50539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Phospholipids bilayers are fluid, in that the phospholipids are in constant movement relative to one another. </a:t>
            </a:r>
          </a:p>
          <a:p>
            <a:r>
              <a:rPr lang="en-US" sz="2400" dirty="0" smtClean="0"/>
              <a:t>Cholesterol interacts with the fatty acid tails of phospholipids to moderate the properties of the membrane. </a:t>
            </a:r>
          </a:p>
          <a:p>
            <a:r>
              <a:rPr lang="en-US" sz="2400" dirty="0" smtClean="0"/>
              <a:t>Cholesterol functions to immobilize the outer surface of the membrane, reducing fluidity. </a:t>
            </a:r>
          </a:p>
          <a:p>
            <a:r>
              <a:rPr lang="en-US" sz="2400" dirty="0" smtClean="0"/>
              <a:t>It makes the membrane less permeable to very small water-soluble molecules that would otherwise freely cross. </a:t>
            </a:r>
          </a:p>
          <a:p>
            <a:r>
              <a:rPr lang="en-US" sz="2400" dirty="0" smtClean="0"/>
              <a:t>It functions to separate phospholipid tails and so prevent crystallization of the membrane. </a:t>
            </a:r>
          </a:p>
          <a:p>
            <a:r>
              <a:rPr lang="en-US" sz="2400" dirty="0" smtClean="0"/>
              <a:t>It helps secure peripheral proteins by forming high density lipid rafts capable of anchoring the protein.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368" y="4802757"/>
            <a:ext cx="5838568" cy="20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9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96023"/>
            <a:ext cx="9601200" cy="957649"/>
          </a:xfrm>
        </p:spPr>
        <p:txBody>
          <a:bodyPr/>
          <a:lstStyle/>
          <a:p>
            <a:r>
              <a:rPr lang="en-US" dirty="0" smtClean="0"/>
              <a:t>Fluid-Mosaic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043" y="890587"/>
            <a:ext cx="9601200" cy="3581400"/>
          </a:xfrm>
        </p:spPr>
        <p:txBody>
          <a:bodyPr/>
          <a:lstStyle/>
          <a:p>
            <a:r>
              <a:rPr lang="en-US" dirty="0" smtClean="0"/>
              <a:t>Cell membranes are represented according to a fluid-mosaic model, due to the fact that they are:</a:t>
            </a:r>
          </a:p>
          <a:p>
            <a:pPr lvl="1"/>
            <a:r>
              <a:rPr lang="en-US" dirty="0" smtClean="0"/>
              <a:t>Fluid-the phospholipid bilayer is viscous and individual phospholipids can move position. </a:t>
            </a:r>
          </a:p>
          <a:p>
            <a:pPr lvl="1"/>
            <a:r>
              <a:rPr lang="en-US" dirty="0" smtClean="0"/>
              <a:t>Mosaic- the phospholipid bilayer is embedded with proteins, resulting in a mosaic of components.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525" y="2690684"/>
            <a:ext cx="6628112" cy="393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54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30" y="191530"/>
            <a:ext cx="9601200" cy="846438"/>
          </a:xfrm>
        </p:spPr>
        <p:txBody>
          <a:bodyPr/>
          <a:lstStyle/>
          <a:p>
            <a:r>
              <a:rPr lang="en-US" dirty="0" smtClean="0"/>
              <a:t>Components of the 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8" y="1037968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Phospholipids – Form a bilayer with phosphate heads facing outwards and fatty acid tails facing inwards. </a:t>
            </a:r>
          </a:p>
          <a:p>
            <a:r>
              <a:rPr lang="en-US" sz="2800" dirty="0" smtClean="0"/>
              <a:t>Cholesterol- Found in </a:t>
            </a:r>
            <a:r>
              <a:rPr lang="en-US" sz="2800" b="1" dirty="0" smtClean="0"/>
              <a:t>animal</a:t>
            </a:r>
            <a:r>
              <a:rPr lang="en-US" sz="2800" dirty="0" smtClean="0"/>
              <a:t> cell membranes and functions to improve stability and reduce fluidity. </a:t>
            </a:r>
          </a:p>
          <a:p>
            <a:r>
              <a:rPr lang="en-US" sz="2800" dirty="0" smtClean="0"/>
              <a:t>Proteins- May be either integral (transmembrane) or peripheral and serve a variety of roles.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847" y="3488853"/>
            <a:ext cx="4389353" cy="310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15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757" y="1428750"/>
            <a:ext cx="9601200" cy="3581400"/>
          </a:xfrm>
        </p:spPr>
        <p:txBody>
          <a:bodyPr/>
          <a:lstStyle/>
          <a:p>
            <a:r>
              <a:rPr lang="en-US" dirty="0" smtClean="0"/>
              <a:t>The fluid-mosaic model was not the first scientifically accepted paradigm to describe membrane structure. </a:t>
            </a:r>
          </a:p>
          <a:p>
            <a:r>
              <a:rPr lang="en-US" dirty="0" smtClean="0"/>
              <a:t>The first model that attempted to describe the position of proteins within the bilayer was proposed by Hugh Davson and James Danielli in 1935. </a:t>
            </a:r>
          </a:p>
          <a:p>
            <a:r>
              <a:rPr lang="en-US" dirty="0" smtClean="0"/>
              <a:t>When viewed under a transmission electron microscope, membranes exhibit a characteristic ‘trilaminar’ appearance. </a:t>
            </a:r>
          </a:p>
          <a:p>
            <a:pPr lvl="1"/>
            <a:r>
              <a:rPr lang="en-US" dirty="0" smtClean="0"/>
              <a:t>Trilaminar = 3 layers (two dark outer layers and a lighter inner region)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3906151"/>
            <a:ext cx="70770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96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Danielli and Davson proposed a model whereby two layers of protein flanked a central phospholipid bilayer. </a:t>
            </a:r>
          </a:p>
          <a:p>
            <a:r>
              <a:rPr lang="en-US" dirty="0" smtClean="0"/>
              <a:t>The model was described as a ‘lipo-protein sandwich’, as the lipid layer was sandwiched between two protein layers. </a:t>
            </a:r>
          </a:p>
          <a:p>
            <a:r>
              <a:rPr lang="en-US" dirty="0" smtClean="0"/>
              <a:t>The dark segments seen under electron microscope were identified (Wrongly) as representing the two protein layers.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36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Falsification of the Davson-Danielli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7" y="2171700"/>
            <a:ext cx="10861589" cy="4686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were a number of problems with the lipoprotein sandwich model proposed by Davson and Danielli. </a:t>
            </a:r>
          </a:p>
          <a:p>
            <a:pPr lvl="1"/>
            <a:r>
              <a:rPr lang="en-US" sz="2400" dirty="0" smtClean="0"/>
              <a:t>It assumed all membranes were of a uniform thickness and would have a constant lipid-protein ratio</a:t>
            </a:r>
          </a:p>
          <a:p>
            <a:pPr lvl="1"/>
            <a:r>
              <a:rPr lang="en-US" sz="2400" dirty="0" smtClean="0"/>
              <a:t>It assumed all membranes would have symmetrical internal and external surfaces </a:t>
            </a:r>
          </a:p>
          <a:p>
            <a:pPr lvl="1"/>
            <a:r>
              <a:rPr lang="en-US" sz="2400" dirty="0" smtClean="0"/>
              <a:t>It did not account for the permeability of certain substances (did not recognize the need for hydrophilic pores)</a:t>
            </a:r>
          </a:p>
          <a:p>
            <a:pPr lvl="1"/>
            <a:r>
              <a:rPr lang="en-US" sz="2400" dirty="0" smtClean="0"/>
              <a:t>The temperatures at which membranes solidified did not correlate with those expected under the proposed model.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3873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67015"/>
            <a:ext cx="10392032" cy="49056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Membrane proteins were discovered to be </a:t>
            </a:r>
            <a:r>
              <a:rPr lang="en-US" sz="2400" i="1" dirty="0" smtClean="0"/>
              <a:t>insoluble</a:t>
            </a:r>
            <a:r>
              <a:rPr lang="en-US" sz="2400" dirty="0" smtClean="0"/>
              <a:t> in water (indicating hydrophobic surfaces) and varied in size. </a:t>
            </a:r>
          </a:p>
          <a:p>
            <a:pPr lvl="1"/>
            <a:r>
              <a:rPr lang="en-US" sz="2400" dirty="0" smtClean="0"/>
              <a:t>Such proteins would not be able to form a uniform and continuous layer around the outer surface of a membrane. </a:t>
            </a:r>
          </a:p>
          <a:p>
            <a:r>
              <a:rPr lang="en-US" sz="2400" dirty="0" smtClean="0"/>
              <a:t>Fluorescent antibody tagging of membrane proteins showed they were mobile and not fixed in place. </a:t>
            </a:r>
          </a:p>
          <a:p>
            <a:pPr lvl="1"/>
            <a:r>
              <a:rPr lang="en-US" sz="2400" dirty="0" smtClean="0"/>
              <a:t>Membrane proteins from two different cells were tagged with red and green fluorescent markers respectively. </a:t>
            </a:r>
          </a:p>
          <a:p>
            <a:pPr lvl="1"/>
            <a:r>
              <a:rPr lang="en-US" sz="2400" dirty="0" smtClean="0"/>
              <a:t>When the two cells were fused, the markers became mixed throughout the membrane of the fused cell. </a:t>
            </a:r>
          </a:p>
          <a:p>
            <a:pPr lvl="1"/>
            <a:r>
              <a:rPr lang="en-US" sz="2400" dirty="0" smtClean="0"/>
              <a:t>This demonstrated that the membrane proteins could move and did not form a static layer.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597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530809"/>
              </p:ext>
            </p:extLst>
          </p:nvPr>
        </p:nvGraphicFramePr>
        <p:xfrm>
          <a:off x="895179" y="0"/>
          <a:ext cx="11090874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480"/>
                <a:gridCol w="5066271"/>
                <a:gridCol w="5165123"/>
              </a:tblGrid>
              <a:tr h="600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Statement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Guidance</a:t>
                      </a:r>
                      <a:endParaRPr lang="en-US" sz="3200" dirty="0"/>
                    </a:p>
                  </a:txBody>
                  <a:tcPr/>
                </a:tc>
              </a:tr>
              <a:tr h="70467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1.3 U1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Phospholipids form bilayers in water due to the amphipathic properties of phospholipid molecules.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Amphipathic phospholipids have hydrophilic and hydrophobic properties.</a:t>
                      </a:r>
                      <a:endParaRPr lang="en-US" sz="1800" dirty="0"/>
                    </a:p>
                  </a:txBody>
                  <a:tcPr/>
                </a:tc>
              </a:tr>
              <a:tr h="70467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1.3 U2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Membrane proteins are diverse in terms of structure, position in the membrane and function.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6795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1.3 U3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Cholesterol is a component of animal cell membranes.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9311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1.3</a:t>
                      </a:r>
                      <a:r>
                        <a:rPr lang="en-US" sz="1800" baseline="0" dirty="0" smtClean="0"/>
                        <a:t> A1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Cholesterol in mammalian membranes reduces membrane fluidity and permeability to some solutes.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15830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1.3 S1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Drawing of the fluid mosaic model.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Drawings of the fluid mosaic model of membrane structure can be two dimensional rather than three dimensional. Individual phospholipid molecules should be shown using the symbol of a circle with two parallel lines attached. A range of membrane proteins should be shown including glycoproteins.</a:t>
                      </a:r>
                      <a:endParaRPr lang="en-US" sz="1600" dirty="0"/>
                    </a:p>
                  </a:txBody>
                  <a:tcPr/>
                </a:tc>
              </a:tr>
              <a:tr h="82698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1.3 S2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Analysis of evidence from electron microscopy that led to the proposal of the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Davson-Danielli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model.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82698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1.3 S3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Analysis of the falsification of the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Davson-Danielli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model that led to the Singer-Nicolson model.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447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Freeze fracturing was used to split open the membrane and revealed irregular rough surfaces within the membrane. </a:t>
            </a:r>
          </a:p>
          <a:p>
            <a:r>
              <a:rPr lang="en-US" sz="2800" dirty="0" smtClean="0"/>
              <a:t>These rough surfaces were interpreted as being transmembrane proteins, demonstrating that proteins were not solely localized to the outside of the membrane structure.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3569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3" y="132835"/>
            <a:ext cx="9601200" cy="954560"/>
          </a:xfrm>
        </p:spPr>
        <p:txBody>
          <a:bodyPr/>
          <a:lstStyle/>
          <a:p>
            <a:r>
              <a:rPr lang="en-US" dirty="0" smtClean="0"/>
              <a:t>New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043" y="610115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light of these limitations, a new model was proposed by Seymour Singer and Garth Nicolson in 1972. </a:t>
            </a:r>
          </a:p>
          <a:p>
            <a:r>
              <a:rPr lang="en-US" sz="2400" dirty="0" smtClean="0"/>
              <a:t>According to this model, proteins were embedded within the lipid bilayer rather than existing as separate layers. </a:t>
            </a:r>
          </a:p>
          <a:p>
            <a:r>
              <a:rPr lang="en-US" sz="2400" dirty="0" smtClean="0"/>
              <a:t>This model, known as the fluid-mosaic model, remains the model preferred by scientists today.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332" y="3296167"/>
            <a:ext cx="7315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69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756" y="290384"/>
            <a:ext cx="9601200" cy="772297"/>
          </a:xfrm>
        </p:spPr>
        <p:txBody>
          <a:bodyPr/>
          <a:lstStyle/>
          <a:p>
            <a:r>
              <a:rPr lang="en-US" dirty="0" smtClean="0"/>
              <a:t>Phospholipid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756" y="1062681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Phospholipids may vary in the length and relative saturation of the fatty acid tails</a:t>
            </a:r>
          </a:p>
          <a:p>
            <a:r>
              <a:rPr lang="en-US" sz="2400" dirty="0" smtClean="0"/>
              <a:t>Shorter fatty acid tails will increase fluidity as they are less viscous and more susceptible to changes in kinetic energy. </a:t>
            </a:r>
          </a:p>
          <a:p>
            <a:r>
              <a:rPr lang="en-US" sz="2400" dirty="0" smtClean="0"/>
              <a:t>Lipid chains with double bonds (unsaturated fatty acids) have kinked hydrocarbon tails that are harder to pack together.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469" y="3788247"/>
            <a:ext cx="74866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69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777" y="1198606"/>
            <a:ext cx="11030849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Cholesterol acts as a bi-directional regulator of membrane fluidity. </a:t>
            </a:r>
          </a:p>
          <a:p>
            <a:r>
              <a:rPr lang="en-US" sz="2800" dirty="0" smtClean="0"/>
              <a:t>At high temperatures it stabilizes the membrane and raises the melting point</a:t>
            </a:r>
          </a:p>
          <a:p>
            <a:r>
              <a:rPr lang="en-US" sz="2800" dirty="0" smtClean="0"/>
              <a:t>At low temperatures it intercalates between the phospholipids and prevents clustering. 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442" y="3580628"/>
            <a:ext cx="8669559" cy="29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29" y="191530"/>
            <a:ext cx="9601200" cy="821724"/>
          </a:xfrm>
        </p:spPr>
        <p:txBody>
          <a:bodyPr/>
          <a:lstStyle/>
          <a:p>
            <a:r>
              <a:rPr lang="en-US" dirty="0" smtClean="0"/>
              <a:t>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886" y="1075037"/>
            <a:ext cx="10441460" cy="5572897"/>
          </a:xfrm>
        </p:spPr>
        <p:txBody>
          <a:bodyPr/>
          <a:lstStyle/>
          <a:p>
            <a:r>
              <a:rPr lang="en-US" dirty="0" smtClean="0"/>
              <a:t>The plasma membrane is made almost entirely of protein and lipid, together with a small and variable amount of carbohydrates. </a:t>
            </a:r>
            <a:endParaRPr lang="en-US" dirty="0"/>
          </a:p>
        </p:txBody>
      </p:sp>
      <p:pic>
        <p:nvPicPr>
          <p:cNvPr id="4" name="Picture 2" descr="fluid mosaic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29" y="1832917"/>
            <a:ext cx="1103347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9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044" y="216244"/>
            <a:ext cx="9601200" cy="1485900"/>
          </a:xfrm>
        </p:spPr>
        <p:txBody>
          <a:bodyPr/>
          <a:lstStyle/>
          <a:p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044" y="959193"/>
            <a:ext cx="6372998" cy="55157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Consist of a polar head (hydrophilic) composed of a glycerol and a phosphate molecule. </a:t>
            </a:r>
          </a:p>
          <a:p>
            <a:r>
              <a:rPr lang="en-US" sz="2800" dirty="0" smtClean="0"/>
              <a:t>Consist of two non-polar tails (hydrophobic) composed of fatty acid (hydrocarbon) chains. </a:t>
            </a:r>
          </a:p>
          <a:p>
            <a:r>
              <a:rPr lang="en-US" sz="2800" dirty="0" smtClean="0"/>
              <a:t>Because phospholipids contain both hydrophilic and lipophilic regions, they are classes as amphipathic.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393" y="216244"/>
            <a:ext cx="4476234" cy="63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2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Arrangement in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67016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Phospholipids spontaneously arrange into a bilayer. </a:t>
            </a:r>
          </a:p>
          <a:p>
            <a:r>
              <a:rPr lang="en-US" sz="2800" dirty="0" smtClean="0"/>
              <a:t>The hydrophobic tail regions face inwards and are shielded from the surrounding polar fluids, while the two hydrophilic head regions associate with the cytosolic and extracellular fluids respectively.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119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Phospholipid Bilayer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bilayer is held together by </a:t>
            </a:r>
            <a:r>
              <a:rPr lang="en-US" sz="2800" u="sng" dirty="0" smtClean="0"/>
              <a:t>weak</a:t>
            </a:r>
            <a:r>
              <a:rPr lang="en-US" sz="2800" dirty="0" smtClean="0"/>
              <a:t> hydrophobic interactions between the tails </a:t>
            </a:r>
          </a:p>
          <a:p>
            <a:r>
              <a:rPr lang="en-US" sz="2800" dirty="0" smtClean="0"/>
              <a:t>Hydrophilic/ hydrophobic layers restrict the passage of many substances</a:t>
            </a:r>
          </a:p>
          <a:p>
            <a:r>
              <a:rPr lang="en-US" sz="2800" dirty="0" smtClean="0"/>
              <a:t>Individual phospholipids can move within the bilayer, allowing for membrane fluidity and flexibility. </a:t>
            </a:r>
          </a:p>
          <a:p>
            <a:r>
              <a:rPr lang="en-US" sz="2800" dirty="0" smtClean="0"/>
              <a:t>This fluidity allows for the spontaneous breaking and reforming of membranes (endocytosis/exocytosis)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491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24" y="226411"/>
            <a:ext cx="9601200" cy="984551"/>
          </a:xfrm>
        </p:spPr>
        <p:txBody>
          <a:bodyPr/>
          <a:lstStyle/>
          <a:p>
            <a:r>
              <a:rPr lang="en-US" dirty="0" smtClean="0"/>
              <a:t>Membrane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02" y="939114"/>
            <a:ext cx="6334898" cy="5718474"/>
          </a:xfrm>
        </p:spPr>
        <p:txBody>
          <a:bodyPr>
            <a:noAutofit/>
          </a:bodyPr>
          <a:lstStyle/>
          <a:p>
            <a:r>
              <a:rPr lang="en-US" sz="2800" dirty="0" smtClean="0"/>
              <a:t>Phospholipid bilayers are embedded with proteins, which may be either permanently or temporarily attached to the membrane. </a:t>
            </a:r>
          </a:p>
          <a:p>
            <a:pPr lvl="1"/>
            <a:r>
              <a:rPr lang="en-US" sz="2800" dirty="0" smtClean="0"/>
              <a:t>Integral proteins are permanently attached to the membrane and are typically transmembrane (they span across the bilayer)</a:t>
            </a:r>
          </a:p>
          <a:p>
            <a:pPr lvl="1"/>
            <a:r>
              <a:rPr lang="en-US" sz="2800" dirty="0" smtClean="0"/>
              <a:t>Peripheral proteins are temporarily attached by non-covalent interactions and associate with one surface of the membrane.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905643"/>
            <a:ext cx="50292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2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Membrane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781" y="2075809"/>
            <a:ext cx="6767127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amino acids of a membrane protein are localized according to polarity:</a:t>
            </a:r>
          </a:p>
          <a:p>
            <a:r>
              <a:rPr lang="en-US" sz="2800" dirty="0" smtClean="0"/>
              <a:t>Non-polar (hydrophobic) amino acids associate directly with the lipid bilayer</a:t>
            </a:r>
          </a:p>
          <a:p>
            <a:r>
              <a:rPr lang="en-US" sz="2800" dirty="0" smtClean="0"/>
              <a:t>Polar (hydrophilic) amino acids are located internally and face aqueous solutions.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687" y="1428750"/>
            <a:ext cx="4135653" cy="48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2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602" y="414297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Transmembrane proteins typically adopt one of two tertiary structures: </a:t>
            </a:r>
          </a:p>
          <a:p>
            <a:pPr lvl="1"/>
            <a:r>
              <a:rPr lang="en-US" sz="2800" dirty="0" smtClean="0"/>
              <a:t>Single helices/helical bundles</a:t>
            </a:r>
          </a:p>
          <a:p>
            <a:pPr lvl="1"/>
            <a:r>
              <a:rPr lang="en-US" sz="2800" dirty="0" smtClean="0"/>
              <a:t>Beta barrels (common in channel proteins)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051" y="2328567"/>
            <a:ext cx="8392298" cy="429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8516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101</TotalTime>
  <Words>1362</Words>
  <Application>Microsoft Office PowerPoint</Application>
  <PresentationFormat>Widescreen</PresentationFormat>
  <Paragraphs>113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Calibri</vt:lpstr>
      <vt:lpstr>Franklin Gothic Book</vt:lpstr>
      <vt:lpstr>Crop</vt:lpstr>
      <vt:lpstr>Topic 1.3 Membrane transport</vt:lpstr>
      <vt:lpstr>PowerPoint Presentation</vt:lpstr>
      <vt:lpstr>Plasma Membrane</vt:lpstr>
      <vt:lpstr>Phospholipids</vt:lpstr>
      <vt:lpstr>Arrangement in membranes</vt:lpstr>
      <vt:lpstr>Properties of the Phospholipid Bilayer</vt:lpstr>
      <vt:lpstr>Membrane Proteins</vt:lpstr>
      <vt:lpstr>Structure of Membrane Proteins</vt:lpstr>
      <vt:lpstr>PowerPoint Presentation</vt:lpstr>
      <vt:lpstr>Function of Membrane Proteins</vt:lpstr>
      <vt:lpstr>Membrane Protein Functions </vt:lpstr>
      <vt:lpstr>Cholesterol</vt:lpstr>
      <vt:lpstr>PowerPoint Presentation</vt:lpstr>
      <vt:lpstr>Fluid-Mosaic Model</vt:lpstr>
      <vt:lpstr>Components of the Plasma Membrane</vt:lpstr>
      <vt:lpstr>Membrane Models</vt:lpstr>
      <vt:lpstr>PowerPoint Presentation</vt:lpstr>
      <vt:lpstr>Falsification of the Davson-Danielli model</vt:lpstr>
      <vt:lpstr>Evidence</vt:lpstr>
      <vt:lpstr>PowerPoint Presentation</vt:lpstr>
      <vt:lpstr>New Model</vt:lpstr>
      <vt:lpstr>Phospholipid Structure</vt:lpstr>
      <vt:lpstr>PowerPoint Presentation</vt:lpstr>
    </vt:vector>
  </TitlesOfParts>
  <Company>Academy School District 20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1.3 Membrane transport</dc:title>
  <dc:creator>Tanya Fillingham</dc:creator>
  <cp:lastModifiedBy>Tanya Fillingham</cp:lastModifiedBy>
  <cp:revision>30</cp:revision>
  <dcterms:created xsi:type="dcterms:W3CDTF">2016-09-17T20:03:05Z</dcterms:created>
  <dcterms:modified xsi:type="dcterms:W3CDTF">2016-09-17T21:44:54Z</dcterms:modified>
</cp:coreProperties>
</file>