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35"/>
  </p:notesMasterIdLst>
  <p:handoutMasterIdLst>
    <p:handoutMasterId r:id="rId36"/>
  </p:handoutMasterIdLst>
  <p:sldIdLst>
    <p:sldId id="256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5274" autoAdjust="0"/>
  </p:normalViewPr>
  <p:slideViewPr>
    <p:cSldViewPr snapToGrid="0">
      <p:cViewPr varScale="1">
        <p:scale>
          <a:sx n="39" d="100"/>
          <a:sy n="39" d="100"/>
        </p:scale>
        <p:origin x="84" y="72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9/17/2016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9/17/2016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Overview of Vesicular Transport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996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0"/>
            <a:ext cx="12188826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-1" y="5102352"/>
            <a:ext cx="12188826" cy="175564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2286000"/>
            <a:ext cx="9601200" cy="1517904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959352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9/17/2016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9/17/2016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9/17/2016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74320"/>
            <a:ext cx="12192000" cy="6309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130552"/>
            <a:ext cx="9601200" cy="2359152"/>
          </a:xfrm>
        </p:spPr>
        <p:txBody>
          <a:bodyPr anchor="b">
            <a:normAutofit/>
          </a:bodyPr>
          <a:lstStyle>
            <a:lvl1pPr algn="ctr">
              <a:defRPr sz="5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572000"/>
            <a:ext cx="9601200" cy="841248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9/17/2016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9FD0-C37A-4F50-8F3B-5FA0D9D0B42F}" type="datetimeFigureOut">
              <a:rPr lang="en-US"/>
              <a:t>9/17/2016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EF73-9DB8-4763-865F-2F88181A47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305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9/17/2016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9/17/2016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88826" cy="2743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9/17/2016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58952"/>
            <a:ext cx="6629400" cy="53309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9/17/2016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1752" y="502920"/>
            <a:ext cx="6702552" cy="5843016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9/17/2016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83680"/>
            <a:ext cx="12188826" cy="2743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9/17/2016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Topic 1.4 Membrane Transport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Membranes control the composition of cells by active and passive transport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108" y="220223"/>
            <a:ext cx="8470145" cy="607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64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299" y="220225"/>
            <a:ext cx="9509760" cy="793029"/>
          </a:xfrm>
        </p:spPr>
        <p:txBody>
          <a:bodyPr>
            <a:normAutofit/>
          </a:bodyPr>
          <a:lstStyle/>
          <a:p>
            <a:r>
              <a:rPr lang="en-US" sz="4000" dirty="0" smtClean="0"/>
              <a:t>Osmolarity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002" y="1209974"/>
            <a:ext cx="10916782" cy="4127627"/>
          </a:xfrm>
        </p:spPr>
        <p:txBody>
          <a:bodyPr>
            <a:noAutofit/>
          </a:bodyPr>
          <a:lstStyle/>
          <a:p>
            <a:r>
              <a:rPr lang="en-US" sz="3200" dirty="0" smtClean="0"/>
              <a:t>Osmolarity is a measure of solute concentration, as define by the number of osmoles of a solute per liter of solution (</a:t>
            </a:r>
            <a:r>
              <a:rPr lang="en-US" sz="3200" dirty="0" err="1" smtClean="0"/>
              <a:t>osmol</a:t>
            </a:r>
            <a:r>
              <a:rPr lang="en-US" sz="3200" dirty="0" smtClean="0"/>
              <a:t>/L)</a:t>
            </a:r>
          </a:p>
          <a:p>
            <a:r>
              <a:rPr lang="en-US" sz="3200" dirty="0" smtClean="0"/>
              <a:t>Solutions with a relatively higher osmolarity are categorized as hypertonic (high solute concentrations; gains water)</a:t>
            </a:r>
          </a:p>
          <a:p>
            <a:r>
              <a:rPr lang="en-US" sz="3200" dirty="0" smtClean="0"/>
              <a:t>Solutions with a relatively lower osmolarity are categorized as hypotonic (low solute concentrations; loses water)</a:t>
            </a:r>
          </a:p>
          <a:p>
            <a:r>
              <a:rPr lang="en-US" sz="3200" dirty="0" smtClean="0"/>
              <a:t>Solutions that have the same osmolarity are categorized as isotonic (same solute concentration; no net water flow)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9565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smosi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57566" y="404941"/>
            <a:ext cx="6438900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93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52" y="244939"/>
            <a:ext cx="9509760" cy="81774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Estimating Osmolarity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429" y="1209975"/>
            <a:ext cx="10694360" cy="4127627"/>
          </a:xfrm>
        </p:spPr>
        <p:txBody>
          <a:bodyPr>
            <a:noAutofit/>
          </a:bodyPr>
          <a:lstStyle/>
          <a:p>
            <a:r>
              <a:rPr lang="en-US" sz="3200" dirty="0" smtClean="0"/>
              <a:t>The osmolarity of a tissue may be interpolated by bathing the sample in solutions with </a:t>
            </a:r>
            <a:r>
              <a:rPr lang="en-US" sz="3200" u="sng" dirty="0" smtClean="0"/>
              <a:t>known</a:t>
            </a:r>
            <a:r>
              <a:rPr lang="en-US" sz="3200" dirty="0" smtClean="0"/>
              <a:t> osmolarities. </a:t>
            </a:r>
          </a:p>
          <a:p>
            <a:r>
              <a:rPr lang="en-US" sz="3200" dirty="0" smtClean="0"/>
              <a:t>The tissue will lose water when placed in hypertonic solutions and gain water when placed in hypotonic solutions. </a:t>
            </a:r>
          </a:p>
          <a:p>
            <a:r>
              <a:rPr lang="en-US" sz="3200" dirty="0" smtClean="0"/>
              <a:t>Water loss or gain may be determined by weighing the sample before and after bathing in solution. </a:t>
            </a:r>
          </a:p>
          <a:p>
            <a:r>
              <a:rPr lang="en-US" sz="3200" dirty="0" smtClean="0"/>
              <a:t>Tissue osmolarity may be inferred by identifying the concentration of solution at which there is no weight change (isotonic)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6771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85" y="220225"/>
            <a:ext cx="9509760" cy="89188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Application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002" y="1407681"/>
            <a:ext cx="11015636" cy="4127627"/>
          </a:xfrm>
        </p:spPr>
        <p:txBody>
          <a:bodyPr>
            <a:noAutofit/>
          </a:bodyPr>
          <a:lstStyle/>
          <a:p>
            <a:r>
              <a:rPr lang="en-US" sz="2800" dirty="0" smtClean="0"/>
              <a:t>Tissue or organs to be used in medical procedures must be kept in solution to prevent cellular </a:t>
            </a:r>
            <a:r>
              <a:rPr lang="en-US" sz="2800" dirty="0" err="1" smtClean="0"/>
              <a:t>dessication</a:t>
            </a:r>
            <a:r>
              <a:rPr lang="en-US" sz="2800" dirty="0" smtClean="0"/>
              <a:t>. </a:t>
            </a:r>
          </a:p>
          <a:p>
            <a:r>
              <a:rPr lang="en-US" sz="2800" dirty="0" smtClean="0"/>
              <a:t>This solution must share the </a:t>
            </a:r>
            <a:r>
              <a:rPr lang="en-US" sz="2800" i="1" dirty="0" smtClean="0"/>
              <a:t>same osmolarity</a:t>
            </a:r>
            <a:r>
              <a:rPr lang="en-US" sz="2800" dirty="0" smtClean="0"/>
              <a:t> as the tissue/organ (isotonic) in order to prevent osmosis from occurring</a:t>
            </a:r>
          </a:p>
          <a:p>
            <a:r>
              <a:rPr lang="en-US" sz="2800" dirty="0" smtClean="0"/>
              <a:t>Uncontrolled osmosis will have negative effects with regards to cell viability: </a:t>
            </a:r>
          </a:p>
          <a:p>
            <a:pPr lvl="1"/>
            <a:r>
              <a:rPr lang="en-US" sz="2400" dirty="0" smtClean="0"/>
              <a:t>In hypertonic solutions, water will leave the cell causing it to shrivel (crenation)</a:t>
            </a:r>
          </a:p>
          <a:p>
            <a:pPr lvl="1"/>
            <a:r>
              <a:rPr lang="en-US" sz="2400" dirty="0" smtClean="0"/>
              <a:t>In hypotonic solutions, water will enter the cell causing it to swell and potentially burst (lysis)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1080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573" y="1185261"/>
            <a:ext cx="11040351" cy="412762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 plant tissues, the effects of uncontrolled osmosis are moderated by the presence of an inflexible cell wall. </a:t>
            </a:r>
          </a:p>
          <a:p>
            <a:r>
              <a:rPr lang="en-US" sz="2800" dirty="0" smtClean="0"/>
              <a:t>In hypertonic solutions, the cytoplasm will shrink (plasmolysis) but the cell wall will maintain a structure shape. </a:t>
            </a:r>
          </a:p>
          <a:p>
            <a:r>
              <a:rPr lang="en-US" sz="2800" dirty="0" smtClean="0"/>
              <a:t>In hypotonic solutions, the cytoplasm will expand but be unable to rupture within the constraints of the cell wall (turgor)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1265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690" y="430426"/>
            <a:ext cx="9064840" cy="599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12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865" y="269652"/>
            <a:ext cx="9509760" cy="76831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Facilitated Diffusion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287" y="1086406"/>
            <a:ext cx="9509760" cy="412762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Facilitated diffusion is the </a:t>
            </a:r>
            <a:r>
              <a:rPr lang="en-US" sz="2800" i="1" dirty="0" smtClean="0"/>
              <a:t>passive</a:t>
            </a:r>
            <a:r>
              <a:rPr lang="en-US" sz="2800" dirty="0" smtClean="0"/>
              <a:t> movement of molecules across the cell membrane via the aid of a </a:t>
            </a:r>
            <a:r>
              <a:rPr lang="en-US" sz="2800" u="sng" dirty="0" smtClean="0"/>
              <a:t>membrane protein. </a:t>
            </a:r>
            <a:endParaRPr lang="en-US" sz="2800" dirty="0" smtClean="0"/>
          </a:p>
          <a:p>
            <a:r>
              <a:rPr lang="en-US" sz="2800" dirty="0" smtClean="0"/>
              <a:t>It is utilized by molecules that are unable to freely cross the phospholipid bilayer large, polar molecules and ions)</a:t>
            </a:r>
          </a:p>
          <a:p>
            <a:r>
              <a:rPr lang="en-US" sz="2800" dirty="0" smtClean="0"/>
              <a:t>This process is mediated by two distinct types of transport proteins– channel proteins and carrier proteins.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8541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" y="294365"/>
            <a:ext cx="9509760" cy="74360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Carrier Proteins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1" y="1234687"/>
            <a:ext cx="8816134" cy="5136074"/>
          </a:xfrm>
        </p:spPr>
        <p:txBody>
          <a:bodyPr>
            <a:noAutofit/>
          </a:bodyPr>
          <a:lstStyle/>
          <a:p>
            <a:r>
              <a:rPr lang="en-US" sz="3200" dirty="0" smtClean="0"/>
              <a:t>Integral glycoproteins which bind a solute and undergo a </a:t>
            </a:r>
            <a:r>
              <a:rPr lang="en-US" sz="3200" i="1" dirty="0" smtClean="0"/>
              <a:t>conformational change</a:t>
            </a:r>
            <a:r>
              <a:rPr lang="en-US" sz="3200" dirty="0" smtClean="0"/>
              <a:t> to translocate the solute across the membrane. </a:t>
            </a:r>
          </a:p>
          <a:p>
            <a:r>
              <a:rPr lang="en-US" sz="3200" dirty="0" smtClean="0"/>
              <a:t>Carrier proteins will only bind a specific molecule via an attachment similar to an enzyme-substrate interaction. </a:t>
            </a:r>
          </a:p>
          <a:p>
            <a:r>
              <a:rPr lang="en-US" sz="3200" dirty="0" smtClean="0"/>
              <a:t>Carrier proteins may move molecules against concentration gradients in the presence of ATP. </a:t>
            </a:r>
          </a:p>
          <a:p>
            <a:r>
              <a:rPr lang="en-US" sz="3200" dirty="0" smtClean="0"/>
              <a:t>Carrier proteins have a much slower rate of transport than channel proteins.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7026" y="665075"/>
            <a:ext cx="3124973" cy="533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43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52" y="269652"/>
            <a:ext cx="9509760" cy="793029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Channel Protein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152" y="1284114"/>
            <a:ext cx="9003803" cy="5042545"/>
          </a:xfrm>
        </p:spPr>
        <p:txBody>
          <a:bodyPr>
            <a:noAutofit/>
          </a:bodyPr>
          <a:lstStyle/>
          <a:p>
            <a:r>
              <a:rPr lang="en-US" sz="3000" dirty="0" smtClean="0"/>
              <a:t>Integral lipoproteins which contain a pore via which ions may cross from one side of the membrane to the other. </a:t>
            </a:r>
          </a:p>
          <a:p>
            <a:r>
              <a:rPr lang="en-US" sz="3000" dirty="0" smtClean="0"/>
              <a:t>Channel proteins are ion-selective and may be gated to regulate the passage of ions in response to certain stimuli.</a:t>
            </a:r>
          </a:p>
          <a:p>
            <a:r>
              <a:rPr lang="en-US" sz="3000" dirty="0" smtClean="0"/>
              <a:t>Channel proteins only move molecules along a concentration gradient (not used in active transport).</a:t>
            </a:r>
          </a:p>
          <a:p>
            <a:r>
              <a:rPr lang="en-US" sz="3000" dirty="0" smtClean="0"/>
              <a:t>Channel proteins have a much faster rate of transport than carrier proteins. 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6955" y="865419"/>
            <a:ext cx="2679099" cy="546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17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4490212"/>
              </p:ext>
            </p:extLst>
          </p:nvPr>
        </p:nvGraphicFramePr>
        <p:xfrm>
          <a:off x="302054" y="274823"/>
          <a:ext cx="11684001" cy="6065533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427892"/>
                <a:gridCol w="5115697"/>
                <a:gridCol w="5140412"/>
              </a:tblGrid>
              <a:tr h="6148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Statement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Guidance</a:t>
                      </a:r>
                      <a:endParaRPr lang="en-US" sz="3200" dirty="0"/>
                    </a:p>
                  </a:txBody>
                  <a:tcPr/>
                </a:tc>
              </a:tr>
              <a:tr h="878670">
                <a:tc>
                  <a:txBody>
                    <a:bodyPr/>
                    <a:lstStyle/>
                    <a:p>
                      <a:r>
                        <a:rPr lang="en-US" dirty="0" smtClean="0"/>
                        <a:t>1.4 U1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Particles move across membranes by simple diffusion, facilitated diffusion, osmosis and active transport.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78670">
                <a:tc>
                  <a:txBody>
                    <a:bodyPr/>
                    <a:lstStyle/>
                    <a:p>
                      <a:r>
                        <a:rPr lang="en-US" dirty="0" smtClean="0"/>
                        <a:t>1.4 U2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fluidity of membranes allows materials to be taken into cells by endocytosis or released by exocytosis.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78670">
                <a:tc>
                  <a:txBody>
                    <a:bodyPr/>
                    <a:lstStyle/>
                    <a:p>
                      <a:r>
                        <a:rPr lang="en-US" dirty="0" smtClean="0"/>
                        <a:t>1.4 U3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Vesicles move materials within cells.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78670">
                <a:tc>
                  <a:txBody>
                    <a:bodyPr/>
                    <a:lstStyle/>
                    <a:p>
                      <a:r>
                        <a:rPr lang="en-US" dirty="0" smtClean="0"/>
                        <a:t>1.4  A1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Structure and function of sodium–potassium pumps for active transport and potassium channels for facilitated diffusion in axons.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78670">
                <a:tc>
                  <a:txBody>
                    <a:bodyPr/>
                    <a:lstStyle/>
                    <a:p>
                      <a:r>
                        <a:rPr lang="en-US" dirty="0" smtClean="0"/>
                        <a:t>1.4 A2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Tissues or organs to be used in medical procedures must be bathed in a solution with the same osmolarity as the cytoplasm to prevent osmosis.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78670">
                <a:tc>
                  <a:txBody>
                    <a:bodyPr/>
                    <a:lstStyle/>
                    <a:p>
                      <a:r>
                        <a:rPr lang="en-US" dirty="0" smtClean="0"/>
                        <a:t>1.4 S1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Estimation of osmolarity in tissues by bathing samples in hypotonic and hypertonic solutions. (Practical 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Osmosis experiments are a useful opportunity to stress the need for accurate mass and volume measurements in scientific experiments.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185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011" y="220225"/>
            <a:ext cx="9509760" cy="76831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Sodium-potassium pumps (active transport)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287" y="1308828"/>
            <a:ext cx="11065064" cy="4127627"/>
          </a:xfrm>
        </p:spPr>
        <p:txBody>
          <a:bodyPr>
            <a:noAutofit/>
          </a:bodyPr>
          <a:lstStyle/>
          <a:p>
            <a:r>
              <a:rPr lang="en-US" sz="3200" dirty="0" smtClean="0"/>
              <a:t>The axons of nerve cells transmit electrical impulses by translocating ions to create a voltage difference across the membrane. </a:t>
            </a:r>
          </a:p>
          <a:p>
            <a:r>
              <a:rPr lang="en-US" sz="3200" dirty="0" smtClean="0"/>
              <a:t>At rest, the sodium-potassium pump expels sodium ions from the nerve cell, while potassium ions are accumulated within. </a:t>
            </a:r>
          </a:p>
          <a:p>
            <a:r>
              <a:rPr lang="en-US" sz="3200" dirty="0" smtClean="0"/>
              <a:t>When the neuron fires, these ions swap locations via facilitated diffusion via sodium and potassium channels.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3771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439" y="244938"/>
            <a:ext cx="9509760" cy="84245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Potassium Channels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439" y="1087394"/>
            <a:ext cx="7309485" cy="5313406"/>
          </a:xfrm>
        </p:spPr>
        <p:txBody>
          <a:bodyPr>
            <a:noAutofit/>
          </a:bodyPr>
          <a:lstStyle/>
          <a:p>
            <a:r>
              <a:rPr lang="en-US" sz="3000" dirty="0" smtClean="0"/>
              <a:t>Integral proteins with a hydrophilic inner pore via which potassium ions may be transported. </a:t>
            </a:r>
          </a:p>
          <a:p>
            <a:r>
              <a:rPr lang="en-US" sz="3000" dirty="0" smtClean="0"/>
              <a:t>The channel is comprised of four transmembrane subunits, while the inner pore contains a selectivity filter at its narrowest region that restricts passage of alternative ions. </a:t>
            </a:r>
          </a:p>
          <a:p>
            <a:r>
              <a:rPr lang="en-US" sz="3000" dirty="0" smtClean="0"/>
              <a:t>Potassium channels are typically voltage-gated and cycle between an opened and closed conformation depending on the transmembrane voltage. 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7924" y="1450995"/>
            <a:ext cx="440055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54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726" y="269652"/>
            <a:ext cx="9509760" cy="817743"/>
          </a:xfrm>
        </p:spPr>
        <p:txBody>
          <a:bodyPr>
            <a:normAutofit/>
          </a:bodyPr>
          <a:lstStyle/>
          <a:p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726" y="1746440"/>
            <a:ext cx="11734077" cy="304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04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152" y="369714"/>
            <a:ext cx="11608762" cy="4127627"/>
          </a:xfrm>
        </p:spPr>
        <p:txBody>
          <a:bodyPr>
            <a:noAutofit/>
          </a:bodyPr>
          <a:lstStyle/>
          <a:p>
            <a:r>
              <a:rPr lang="en-US" sz="3000" dirty="0" smtClean="0"/>
              <a:t>1. 3 sodium ions bind to intracellular site of the sodium-potassium pump. </a:t>
            </a:r>
          </a:p>
          <a:p>
            <a:r>
              <a:rPr lang="en-US" sz="3000" dirty="0" smtClean="0"/>
              <a:t>2. A phosphate group is transferred to the pump via the hydrolysis of ATP</a:t>
            </a:r>
          </a:p>
          <a:p>
            <a:r>
              <a:rPr lang="en-US" sz="3000" dirty="0" smtClean="0"/>
              <a:t>3. The pump undergoes a conformation change, translocating sodium across the membrane. </a:t>
            </a:r>
          </a:p>
          <a:p>
            <a:r>
              <a:rPr lang="en-US" sz="3000" dirty="0" smtClean="0"/>
              <a:t>4. The conformation change exposes two potassium binding sites on the extracellular surface of the pump. </a:t>
            </a:r>
          </a:p>
          <a:p>
            <a:r>
              <a:rPr lang="en-US" sz="3000" dirty="0" smtClean="0"/>
              <a:t>5. The phosphate group is released which causes the pump to return to its original conformation. </a:t>
            </a:r>
          </a:p>
          <a:p>
            <a:r>
              <a:rPr lang="en-US" sz="3000" dirty="0" smtClean="0"/>
              <a:t>6. This translocate the potassium across the membrane, completing the ion exchange.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03043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726" y="244939"/>
            <a:ext cx="9509760" cy="81774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Vesicular Transport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726" y="1308828"/>
            <a:ext cx="11608760" cy="4127627"/>
          </a:xfrm>
        </p:spPr>
        <p:txBody>
          <a:bodyPr/>
          <a:lstStyle/>
          <a:p>
            <a:r>
              <a:rPr lang="en-US" dirty="0" smtClean="0"/>
              <a:t>Materials destine for secretion are transported around the cell in membranous containers called vesicles.</a:t>
            </a:r>
          </a:p>
          <a:p>
            <a:r>
              <a:rPr lang="en-US" sz="2400" b="1" i="1" u="sng" dirty="0" smtClean="0"/>
              <a:t>Endoplasmic Reticulum </a:t>
            </a:r>
            <a:r>
              <a:rPr lang="en-US" dirty="0" smtClean="0"/>
              <a:t>is a membranous network that is responsible for synthesizing secretory materials. </a:t>
            </a:r>
          </a:p>
          <a:p>
            <a:r>
              <a:rPr lang="en-US" dirty="0" smtClean="0"/>
              <a:t>Rough ER is embedded with ribosomes and synthesizes proteins destine for extracellular use. </a:t>
            </a:r>
          </a:p>
          <a:p>
            <a:r>
              <a:rPr lang="en-US" dirty="0" smtClean="0"/>
              <a:t>Smooth ER is involved in lipid synthesis and also plays a role in carbohydrate metabolism. </a:t>
            </a:r>
          </a:p>
          <a:p>
            <a:r>
              <a:rPr lang="en-US" dirty="0" smtClean="0"/>
              <a:t>Materials are transported from the ER when the membrane bulges and then buds to create a vesicle surrounding the material. </a:t>
            </a:r>
          </a:p>
        </p:txBody>
      </p:sp>
    </p:spTree>
    <p:extLst>
      <p:ext uri="{BB962C8B-B14F-4D97-AF65-F5344CB8AC3E}">
        <p14:creationId xmlns:p14="http://schemas.microsoft.com/office/powerpoint/2010/main" val="169550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" y="1160547"/>
            <a:ext cx="11139204" cy="4127627"/>
          </a:xfrm>
        </p:spPr>
        <p:txBody>
          <a:bodyPr>
            <a:noAutofit/>
          </a:bodyPr>
          <a:lstStyle/>
          <a:p>
            <a:r>
              <a:rPr lang="en-US" sz="3200" dirty="0"/>
              <a:t>The vesicle is then transported to the </a:t>
            </a:r>
            <a:r>
              <a:rPr lang="en-US" sz="4000" b="1" i="1" u="sng" dirty="0"/>
              <a:t>Golgi apparatus </a:t>
            </a:r>
            <a:r>
              <a:rPr lang="en-US" sz="3200" dirty="0"/>
              <a:t>and fuses to the internal (cis) face of the complex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Materials move via vesicles from the internal cis face of the Golgi to the externally oriented trans face. </a:t>
            </a:r>
          </a:p>
          <a:p>
            <a:r>
              <a:rPr lang="en-US" sz="3200" dirty="0" smtClean="0"/>
              <a:t>While within the Golgi apparatus, materials may be structurally modified. </a:t>
            </a:r>
          </a:p>
          <a:p>
            <a:r>
              <a:rPr lang="en-US" sz="3200" dirty="0" smtClean="0"/>
              <a:t>Material sorted within the Golgi apparatus will either be secreted externally or may be transported to the lysosome.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2492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429" y="1061692"/>
            <a:ext cx="11188630" cy="4127627"/>
          </a:xfrm>
        </p:spPr>
        <p:txBody>
          <a:bodyPr>
            <a:noAutofit/>
          </a:bodyPr>
          <a:lstStyle/>
          <a:p>
            <a:r>
              <a:rPr lang="en-US" sz="3200" dirty="0" smtClean="0"/>
              <a:t>Vesicles containing materials destined for extracellular use will be transported to the plasma membrane. </a:t>
            </a:r>
          </a:p>
          <a:p>
            <a:r>
              <a:rPr lang="en-US" sz="3200" dirty="0" smtClean="0"/>
              <a:t>The vesicle will fuse with the </a:t>
            </a:r>
            <a:r>
              <a:rPr lang="en-US" sz="4000" b="1" u="sng" dirty="0" smtClean="0"/>
              <a:t>cell membrane </a:t>
            </a:r>
            <a:r>
              <a:rPr lang="en-US" sz="3200" dirty="0" smtClean="0"/>
              <a:t>and its materials will be expelled into the extracellular fluid. </a:t>
            </a:r>
          </a:p>
          <a:p>
            <a:r>
              <a:rPr lang="en-US" sz="3200" dirty="0" smtClean="0"/>
              <a:t>Materials sorted by the Golgi apparatus may be either:</a:t>
            </a:r>
          </a:p>
          <a:p>
            <a:pPr lvl="1"/>
            <a:r>
              <a:rPr lang="en-US" sz="2800" dirty="0" smtClean="0"/>
              <a:t>Released immediately into the extracellular fluid (constitutive secretion)</a:t>
            </a:r>
          </a:p>
          <a:p>
            <a:pPr lvl="1"/>
            <a:r>
              <a:rPr lang="en-US" sz="2800" dirty="0" smtClean="0"/>
              <a:t>Stored within an intracellular vesicle for a delayed release in response to a cellular signal (regulatory secretion)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9128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864" y="362464"/>
            <a:ext cx="10154937" cy="613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99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298" y="244938"/>
            <a:ext cx="9509760" cy="84245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Bulk Transport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432" y="1160547"/>
            <a:ext cx="11460481" cy="4127627"/>
          </a:xfrm>
        </p:spPr>
        <p:txBody>
          <a:bodyPr>
            <a:normAutofit/>
          </a:bodyPr>
          <a:lstStyle/>
          <a:p>
            <a:r>
              <a:rPr lang="en-US" sz="2600" dirty="0" smtClean="0"/>
              <a:t>The membrane is principally help together by weak hydrophobic associations between the fatty acid tails of phospholipids. </a:t>
            </a:r>
          </a:p>
          <a:p>
            <a:r>
              <a:rPr lang="en-US" sz="2600" dirty="0" smtClean="0"/>
              <a:t>This weak association allows for membrane fluidity and flexibility, as the phospholipids can move around to some extent. </a:t>
            </a:r>
          </a:p>
          <a:p>
            <a:r>
              <a:rPr lang="en-US" sz="2600" dirty="0" smtClean="0"/>
              <a:t>This allows for the spontaneous breaking and reforming of the bilayer, allowing larger materials to enter or leave the cell without having to cross the membrane. </a:t>
            </a:r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833" y="4187564"/>
            <a:ext cx="9509760" cy="220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35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866" y="244939"/>
            <a:ext cx="9509760" cy="84245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Endocytosis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866" y="1333542"/>
            <a:ext cx="11213345" cy="4127627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process by which large substances (or bulk of smaller substances) </a:t>
            </a:r>
            <a:r>
              <a:rPr lang="en-US" sz="2800" u="sng" dirty="0" smtClean="0"/>
              <a:t>enter</a:t>
            </a:r>
            <a:r>
              <a:rPr lang="en-US" sz="2800" dirty="0" smtClean="0"/>
              <a:t> the cell without crossing the membrane. </a:t>
            </a:r>
          </a:p>
          <a:p>
            <a:r>
              <a:rPr lang="en-US" sz="2800" dirty="0" smtClean="0"/>
              <a:t>An invagination of the membrane forms a flask-like depression which envelopes the extracellular material. </a:t>
            </a:r>
          </a:p>
          <a:p>
            <a:r>
              <a:rPr lang="en-US" sz="2800" dirty="0" smtClean="0"/>
              <a:t>The invagination is then sealed off to form an intracellular vesicle containing the material. </a:t>
            </a:r>
          </a:p>
          <a:p>
            <a:r>
              <a:rPr lang="en-US" sz="2800" dirty="0" smtClean="0"/>
              <a:t>There are two main types of endocytosis:</a:t>
            </a:r>
          </a:p>
          <a:p>
            <a:pPr lvl="1"/>
            <a:r>
              <a:rPr lang="en-US" sz="2400" dirty="0" smtClean="0"/>
              <a:t>Phagocytosis- The process by which solid substances are ingested (usually to be transported to the lysosome)</a:t>
            </a:r>
          </a:p>
          <a:p>
            <a:pPr lvl="1"/>
            <a:r>
              <a:rPr lang="en-US" sz="2400" dirty="0" smtClean="0"/>
              <a:t>Pinocytosis- The process by which liquids/dissolved substances are ingested (allows faster entry than via protein channels)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8343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84" y="244939"/>
            <a:ext cx="9509760" cy="867169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Types of Transport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6849" y="1432395"/>
            <a:ext cx="10867356" cy="477069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Cellular membranes possess two key qualities:</a:t>
            </a:r>
          </a:p>
          <a:p>
            <a:pPr lvl="1"/>
            <a:r>
              <a:rPr lang="en-US" sz="2400" dirty="0" smtClean="0"/>
              <a:t>They are </a:t>
            </a:r>
            <a:r>
              <a:rPr lang="en-US" sz="2400" b="1" dirty="0" smtClean="0"/>
              <a:t>semi-permeable</a:t>
            </a:r>
            <a:r>
              <a:rPr lang="en-US" sz="2400" dirty="0" smtClean="0"/>
              <a:t> (only certain materials may freely cross-large and charged substances are typically blocked)</a:t>
            </a:r>
          </a:p>
          <a:p>
            <a:pPr lvl="1"/>
            <a:r>
              <a:rPr lang="en-US" sz="2400" dirty="0" smtClean="0"/>
              <a:t>They are </a:t>
            </a:r>
            <a:r>
              <a:rPr lang="en-US" sz="2400" b="1" dirty="0" smtClean="0"/>
              <a:t>selective</a:t>
            </a:r>
            <a:r>
              <a:rPr lang="en-US" sz="2400" dirty="0" smtClean="0"/>
              <a:t> (membrane proteins may regulate the passage of material that cannot freely cross)</a:t>
            </a:r>
          </a:p>
          <a:p>
            <a:r>
              <a:rPr lang="en-US" sz="2800" dirty="0" smtClean="0"/>
              <a:t>Movement of materials across a biological membrane may occur either actively or passively. </a:t>
            </a:r>
          </a:p>
        </p:txBody>
      </p:sp>
    </p:spTree>
    <p:extLst>
      <p:ext uri="{BB962C8B-B14F-4D97-AF65-F5344CB8AC3E}">
        <p14:creationId xmlns:p14="http://schemas.microsoft.com/office/powerpoint/2010/main" val="368679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923" y="1314448"/>
            <a:ext cx="11260481" cy="392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64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580" y="343792"/>
            <a:ext cx="9509760" cy="793029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Exocytosis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287" y="1481822"/>
            <a:ext cx="11114491" cy="4127627"/>
          </a:xfrm>
        </p:spPr>
        <p:txBody>
          <a:bodyPr>
            <a:noAutofit/>
          </a:bodyPr>
          <a:lstStyle/>
          <a:p>
            <a:r>
              <a:rPr lang="en-US" sz="3200" dirty="0" smtClean="0"/>
              <a:t>The process by which large substance (or bulk of small substances) exit the cell without crossing the membrane. </a:t>
            </a:r>
          </a:p>
          <a:p>
            <a:r>
              <a:rPr lang="en-US" sz="3200" dirty="0" smtClean="0"/>
              <a:t>Vesicles (typically derived from the Golgi) fuse with the plasma membrane, expelling their contents into the extracellular environment. </a:t>
            </a:r>
          </a:p>
          <a:p>
            <a:r>
              <a:rPr lang="en-US" sz="3200" dirty="0" smtClean="0"/>
              <a:t>The process of exocytosis adds vesicular phospholipids to the cell membrane, replacing those lost when vesicles are formed via endocytosis.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4370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723" y="390782"/>
            <a:ext cx="10361785" cy="603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16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298" y="195512"/>
            <a:ext cx="9509760" cy="990737"/>
          </a:xfrm>
        </p:spPr>
        <p:txBody>
          <a:bodyPr>
            <a:normAutofit/>
          </a:bodyPr>
          <a:lstStyle/>
          <a:p>
            <a:r>
              <a:rPr lang="en-US" sz="4400" dirty="0" smtClean="0"/>
              <a:t>Passive Transport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574" y="1382968"/>
            <a:ext cx="11065063" cy="4127627"/>
          </a:xfrm>
        </p:spPr>
        <p:txBody>
          <a:bodyPr>
            <a:noAutofit/>
          </a:bodyPr>
          <a:lstStyle/>
          <a:p>
            <a:r>
              <a:rPr lang="en-US" sz="2800" dirty="0" smtClean="0"/>
              <a:t>Passive transport involves the movement of material </a:t>
            </a:r>
            <a:r>
              <a:rPr lang="en-US" sz="2800" u="sng" dirty="0" smtClean="0"/>
              <a:t>along</a:t>
            </a:r>
            <a:r>
              <a:rPr lang="en-US" sz="2800" dirty="0" smtClean="0"/>
              <a:t> a concentration gradient (high concentration </a:t>
            </a:r>
            <a:r>
              <a:rPr lang="en-US" sz="2800" dirty="0" smtClean="0">
                <a:sym typeface="Wingdings" panose="05000000000000000000" pitchFamily="2" charset="2"/>
              </a:rPr>
              <a:t> low concentration).</a:t>
            </a:r>
          </a:p>
          <a:p>
            <a:r>
              <a:rPr lang="en-US" sz="2800" dirty="0" smtClean="0">
                <a:sym typeface="Wingdings" panose="05000000000000000000" pitchFamily="2" charset="2"/>
              </a:rPr>
              <a:t>Because materials are moving down a concentration gradient, it does </a:t>
            </a:r>
            <a:r>
              <a:rPr lang="en-US" sz="2800" b="1" dirty="0" smtClean="0">
                <a:sym typeface="Wingdings" panose="05000000000000000000" pitchFamily="2" charset="2"/>
              </a:rPr>
              <a:t>not</a:t>
            </a:r>
            <a:r>
              <a:rPr lang="en-US" sz="2800" dirty="0" smtClean="0">
                <a:sym typeface="Wingdings" panose="05000000000000000000" pitchFamily="2" charset="2"/>
              </a:rPr>
              <a:t> require energy. </a:t>
            </a:r>
          </a:p>
          <a:p>
            <a:r>
              <a:rPr lang="en-US" sz="2800" dirty="0" smtClean="0">
                <a:sym typeface="Wingdings" panose="05000000000000000000" pitchFamily="2" charset="2"/>
              </a:rPr>
              <a:t>There are three main types of passive transport:	</a:t>
            </a:r>
          </a:p>
          <a:p>
            <a:pPr lvl="1"/>
            <a:r>
              <a:rPr lang="en-US" sz="2400" dirty="0" smtClean="0">
                <a:sym typeface="Wingdings" panose="05000000000000000000" pitchFamily="2" charset="2"/>
              </a:rPr>
              <a:t>1. Simple diffusion – movement of small or lipophilic molecules (O</a:t>
            </a:r>
            <a:r>
              <a:rPr lang="en-US" sz="2400" baseline="-25000" dirty="0" smtClean="0">
                <a:sym typeface="Wingdings" panose="05000000000000000000" pitchFamily="2" charset="2"/>
              </a:rPr>
              <a:t>2</a:t>
            </a:r>
            <a:r>
              <a:rPr lang="en-US" sz="2400" dirty="0" smtClean="0">
                <a:sym typeface="Wingdings" panose="05000000000000000000" pitchFamily="2" charset="2"/>
              </a:rPr>
              <a:t>, CO</a:t>
            </a:r>
            <a:r>
              <a:rPr lang="en-US" sz="2400" baseline="-25000" dirty="0" smtClean="0">
                <a:sym typeface="Wingdings" panose="05000000000000000000" pitchFamily="2" charset="2"/>
              </a:rPr>
              <a:t>2</a:t>
            </a:r>
            <a:r>
              <a:rPr lang="en-US" sz="2400" dirty="0" smtClean="0"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en-US" sz="2400" dirty="0" smtClean="0">
                <a:sym typeface="Wingdings" panose="05000000000000000000" pitchFamily="2" charset="2"/>
              </a:rPr>
              <a:t>2. Osmosis – movement of water molecules (dependent on solute concentrations)</a:t>
            </a:r>
          </a:p>
          <a:p>
            <a:pPr lvl="1"/>
            <a:r>
              <a:rPr lang="en-US" sz="2400" dirty="0" smtClean="0">
                <a:sym typeface="Wingdings" panose="05000000000000000000" pitchFamily="2" charset="2"/>
              </a:rPr>
              <a:t>3. Facilitated diffusion – movement of large or charged molecules via membrane proteins (ions, sucrose)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9638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726" y="220225"/>
            <a:ext cx="9509760" cy="793029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Active Transport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000" y="1259401"/>
            <a:ext cx="10916783" cy="4127627"/>
          </a:xfrm>
        </p:spPr>
        <p:txBody>
          <a:bodyPr>
            <a:noAutofit/>
          </a:bodyPr>
          <a:lstStyle/>
          <a:p>
            <a:r>
              <a:rPr lang="en-US" sz="3200" dirty="0" smtClean="0"/>
              <a:t>Active transport involves the movement of materials </a:t>
            </a:r>
            <a:r>
              <a:rPr lang="en-US" sz="3200" u="sng" dirty="0" smtClean="0"/>
              <a:t>against</a:t>
            </a:r>
            <a:r>
              <a:rPr lang="en-US" sz="3200" dirty="0" smtClean="0"/>
              <a:t> a concentration gradient (low to high concentration). </a:t>
            </a:r>
          </a:p>
          <a:p>
            <a:r>
              <a:rPr lang="en-US" sz="3200" dirty="0" smtClean="0"/>
              <a:t>Because materials are moving against the gradient, it requires energy (ATP). </a:t>
            </a:r>
          </a:p>
          <a:p>
            <a:r>
              <a:rPr lang="en-US" sz="3200" dirty="0" smtClean="0"/>
              <a:t>There are two main types of active transport:	</a:t>
            </a:r>
          </a:p>
          <a:p>
            <a:pPr lvl="1"/>
            <a:r>
              <a:rPr lang="en-US" sz="2800" dirty="0" smtClean="0"/>
              <a:t>1. Primary (direct) active transport- involves the direct use of metabolic energy (ATP hydrolysis) to mediate transport. </a:t>
            </a:r>
          </a:p>
          <a:p>
            <a:pPr lvl="1"/>
            <a:r>
              <a:rPr lang="en-US" sz="2800" dirty="0" smtClean="0"/>
              <a:t>2. Secondary (indirect) active transport- involves coupling the molecule with another moving along an electrochemical gradient.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1890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336" y="470584"/>
            <a:ext cx="11437723" cy="597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9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298" y="220225"/>
            <a:ext cx="9509760" cy="89188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Simple Diffusion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714" y="1308828"/>
            <a:ext cx="11163917" cy="4127627"/>
          </a:xfrm>
        </p:spPr>
        <p:txBody>
          <a:bodyPr>
            <a:noAutofit/>
          </a:bodyPr>
          <a:lstStyle/>
          <a:p>
            <a:r>
              <a:rPr lang="en-US" sz="2800" dirty="0" smtClean="0"/>
              <a:t>Diffusion is the net movement of molecules from a region of high concentration to a region of low concentration. </a:t>
            </a:r>
          </a:p>
          <a:p>
            <a:pPr lvl="1"/>
            <a:r>
              <a:rPr lang="en-US" sz="2400" dirty="0" smtClean="0"/>
              <a:t>This directional movement along a gradient is </a:t>
            </a:r>
            <a:r>
              <a:rPr lang="en-US" sz="2400" i="1" dirty="0" smtClean="0"/>
              <a:t>passive</a:t>
            </a:r>
            <a:r>
              <a:rPr lang="en-US" sz="2400" dirty="0" smtClean="0"/>
              <a:t> and will continue until molecules become evenly dispersed (equilibrium). </a:t>
            </a:r>
          </a:p>
          <a:p>
            <a:pPr lvl="1"/>
            <a:r>
              <a:rPr lang="en-US" sz="2400" dirty="0" smtClean="0"/>
              <a:t>Small and non-polar molecules will be able to freely diffuse across cell membranes.</a:t>
            </a:r>
          </a:p>
          <a:p>
            <a:r>
              <a:rPr lang="en-US" sz="2800" dirty="0" smtClean="0"/>
              <a:t>The rate of diffusion can be influenced by a number of factors, including:</a:t>
            </a:r>
          </a:p>
          <a:p>
            <a:pPr lvl="1"/>
            <a:r>
              <a:rPr lang="en-US" sz="2400" dirty="0" smtClean="0"/>
              <a:t>Temperature- affects kinetic energy of particles in solution. </a:t>
            </a:r>
          </a:p>
          <a:p>
            <a:pPr lvl="1"/>
            <a:r>
              <a:rPr lang="en-US" sz="2400" dirty="0" smtClean="0"/>
              <a:t>Molecular size- larger particles are subjected to greater resistance within a fluid medium. </a:t>
            </a:r>
          </a:p>
          <a:p>
            <a:pPr lvl="1"/>
            <a:r>
              <a:rPr lang="en-US" sz="2400" dirty="0" smtClean="0"/>
              <a:t>Steepness of gradient- rate of diffusion will be greater with a higher concentration gradient.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6369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diffusion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40549" y="220224"/>
            <a:ext cx="7110902" cy="5332663"/>
          </a:xfrm>
        </p:spPr>
      </p:pic>
    </p:spTree>
    <p:extLst>
      <p:ext uri="{BB962C8B-B14F-4D97-AF65-F5344CB8AC3E}">
        <p14:creationId xmlns:p14="http://schemas.microsoft.com/office/powerpoint/2010/main" val="139970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85" y="195511"/>
            <a:ext cx="9509760" cy="79303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Osmosis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47" y="1012266"/>
            <a:ext cx="11040350" cy="4127627"/>
          </a:xfrm>
        </p:spPr>
        <p:txBody>
          <a:bodyPr>
            <a:noAutofit/>
          </a:bodyPr>
          <a:lstStyle/>
          <a:p>
            <a:r>
              <a:rPr lang="en-US" sz="2800" dirty="0" smtClean="0"/>
              <a:t>Osmosis is the net movement of </a:t>
            </a:r>
            <a:r>
              <a:rPr lang="en-US" sz="2800" u="sng" dirty="0" smtClean="0"/>
              <a:t>water</a:t>
            </a:r>
            <a:r>
              <a:rPr lang="en-US" sz="2800" dirty="0" smtClean="0"/>
              <a:t> molecules across a semi-permeable membrane from a region of low solute concentration to a region of high solute concentration (until equilibrium is reached)</a:t>
            </a:r>
          </a:p>
          <a:p>
            <a:r>
              <a:rPr lang="en-US" sz="2800" dirty="0" smtClean="0"/>
              <a:t>Water is considered the </a:t>
            </a:r>
            <a:r>
              <a:rPr lang="en-US" sz="2800" i="1" dirty="0" smtClean="0"/>
              <a:t>universal solvent</a:t>
            </a:r>
            <a:r>
              <a:rPr lang="en-US" sz="2800" dirty="0" smtClean="0"/>
              <a:t> – it will associate with, and dissolve, polar or charged molecules (solutes). </a:t>
            </a:r>
          </a:p>
          <a:p>
            <a:r>
              <a:rPr lang="en-US" sz="2800" dirty="0" smtClean="0"/>
              <a:t>Because solutes cannot cross a cell membrane unaided, water will move to equalize the two solutions. </a:t>
            </a:r>
          </a:p>
          <a:p>
            <a:r>
              <a:rPr lang="en-US" sz="2800" dirty="0" smtClean="0"/>
              <a:t>At a higher solute concentration there are less free water molecules in solution as water is associated with the solute. </a:t>
            </a:r>
          </a:p>
          <a:p>
            <a:r>
              <a:rPr lang="en-US" sz="2800" dirty="0" smtClean="0"/>
              <a:t>Osmosis is essentially the diffusion of </a:t>
            </a:r>
            <a:r>
              <a:rPr lang="en-US" sz="2800" u="sng" dirty="0" smtClean="0"/>
              <a:t>free</a:t>
            </a:r>
            <a:r>
              <a:rPr lang="en-US" sz="2800" dirty="0" smtClean="0"/>
              <a:t> water molecules and hence occurs from regions of low solute concentrations.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8176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nded Design Teal 16x9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BBF5D7C-90AF-408A-B515-5CD5355B6C0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Teal banded presentation (widescreen)</Template>
  <TotalTime>123</TotalTime>
  <Words>1711</Words>
  <Application>Microsoft Office PowerPoint</Application>
  <PresentationFormat>Widescreen</PresentationFormat>
  <Paragraphs>128</Paragraphs>
  <Slides>32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Wingdings</vt:lpstr>
      <vt:lpstr>Banded Design Teal 16x9</vt:lpstr>
      <vt:lpstr>Topic 1.4 Membrane Transport</vt:lpstr>
      <vt:lpstr>PowerPoint Presentation</vt:lpstr>
      <vt:lpstr>Types of Transport</vt:lpstr>
      <vt:lpstr>Passive Transport</vt:lpstr>
      <vt:lpstr>Active Transport</vt:lpstr>
      <vt:lpstr>PowerPoint Presentation</vt:lpstr>
      <vt:lpstr>Simple Diffusion</vt:lpstr>
      <vt:lpstr>PowerPoint Presentation</vt:lpstr>
      <vt:lpstr>Osmosis</vt:lpstr>
      <vt:lpstr>PowerPoint Presentation</vt:lpstr>
      <vt:lpstr>Osmolarity</vt:lpstr>
      <vt:lpstr>PowerPoint Presentation</vt:lpstr>
      <vt:lpstr>Estimating Osmolarity</vt:lpstr>
      <vt:lpstr>Application</vt:lpstr>
      <vt:lpstr>PowerPoint Presentation</vt:lpstr>
      <vt:lpstr>PowerPoint Presentation</vt:lpstr>
      <vt:lpstr>Facilitated Diffusion</vt:lpstr>
      <vt:lpstr>Carrier Proteins</vt:lpstr>
      <vt:lpstr>Channel Protein</vt:lpstr>
      <vt:lpstr>Sodium-potassium pumps (active transport)</vt:lpstr>
      <vt:lpstr>Potassium Channels</vt:lpstr>
      <vt:lpstr>PowerPoint Presentation</vt:lpstr>
      <vt:lpstr>PowerPoint Presentation</vt:lpstr>
      <vt:lpstr>Vesicular Transport</vt:lpstr>
      <vt:lpstr>PowerPoint Presentation</vt:lpstr>
      <vt:lpstr>PowerPoint Presentation</vt:lpstr>
      <vt:lpstr>PowerPoint Presentation</vt:lpstr>
      <vt:lpstr>Bulk Transport</vt:lpstr>
      <vt:lpstr>Endocytosis</vt:lpstr>
      <vt:lpstr>PowerPoint Presentation</vt:lpstr>
      <vt:lpstr>Exocytosis</vt:lpstr>
      <vt:lpstr>PowerPoint Presentation</vt:lpstr>
    </vt:vector>
  </TitlesOfParts>
  <Company>Academy School District 20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1.4 Membrane Transport</dc:title>
  <dc:creator>Tanya Fillingham</dc:creator>
  <cp:keywords/>
  <cp:lastModifiedBy>Tanya Fillingham</cp:lastModifiedBy>
  <cp:revision>34</cp:revision>
  <dcterms:created xsi:type="dcterms:W3CDTF">2016-09-17T21:52:51Z</dcterms:created>
  <dcterms:modified xsi:type="dcterms:W3CDTF">2016-09-18T00:09:46Z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TC028952549991</vt:lpwstr>
  </property>
</Properties>
</file>