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A4B1B-75DC-4D12-8C87-86140EADDAE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F9E84-0DBE-420F-BF4C-87B5D18C6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8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MAD DR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F9E84-0DBE-420F-BF4C-87B5D18C65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0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1.5 The origin of 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There is an unbroken chain of life from the first cells on Earth to all cells in organisms alive today.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45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" y="228600"/>
            <a:ext cx="9601200" cy="93726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Evidence for Endosymbiosis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097280"/>
            <a:ext cx="10927080" cy="3581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Mitochondria and chloroplasts are both organelles suggested to have arisen via endosymbiosis. </a:t>
            </a:r>
          </a:p>
          <a:p>
            <a:r>
              <a:rPr lang="en-US" sz="3600" dirty="0" smtClean="0"/>
              <a:t>Evidence that supports the extracellular origins of these organelles can be seen by looking at certain key features:</a:t>
            </a:r>
          </a:p>
          <a:p>
            <a:pPr lvl="1"/>
            <a:r>
              <a:rPr lang="en-US" sz="3600" dirty="0" smtClean="0"/>
              <a:t>Membranes (double membrane bound)</a:t>
            </a:r>
          </a:p>
          <a:p>
            <a:pPr lvl="1"/>
            <a:r>
              <a:rPr lang="en-US" sz="3600" dirty="0" smtClean="0"/>
              <a:t>Antibiotics (susceptibility)</a:t>
            </a:r>
          </a:p>
          <a:p>
            <a:pPr lvl="1"/>
            <a:r>
              <a:rPr lang="en-US" sz="3600" dirty="0" smtClean="0"/>
              <a:t>Division (mode of replication)</a:t>
            </a:r>
          </a:p>
          <a:p>
            <a:pPr lvl="1"/>
            <a:r>
              <a:rPr lang="en-US" sz="3600" dirty="0" smtClean="0"/>
              <a:t>DNA (presence and structural composition)</a:t>
            </a:r>
          </a:p>
          <a:p>
            <a:pPr lvl="1"/>
            <a:r>
              <a:rPr lang="en-US" sz="3600" dirty="0" smtClean="0"/>
              <a:t>Ribosomes (size)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056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103650"/>
              </p:ext>
            </p:extLst>
          </p:nvPr>
        </p:nvGraphicFramePr>
        <p:xfrm>
          <a:off x="1026160" y="353906"/>
          <a:ext cx="8209280" cy="6302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76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Component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Evidence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2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Membranes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Some organelles have double membrane (outer</a:t>
                      </a:r>
                      <a:r>
                        <a:rPr lang="en-US" sz="2400" baseline="0" dirty="0" smtClean="0"/>
                        <a:t> membrane may be vesicular in origin)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92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Antibiotics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Susceptible to antibiotics (chloramphenicol)</a:t>
                      </a:r>
                      <a:r>
                        <a:rPr lang="en-US" sz="2400" baseline="0" dirty="0" smtClean="0"/>
                        <a:t> (indicates organelles may have bacterial origins)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92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Division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Reproduction occurs via a fission-like process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92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Has own DNA which is naked</a:t>
                      </a:r>
                      <a:r>
                        <a:rPr lang="en-US" sz="2400" baseline="0" dirty="0" smtClean="0"/>
                        <a:t> and circular (like prokaryotic DNA structure)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92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Ribosomes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Have ribosomes which are 70S in size (identical to prokaryotic ribosomes)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50" y="1130617"/>
            <a:ext cx="2410572" cy="483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29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05740"/>
            <a:ext cx="9601200" cy="93726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Non-living Synthesis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1143000"/>
            <a:ext cx="10652760" cy="3581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theory that living cells arose from non-living matter is known as </a:t>
            </a:r>
            <a:r>
              <a:rPr lang="en-US" sz="2800" b="1" dirty="0" smtClean="0"/>
              <a:t>abiogenesis</a:t>
            </a:r>
            <a:r>
              <a:rPr lang="en-US" sz="2800" b="1" dirty="0" smtClean="0"/>
              <a:t>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Cells can only be formed by division of pre-existing cells. (U.1)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/>
              <a:t>This process is theorized to have occurred over four key stages:</a:t>
            </a:r>
          </a:p>
          <a:p>
            <a:pPr lvl="1"/>
            <a:r>
              <a:rPr lang="en-US" sz="2800" dirty="0" smtClean="0"/>
              <a:t>There was </a:t>
            </a:r>
            <a:r>
              <a:rPr lang="en-US" sz="2800" u="sng" dirty="0" smtClean="0"/>
              <a:t>non-living</a:t>
            </a:r>
            <a:r>
              <a:rPr lang="en-US" sz="2800" dirty="0" smtClean="0"/>
              <a:t> synthesis of simple organic molecules (from primordial inorganic molecules)</a:t>
            </a:r>
          </a:p>
          <a:p>
            <a:pPr lvl="1"/>
            <a:r>
              <a:rPr lang="en-US" sz="2800" dirty="0" smtClean="0"/>
              <a:t>These simple organic molecules became assembled into more complex polymers</a:t>
            </a:r>
          </a:p>
          <a:p>
            <a:pPr lvl="1"/>
            <a:r>
              <a:rPr lang="en-US" sz="2800" dirty="0" smtClean="0"/>
              <a:t>Certain polymers formed the capacity to self-replicate (enabling inheritance)</a:t>
            </a:r>
          </a:p>
          <a:p>
            <a:pPr lvl="1"/>
            <a:r>
              <a:rPr lang="en-US" sz="2800" dirty="0" smtClean="0"/>
              <a:t>These molecules became packaged into membranes with an internal chemistry different from their surrounding (</a:t>
            </a:r>
            <a:r>
              <a:rPr lang="en-US" sz="2800" dirty="0" err="1" smtClean="0"/>
              <a:t>protobionts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675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82880"/>
            <a:ext cx="9601200" cy="89154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Miller-Urey Experiment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1074420"/>
            <a:ext cx="10904220" cy="3581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The first cells must have arisen from non-living material. (U.2)</a:t>
            </a:r>
          </a:p>
          <a:p>
            <a:r>
              <a:rPr lang="en-US" sz="2800" dirty="0" smtClean="0"/>
              <a:t>The </a:t>
            </a:r>
            <a:r>
              <a:rPr lang="en-US" sz="2800" dirty="0" smtClean="0"/>
              <a:t>non-living synthesis of simple organic molecules has been demonstrated by the Miller-Urey Experiment.</a:t>
            </a:r>
          </a:p>
          <a:p>
            <a:r>
              <a:rPr lang="en-US" sz="2800" dirty="0" smtClean="0"/>
              <a:t>Stanley Miller and Harold Urey recreated the postulated conditions of pre-biotic Earth using a closed system of flasks and tubes. </a:t>
            </a:r>
          </a:p>
          <a:p>
            <a:r>
              <a:rPr lang="en-US" sz="2800" dirty="0" smtClean="0"/>
              <a:t>Water was boiled to vapour to reflect the high temperatures common to Earth’s original conditions. </a:t>
            </a:r>
          </a:p>
          <a:p>
            <a:r>
              <a:rPr lang="en-US" sz="2800" dirty="0" smtClean="0"/>
              <a:t>The vapour was mixed with a variety of gases (H2, CH4, NH3) to create a reducing atmosphere (no oxygen)</a:t>
            </a:r>
          </a:p>
          <a:p>
            <a:r>
              <a:rPr lang="en-US" sz="2800" dirty="0" smtClean="0"/>
              <a:t>This mixture was then allowed to cool and left for a period of 1 week. </a:t>
            </a:r>
          </a:p>
          <a:p>
            <a:r>
              <a:rPr lang="en-US" sz="2800" dirty="0" smtClean="0"/>
              <a:t>After this time, the condensed mixture was analyzed and found to contain traces of simple organic molecules.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04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8920" y="160020"/>
            <a:ext cx="6766560" cy="650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205740"/>
            <a:ext cx="9601200" cy="98298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Biogenesis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720" y="1234440"/>
            <a:ext cx="1037844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chemical processes that contributed to the initial formation of biological life required specific conditions to proceed. </a:t>
            </a:r>
          </a:p>
          <a:p>
            <a:r>
              <a:rPr lang="en-US" sz="2800" dirty="0" smtClean="0"/>
              <a:t>These conditions do not commonly exist on modern Earth and hence living cells </a:t>
            </a:r>
            <a:r>
              <a:rPr lang="en-US" sz="2800" u="sng" dirty="0" smtClean="0"/>
              <a:t>cannot</a:t>
            </a:r>
            <a:r>
              <a:rPr lang="en-US" sz="2800" dirty="0" smtClean="0"/>
              <a:t> arise independently by abiogenesis. </a:t>
            </a:r>
          </a:p>
          <a:p>
            <a:pPr lvl="1"/>
            <a:r>
              <a:rPr lang="en-US" sz="2800" dirty="0" smtClean="0"/>
              <a:t>Instead, cells can only be formed by the division of pre-existing cells (biogenesis)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346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205740"/>
            <a:ext cx="11087100" cy="63550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Biogenesis describes the principle that living things only arise from other living things by reproduction (not spontaneous generation). </a:t>
            </a:r>
          </a:p>
          <a:p>
            <a:r>
              <a:rPr lang="en-US" sz="2800" dirty="0" smtClean="0"/>
              <a:t>The law of biogenesis is largely attributed to Louis Pasteur, who demonstrated that emergent bacterial growth in nutrient broths was due to contamination by pre-existing cells. </a:t>
            </a:r>
          </a:p>
          <a:p>
            <a:r>
              <a:rPr lang="en-US" sz="2800" dirty="0" smtClean="0"/>
              <a:t>Broths were stored in vessels that contained long tubing (swan neck ducts) that did not allow external dust particles to pass. </a:t>
            </a:r>
          </a:p>
          <a:p>
            <a:r>
              <a:rPr lang="en-US" sz="2800" dirty="0" smtClean="0"/>
              <a:t>The broths were boiled to kill any micro-organisms present in the growth medium. </a:t>
            </a:r>
          </a:p>
          <a:p>
            <a:r>
              <a:rPr lang="en-US" sz="2800" dirty="0" smtClean="0"/>
              <a:t>Growth only occurred in the broth if the flask was broken open, exposing the contents to contaminants from the outside. </a:t>
            </a:r>
          </a:p>
          <a:p>
            <a:r>
              <a:rPr lang="en-US" sz="2800" dirty="0" smtClean="0"/>
              <a:t>From this it was concluded that emergent bacterial growth came from external contaminants and did not spontaneously occur.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8937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354" y="0"/>
            <a:ext cx="7198996" cy="5436586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8252" y="5966460"/>
            <a:ext cx="10651808" cy="89154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Evidence from Pasteur’s experiments that spontaneous generation of cells and organisms does not occur on Earth. (A.1)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470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91440"/>
            <a:ext cx="9601200" cy="96012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Endosymbiosis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5860" y="1188720"/>
            <a:ext cx="10675620" cy="35814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The origin of eukaryotic cells can be explained by the endosymbiotic theory. (U.3) </a:t>
            </a:r>
          </a:p>
          <a:p>
            <a:r>
              <a:rPr lang="en-US" sz="3200" dirty="0" smtClean="0"/>
              <a:t>An </a:t>
            </a:r>
            <a:r>
              <a:rPr lang="en-US" sz="3200" dirty="0" smtClean="0"/>
              <a:t>endosymbiont is a cell which lives inside another cell with mutual benefit. </a:t>
            </a:r>
          </a:p>
          <a:p>
            <a:r>
              <a:rPr lang="en-US" sz="3200" dirty="0" smtClean="0"/>
              <a:t>Eukaryotic cells are believed to have evolved from early prokaryotes that were engulfed by phagocytosis. </a:t>
            </a:r>
          </a:p>
          <a:p>
            <a:r>
              <a:rPr lang="en-US" sz="3200" dirty="0" smtClean="0"/>
              <a:t>The engulfed prokaryotic cell remained undigested as it contributed new functionality to the engulfing cell (photosynthesis)</a:t>
            </a:r>
          </a:p>
          <a:p>
            <a:r>
              <a:rPr lang="en-US" sz="3200" dirty="0" smtClean="0"/>
              <a:t>Over generations, the engulfed cell lost some of its independent utility and become a supplemental organelle.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8501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2" y="1244917"/>
            <a:ext cx="11096120" cy="43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00243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34</TotalTime>
  <Words>665</Words>
  <Application>Microsoft Office PowerPoint</Application>
  <PresentationFormat>Widescreen</PresentationFormat>
  <Paragraphs>57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Franklin Gothic Book</vt:lpstr>
      <vt:lpstr>Crop</vt:lpstr>
      <vt:lpstr>Topic 1.5 The origin of cells</vt:lpstr>
      <vt:lpstr>Non-living Synthesis</vt:lpstr>
      <vt:lpstr>Miller-Urey Experiment</vt:lpstr>
      <vt:lpstr>PowerPoint Presentation</vt:lpstr>
      <vt:lpstr>Biogenesis</vt:lpstr>
      <vt:lpstr>PowerPoint Presentation</vt:lpstr>
      <vt:lpstr>PowerPoint Presentation</vt:lpstr>
      <vt:lpstr>Endosymbiosis</vt:lpstr>
      <vt:lpstr>PowerPoint Presentation</vt:lpstr>
      <vt:lpstr>Evidence for Endosymbiosis</vt:lpstr>
      <vt:lpstr>PowerPoint Presentation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1.5 The origin of cells</dc:title>
  <dc:creator>Tanya Fillingham</dc:creator>
  <cp:lastModifiedBy>Tanya Fillingham</cp:lastModifiedBy>
  <cp:revision>12</cp:revision>
  <dcterms:created xsi:type="dcterms:W3CDTF">2016-09-18T00:12:32Z</dcterms:created>
  <dcterms:modified xsi:type="dcterms:W3CDTF">2017-10-05T19:44:32Z</dcterms:modified>
</cp:coreProperties>
</file>