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1"/>
  </p:notesMasterIdLst>
  <p:sldIdLst>
    <p:sldId id="256" r:id="rId2"/>
    <p:sldId id="259" r:id="rId3"/>
    <p:sldId id="260" r:id="rId4"/>
    <p:sldId id="294" r:id="rId5"/>
    <p:sldId id="261" r:id="rId6"/>
    <p:sldId id="263" r:id="rId7"/>
    <p:sldId id="262" r:id="rId8"/>
    <p:sldId id="264" r:id="rId9"/>
    <p:sldId id="271" r:id="rId10"/>
    <p:sldId id="266" r:id="rId11"/>
    <p:sldId id="267" r:id="rId12"/>
    <p:sldId id="265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82" r:id="rId21"/>
    <p:sldId id="283" r:id="rId22"/>
    <p:sldId id="284" r:id="rId23"/>
    <p:sldId id="285" r:id="rId24"/>
    <p:sldId id="276" r:id="rId25"/>
    <p:sldId id="277" r:id="rId26"/>
    <p:sldId id="278" r:id="rId27"/>
    <p:sldId id="279" r:id="rId28"/>
    <p:sldId id="280" r:id="rId29"/>
    <p:sldId id="281" r:id="rId30"/>
    <p:sldId id="286" r:id="rId31"/>
    <p:sldId id="287" r:id="rId32"/>
    <p:sldId id="295" r:id="rId33"/>
    <p:sldId id="288" r:id="rId34"/>
    <p:sldId id="289" r:id="rId35"/>
    <p:sldId id="290" r:id="rId36"/>
    <p:sldId id="291" r:id="rId37"/>
    <p:sldId id="292" r:id="rId38"/>
    <p:sldId id="296" r:id="rId39"/>
    <p:sldId id="293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4BC2B-D738-4576-96BB-D65F33BB7AFE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4732E-8961-4A0D-9594-AC387DE21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8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Culminated: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4732E-8961-4A0D-9594-AC387DE214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2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does CDK’s sound</a:t>
            </a:r>
            <a:r>
              <a:rPr lang="en-US" baseline="0" dirty="0" smtClean="0"/>
              <a:t> like? Enzymes.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4732E-8961-4A0D-9594-AC387DE214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31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4732E-8961-4A0D-9594-AC387DE214C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2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1.6 Cell Division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Cell division is essential but must be controlled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086" y="11430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Before we begin……vocab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6" y="1040130"/>
            <a:ext cx="11342914" cy="3581400"/>
          </a:xfrm>
        </p:spPr>
        <p:txBody>
          <a:bodyPr>
            <a:noAutofit/>
          </a:bodyPr>
          <a:lstStyle/>
          <a:p>
            <a:r>
              <a:rPr lang="en-US" sz="2800" b="1" u="sng" dirty="0" smtClean="0"/>
              <a:t>Chromatin: </a:t>
            </a:r>
            <a:r>
              <a:rPr lang="en-US" sz="2800" dirty="0" smtClean="0"/>
              <a:t>unraveled, loosely packed DNA within the nucleus</a:t>
            </a:r>
          </a:p>
          <a:p>
            <a:pPr lvl="1"/>
            <a:r>
              <a:rPr lang="en-US" sz="2800" dirty="0" smtClean="0"/>
              <a:t>In this unraveled form, the DNA is accessible to be transcribed (copied)</a:t>
            </a:r>
          </a:p>
          <a:p>
            <a:r>
              <a:rPr lang="en-US" sz="2800" b="1" u="sng" dirty="0" smtClean="0"/>
              <a:t>Chromosome: </a:t>
            </a:r>
            <a:r>
              <a:rPr lang="en-US" sz="2800" dirty="0" smtClean="0"/>
              <a:t>DNA tightly wound and condensed (via supercoiling)</a:t>
            </a:r>
          </a:p>
          <a:p>
            <a:pPr lvl="1"/>
            <a:r>
              <a:rPr lang="en-US" sz="2800" dirty="0" smtClean="0"/>
              <a:t>In this form, DNA is able to easily segregate, however it is inaccessible to transcription. 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220" y="3928110"/>
            <a:ext cx="5676900" cy="276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30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225" y="1730828"/>
            <a:ext cx="9777950" cy="347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97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6002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Prophase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645920"/>
            <a:ext cx="10515600" cy="475488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DNA supercoils and chromosomes condense (becoming visible under microscope</a:t>
            </a:r>
            <a:r>
              <a:rPr lang="en-US" sz="2800" dirty="0" smtClean="0"/>
              <a:t>).</a:t>
            </a:r>
          </a:p>
          <a:p>
            <a:pPr lvl="1"/>
            <a:r>
              <a:rPr lang="en-US" sz="2800" dirty="0" smtClean="0">
                <a:solidFill>
                  <a:srgbClr val="0070C0"/>
                </a:solidFill>
              </a:rPr>
              <a:t>Chromosomes condense by supercoiling during mitosis. (U.2)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smtClean="0"/>
              <a:t>Chromosomes are comprised of genetically identical sister chromatids (joined at a centromere)</a:t>
            </a:r>
          </a:p>
          <a:p>
            <a:r>
              <a:rPr lang="en-US" sz="2800" dirty="0" smtClean="0"/>
              <a:t>Paired centrosomes move to the opposite poles of the cell and form microtubule spindle fibers</a:t>
            </a:r>
          </a:p>
          <a:p>
            <a:r>
              <a:rPr lang="en-US" sz="2800" dirty="0" smtClean="0"/>
              <a:t>The nuclear membrane breaks and the nucleus dissolves.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09867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8288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Metaphase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Microtubule spindle fibers from both centrosomes connect to the centromere of each chromosome</a:t>
            </a:r>
          </a:p>
          <a:p>
            <a:r>
              <a:rPr lang="en-US" sz="3200" dirty="0" smtClean="0"/>
              <a:t>Microtubule depolymerisation causes spindle fibers to shorten in length and contract. </a:t>
            </a:r>
          </a:p>
          <a:p>
            <a:r>
              <a:rPr lang="en-US" sz="3200" dirty="0" smtClean="0"/>
              <a:t>This causes chromosomes to align along the center of the cell (metaphase plate)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3928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6002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Anaphase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Continued contraction of the spindle fibers causes genetically identical sister chromatids to separate. </a:t>
            </a:r>
          </a:p>
          <a:p>
            <a:r>
              <a:rPr lang="en-US" sz="3200" dirty="0" smtClean="0"/>
              <a:t>Once the chromatids separate, they are each considered an individual chromosome.</a:t>
            </a:r>
          </a:p>
          <a:p>
            <a:r>
              <a:rPr lang="en-US" sz="3200" dirty="0" smtClean="0"/>
              <a:t>The genetically identical chromosomes move to the opposite poles of the cell.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28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18288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Telophase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Once the two chromosome sets arrive at the poles, spindle fibers dissolve</a:t>
            </a:r>
          </a:p>
          <a:p>
            <a:r>
              <a:rPr lang="en-US" sz="3200" dirty="0" smtClean="0"/>
              <a:t>Chromosomes decondense</a:t>
            </a:r>
            <a:r>
              <a:rPr lang="en-US" sz="3200" dirty="0"/>
              <a:t> </a:t>
            </a:r>
            <a:r>
              <a:rPr lang="en-US" sz="3200" dirty="0" smtClean="0"/>
              <a:t>(no longer visible under light microscope)</a:t>
            </a:r>
          </a:p>
          <a:p>
            <a:r>
              <a:rPr lang="en-US" sz="3200" dirty="0" smtClean="0"/>
              <a:t>Nuclear membranes reform around each chromosome set</a:t>
            </a:r>
          </a:p>
          <a:p>
            <a:r>
              <a:rPr lang="en-US" sz="3200" dirty="0" smtClean="0"/>
              <a:t>Cytokinesis occurs concurrently, splitting the cell into two.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9046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6858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Cytokinesis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Cytokinesis in the process of cytoplasmic division, where the cell splits into two identical daughter cells. 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Cytokinesis occurs after mitosis and is different in plant and animal cells. (U.3)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171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17" y="6858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Cytokinesis: Animal Cells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856" y="922020"/>
            <a:ext cx="11153503" cy="3581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After anaphase, microtubule filaments form a concentric ring around the center of the cell. </a:t>
            </a:r>
          </a:p>
          <a:p>
            <a:r>
              <a:rPr lang="en-US" sz="2400" dirty="0" smtClean="0"/>
              <a:t>The microfilaments constrict to form a cleavage furrow, which deepens from the periphery towards the center. </a:t>
            </a:r>
          </a:p>
          <a:p>
            <a:r>
              <a:rPr lang="en-US" sz="2400" dirty="0" smtClean="0"/>
              <a:t>When the furrow meets in the center, the cell becomes completely pinched off and two cells are formed. </a:t>
            </a:r>
          </a:p>
          <a:p>
            <a:r>
              <a:rPr lang="en-US" sz="2400" dirty="0" smtClean="0"/>
              <a:t>Because this separation occurs from the outside and moves towards the center, it </a:t>
            </a:r>
            <a:r>
              <a:rPr lang="en-US" sz="2400" dirty="0" smtClean="0"/>
              <a:t>is </a:t>
            </a:r>
            <a:r>
              <a:rPr lang="en-US" sz="2400" dirty="0" smtClean="0"/>
              <a:t>described as centripetal.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838" y="4191000"/>
            <a:ext cx="78581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85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6002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Cytokinesis: Plant Cell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645920"/>
            <a:ext cx="9601200" cy="3581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After anaphase, carbohydrate-rich vesicles form in a row at the center of the cell (equatorial plane). </a:t>
            </a:r>
          </a:p>
          <a:p>
            <a:r>
              <a:rPr lang="en-US" sz="2800" dirty="0" smtClean="0"/>
              <a:t>The vesicles fuse together and an early plate begins to form within the middle of the cell. </a:t>
            </a:r>
          </a:p>
          <a:p>
            <a:r>
              <a:rPr lang="en-US" sz="2800" dirty="0" smtClean="0"/>
              <a:t>The cell plate extends outwards and fuses with the cell wall, dividing the cell into two distinct daughter cells. </a:t>
            </a:r>
          </a:p>
          <a:p>
            <a:r>
              <a:rPr lang="en-US" sz="2800" dirty="0" smtClean="0"/>
              <a:t>Because this separation originates in the center and moves laterally, it is described as centrifugal.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4628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359" y="897391"/>
            <a:ext cx="11018385" cy="52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10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6002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Cell Cycle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1645920"/>
            <a:ext cx="10264140" cy="3581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cell cycle is an ordered set of events which culminated in the division of a cell into two daughter cells. </a:t>
            </a:r>
          </a:p>
          <a:p>
            <a:r>
              <a:rPr lang="en-US" sz="3600" dirty="0" smtClean="0"/>
              <a:t>It can be roughly divided into two main phases:</a:t>
            </a:r>
          </a:p>
          <a:p>
            <a:pPr lvl="1"/>
            <a:r>
              <a:rPr lang="en-US" sz="3600" dirty="0" smtClean="0"/>
              <a:t>Interphase</a:t>
            </a:r>
          </a:p>
          <a:p>
            <a:pPr lvl="1"/>
            <a:r>
              <a:rPr lang="en-US" sz="3600" dirty="0" smtClean="0"/>
              <a:t>M Phase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3462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12272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Cyclins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1309552"/>
            <a:ext cx="10363200" cy="4855028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Cyclins are involved in the control of the cell cycle. (U.5)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smtClean="0"/>
              <a:t>Cyclins are a family of regulatory proteins that control the progression of the cell cycle. </a:t>
            </a:r>
          </a:p>
          <a:p>
            <a:r>
              <a:rPr lang="en-US" sz="2800" dirty="0" smtClean="0"/>
              <a:t>Cyclins activate </a:t>
            </a:r>
            <a:r>
              <a:rPr lang="en-US" sz="2800" i="1" dirty="0" smtClean="0"/>
              <a:t>cyclin dependent kinases </a:t>
            </a:r>
            <a:r>
              <a:rPr lang="en-US" sz="2800" dirty="0" smtClean="0"/>
              <a:t>(CDKs), which control cell cycle processes through phosphorylation. </a:t>
            </a:r>
          </a:p>
          <a:p>
            <a:pPr lvl="1"/>
            <a:r>
              <a:rPr lang="en-US" sz="2800" dirty="0" smtClean="0"/>
              <a:t>When a cyclin and CDK form a complex, the complex will bind to a target protein and modify it via phosphorylation. </a:t>
            </a:r>
          </a:p>
          <a:p>
            <a:pPr lvl="1"/>
            <a:r>
              <a:rPr lang="en-US" sz="2800" dirty="0" smtClean="0"/>
              <a:t>The phosphorylated target protein will trigger some specific event within the cell cycle (centrosome duplication, </a:t>
            </a:r>
            <a:r>
              <a:rPr lang="en-US" sz="2800" dirty="0" err="1" smtClean="0"/>
              <a:t>etc</a:t>
            </a:r>
            <a:r>
              <a:rPr lang="en-US" sz="2800" dirty="0" smtClean="0"/>
              <a:t>)</a:t>
            </a:r>
          </a:p>
          <a:p>
            <a:pPr lvl="1"/>
            <a:r>
              <a:rPr lang="en-US" sz="2800" dirty="0" smtClean="0"/>
              <a:t>After the event has occurred, the cyclin is degraded and the CDK is rendered inactive again.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1335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63" y="1611766"/>
            <a:ext cx="11113209" cy="370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44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" y="160020"/>
            <a:ext cx="9601200" cy="14859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Cyclin Expression Patterns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485900"/>
            <a:ext cx="10401300" cy="3581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Cyclin concentrations need to be tightly regulated in order to ensure the cell cycle progresses in a proper sequence. </a:t>
            </a:r>
          </a:p>
          <a:p>
            <a:r>
              <a:rPr lang="en-US" sz="3600" dirty="0" smtClean="0"/>
              <a:t>Different cyclins specifically bind to, and activate, different classes of cyclin dependent kinases. </a:t>
            </a:r>
          </a:p>
          <a:p>
            <a:r>
              <a:rPr lang="en-US" sz="3600" dirty="0" smtClean="0"/>
              <a:t>Cyclin levels will peak when their target protein in required for function and remain at lower levels at all other times.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35207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217" y="1888671"/>
            <a:ext cx="11097533" cy="309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44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6858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Mitotic Index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859" y="742950"/>
            <a:ext cx="10493829" cy="3581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Identification of phases of mitosis in cells viewed with a microscope or in a micrograph. (S.1)</a:t>
            </a:r>
          </a:p>
          <a:p>
            <a:r>
              <a:rPr lang="en-US" sz="3600" dirty="0" smtClean="0"/>
              <a:t>The </a:t>
            </a:r>
            <a:r>
              <a:rPr lang="en-US" sz="3600" dirty="0" smtClean="0"/>
              <a:t>mitotic index is a measure of the proliferation status of a cell population (i.e. the proportion of dividing cells)</a:t>
            </a:r>
          </a:p>
          <a:p>
            <a:r>
              <a:rPr lang="en-US" sz="3600" dirty="0" smtClean="0"/>
              <a:t>The mitotic index may be elevated during processes that promote division, such as normal growth or cellular repair. </a:t>
            </a:r>
          </a:p>
          <a:p>
            <a:pPr lvl="1"/>
            <a:r>
              <a:rPr lang="en-US" sz="3600" dirty="0" smtClean="0"/>
              <a:t>It also functions as an important prognostic tool for predicting the response of cancer cells to chemotherapy.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83051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13716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Identifying Mitotic Cells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1211580"/>
            <a:ext cx="10058400" cy="3581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Cells undergo mitosis will lack a clearly defined nucleus and posses visibly condensed chromosomes. </a:t>
            </a:r>
          </a:p>
          <a:p>
            <a:pPr lvl="1"/>
            <a:r>
              <a:rPr lang="en-US" sz="3200" dirty="0" smtClean="0"/>
              <a:t>Prophase- Chromosomes condensed but still confined to a nuclear region. </a:t>
            </a:r>
          </a:p>
          <a:p>
            <a:pPr lvl="1"/>
            <a:r>
              <a:rPr lang="en-US" sz="3200" dirty="0" smtClean="0"/>
              <a:t>Metaphase- Chromosomes aligned along the equator of the cell. </a:t>
            </a:r>
          </a:p>
          <a:p>
            <a:pPr lvl="1"/>
            <a:r>
              <a:rPr lang="en-US" sz="3200" dirty="0" smtClean="0"/>
              <a:t>Anaphase- Two distinct clusters of chromosomes apparent at poles of the cell. </a:t>
            </a:r>
          </a:p>
          <a:p>
            <a:pPr lvl="1"/>
            <a:r>
              <a:rPr lang="en-US" sz="3200" dirty="0" smtClean="0"/>
              <a:t>Telophases- Two nuclear regions present within a single cell (difficult to see as cytokinesis occurs concurrently)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60984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00" y="1376362"/>
            <a:ext cx="10979692" cy="356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02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" y="20574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Calculating Mitotic Index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mitotic index is the ration between the number of cells in mitosis and the total number of cells. </a:t>
            </a:r>
          </a:p>
          <a:p>
            <a:r>
              <a:rPr lang="en-US" sz="3600" dirty="0" smtClean="0"/>
              <a:t>It can be determined by analyzing micrographs and counting the relative number of mitotic cells versus non-dividing cells.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24348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122" y="804863"/>
            <a:ext cx="11071854" cy="522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63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327" y="879701"/>
            <a:ext cx="11236809" cy="534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44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" y="121227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Interphase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1580" y="1287086"/>
            <a:ext cx="10424160" cy="5388033"/>
          </a:xfrm>
        </p:spPr>
        <p:txBody>
          <a:bodyPr>
            <a:noAutofit/>
          </a:bodyPr>
          <a:lstStyle/>
          <a:p>
            <a:r>
              <a:rPr lang="en-US" sz="3200" dirty="0"/>
              <a:t>The largest part of the cell cycle is interphase. </a:t>
            </a:r>
          </a:p>
          <a:p>
            <a:r>
              <a:rPr lang="en-US" sz="3200" dirty="0" smtClean="0"/>
              <a:t>The stage in the development of a cell between two successive divisions. </a:t>
            </a:r>
          </a:p>
          <a:p>
            <a:r>
              <a:rPr lang="en-US" sz="3200" dirty="0" smtClean="0"/>
              <a:t>This phase of the cell cycle is a continuum of three distinct stages. </a:t>
            </a:r>
          </a:p>
          <a:p>
            <a:pPr lvl="1"/>
            <a:r>
              <a:rPr lang="en-US" sz="3200" b="1" dirty="0" smtClean="0"/>
              <a:t>G1</a:t>
            </a:r>
            <a:r>
              <a:rPr lang="en-US" sz="3200" dirty="0" smtClean="0"/>
              <a:t>-First intermediate gap stage in which the cell grows and prepared for DNA replication. </a:t>
            </a:r>
          </a:p>
          <a:p>
            <a:pPr lvl="1"/>
            <a:r>
              <a:rPr lang="en-US" sz="3200" b="1" dirty="0" smtClean="0"/>
              <a:t>S</a:t>
            </a:r>
            <a:r>
              <a:rPr lang="en-US" sz="3200" dirty="0" smtClean="0"/>
              <a:t>- Synthesis stage in which DNA is replicated</a:t>
            </a:r>
          </a:p>
          <a:p>
            <a:pPr lvl="1"/>
            <a:r>
              <a:rPr lang="en-US" sz="3200" b="1" dirty="0" smtClean="0"/>
              <a:t>G2</a:t>
            </a:r>
            <a:r>
              <a:rPr lang="en-US" sz="3200" dirty="0" smtClean="0"/>
              <a:t>- Second intermediate gap stage in which the cell finishes growing and prepares for cell division.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1568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116205"/>
            <a:ext cx="9601200" cy="14859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Cancer Development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48703"/>
            <a:ext cx="9601200" cy="3581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Mutagens, oncogenes and metastasis are involved in the development of primary and secondary tumors. (U.6)</a:t>
            </a:r>
          </a:p>
          <a:p>
            <a:r>
              <a:rPr lang="en-US" sz="2800" dirty="0" smtClean="0"/>
              <a:t>Tumor </a:t>
            </a:r>
            <a:r>
              <a:rPr lang="en-US" sz="2800" dirty="0" smtClean="0"/>
              <a:t>are abnormal cell growths resulting from uncontrolled cell division and can occur in any tissue or organ. </a:t>
            </a:r>
          </a:p>
          <a:p>
            <a:r>
              <a:rPr lang="en-US" sz="2800" dirty="0" smtClean="0"/>
              <a:t>Diseases caused by the growth of tumors are collectively known as cancers. 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4076700"/>
            <a:ext cx="39624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14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1430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Mutagens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80" y="1600200"/>
            <a:ext cx="9601200" cy="3581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 mutagen is an agent that changes the genetic material of an organism (either acts on the DNA or the replicative machinery). </a:t>
            </a:r>
          </a:p>
          <a:p>
            <a:r>
              <a:rPr lang="en-US" sz="2800" dirty="0" smtClean="0"/>
              <a:t>Mutagens may be physical, chemical, or biological in origin:</a:t>
            </a:r>
          </a:p>
          <a:p>
            <a:pPr lvl="1"/>
            <a:r>
              <a:rPr lang="en-US" sz="2800" dirty="0" smtClean="0"/>
              <a:t>Physical:  Sources of radiation including X-rays, ultraviolet (UV) light and radioactive decay. </a:t>
            </a:r>
          </a:p>
          <a:p>
            <a:pPr lvl="1"/>
            <a:r>
              <a:rPr lang="en-US" sz="2800" dirty="0" smtClean="0"/>
              <a:t>Chemical: DNA interacting substances including reactive oxygen species and metals (arsenic)</a:t>
            </a:r>
          </a:p>
          <a:p>
            <a:pPr lvl="1"/>
            <a:r>
              <a:rPr lang="en-US" sz="2800" dirty="0" smtClean="0"/>
              <a:t>Biological: Viruses, certain bacteria and mobile genetic elements.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2916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060" y="220373"/>
            <a:ext cx="6577012" cy="641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756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94904"/>
            <a:ext cx="9601200" cy="14859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Oncogenes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880" y="1032164"/>
            <a:ext cx="10401300" cy="3581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An oncogenes is a gene that has the potential to cause cancer. </a:t>
            </a:r>
          </a:p>
          <a:p>
            <a:r>
              <a:rPr lang="en-US" sz="2800" dirty="0" smtClean="0"/>
              <a:t>Most cancers are caused by mutations to two basic classes of genes – proto-oncogenes and tumor suppressor genes. </a:t>
            </a:r>
          </a:p>
          <a:p>
            <a:pPr lvl="1"/>
            <a:r>
              <a:rPr lang="en-US" sz="2800" dirty="0" smtClean="0"/>
              <a:t>Proto-oncogenes code for proteins that stimulate the cell cycle and promote cell growth and proliferation. </a:t>
            </a:r>
          </a:p>
          <a:p>
            <a:pPr lvl="1"/>
            <a:r>
              <a:rPr lang="en-US" sz="2800" dirty="0" smtClean="0"/>
              <a:t>Tumor suppressor genes code for proteins that repress cell cycle progression and promotes apoptosis. </a:t>
            </a:r>
          </a:p>
          <a:p>
            <a:r>
              <a:rPr lang="en-US" sz="2800" dirty="0" smtClean="0"/>
              <a:t>When a proto-oncogene is mutated or subjected to increased expression it becomes a cancer-causing oncogene. </a:t>
            </a:r>
          </a:p>
          <a:p>
            <a:r>
              <a:rPr lang="en-US" sz="2800" dirty="0" smtClean="0"/>
              <a:t>Tumor suppressor genes are sometimes referred to an anti-oncogenes, as their normal function prevents cancer.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55778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583" y="214311"/>
            <a:ext cx="8205788" cy="649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2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97972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Metastasis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240972"/>
            <a:ext cx="10378440" cy="3581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Tumor cells may either remain in their original location (benign) or spread and invade neighboring tissue (malignant)</a:t>
            </a:r>
          </a:p>
          <a:p>
            <a:r>
              <a:rPr lang="en-US" sz="3200" dirty="0" smtClean="0"/>
              <a:t>Metastasis is the spread of cancer from one location (primary tumor) to another, forming a secondary tumor. </a:t>
            </a:r>
          </a:p>
          <a:p>
            <a:r>
              <a:rPr lang="en-US" sz="3200" dirty="0" smtClean="0"/>
              <a:t>Secondary tumors are made up of the same type of cell as the primary tumor – this affects the type of treatment required. </a:t>
            </a:r>
          </a:p>
          <a:p>
            <a:pPr lvl="1"/>
            <a:r>
              <a:rPr lang="en-US" sz="3200" dirty="0" smtClean="0"/>
              <a:t>E.g. If breast cancer spread to the liver, the patient has secondary breast cancer of the liver (treat with breast cancer drugs) 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975047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82" y="424542"/>
            <a:ext cx="11071362" cy="599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454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18288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Smoking and Cancer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279071"/>
            <a:ext cx="10384971" cy="3581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 significant body of scientific literature exists which provides a strong link between smoking and the incidence of cancers. </a:t>
            </a:r>
          </a:p>
          <a:p>
            <a:r>
              <a:rPr lang="en-US" sz="2800" dirty="0" smtClean="0"/>
              <a:t>Cigarette smoke contains over 4,000 chemical compounds, over 60 of which are known to be carcinogenic. </a:t>
            </a:r>
          </a:p>
          <a:p>
            <a:r>
              <a:rPr lang="en-US" sz="2800" dirty="0" smtClean="0"/>
              <a:t>There appears to be a strong positive correlation between the frequency of smoking and the development of cancer. </a:t>
            </a:r>
          </a:p>
          <a:p>
            <a:r>
              <a:rPr lang="en-US" sz="2800" dirty="0" smtClean="0"/>
              <a:t>The risk of lung cancer is strongly correlated with smoking, with about 90% of </a:t>
            </a:r>
            <a:r>
              <a:rPr lang="en-US" sz="2800" dirty="0"/>
              <a:t>s</a:t>
            </a:r>
            <a:r>
              <a:rPr lang="en-US" sz="2800" dirty="0" smtClean="0"/>
              <a:t>uch cancers attributable to tobacco use. </a:t>
            </a:r>
          </a:p>
          <a:p>
            <a:r>
              <a:rPr lang="en-US" sz="2800" dirty="0" smtClean="0"/>
              <a:t>Smoking also increases the risk of over a dozen other cancers, including mouth, stomach, liver, pancreas and bowel. </a:t>
            </a:r>
            <a:endParaRPr lang="en-US" sz="2800" dirty="0" smtClean="0"/>
          </a:p>
          <a:p>
            <a:r>
              <a:rPr lang="en-US" sz="2800" dirty="0" smtClean="0">
                <a:solidFill>
                  <a:srgbClr val="0070C0"/>
                </a:solidFill>
              </a:rPr>
              <a:t>The correlation between smoking and incidence of cancers. (A.1)</a:t>
            </a:r>
            <a:endParaRPr lang="en-US" sz="2800" dirty="0" smtClean="0">
              <a:solidFill>
                <a:srgbClr val="0070C0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96478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346" y="471053"/>
            <a:ext cx="11097717" cy="606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954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446" y="405492"/>
            <a:ext cx="11123840" cy="610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03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913" y="144173"/>
            <a:ext cx="6502977" cy="6565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947" y="991031"/>
            <a:ext cx="4313526" cy="487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11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742" y="290253"/>
            <a:ext cx="10525298" cy="35814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Interphase is </a:t>
            </a:r>
            <a:r>
              <a:rPr lang="en-US" sz="3200" dirty="0" smtClean="0">
                <a:solidFill>
                  <a:srgbClr val="0070C0"/>
                </a:solidFill>
              </a:rPr>
              <a:t>a very active </a:t>
            </a:r>
            <a:r>
              <a:rPr lang="en-US" sz="3200" dirty="0" smtClean="0">
                <a:solidFill>
                  <a:srgbClr val="0070C0"/>
                </a:solidFill>
              </a:rPr>
              <a:t>period in the cell cycle </a:t>
            </a:r>
            <a:r>
              <a:rPr lang="en-US" sz="3200" dirty="0" smtClean="0">
                <a:solidFill>
                  <a:srgbClr val="0070C0"/>
                </a:solidFill>
              </a:rPr>
              <a:t>with many processes occurring in the nucleus and cytoplasm. (U.4)</a:t>
            </a:r>
            <a:endParaRPr lang="en-US" sz="3200" dirty="0" smtClean="0">
              <a:solidFill>
                <a:srgbClr val="0070C0"/>
              </a:solidFill>
            </a:endParaRPr>
          </a:p>
          <a:p>
            <a:r>
              <a:rPr lang="en-US" sz="3200" dirty="0" smtClean="0"/>
              <a:t>Many events need to occur in interphase to prepare the cell for successful division.</a:t>
            </a:r>
          </a:p>
          <a:p>
            <a:pPr lvl="1"/>
            <a:r>
              <a:rPr lang="en-US" sz="3200" dirty="0" smtClean="0"/>
              <a:t>DNA Replication</a:t>
            </a:r>
          </a:p>
          <a:p>
            <a:pPr lvl="1"/>
            <a:r>
              <a:rPr lang="en-US" sz="3200" dirty="0" smtClean="0"/>
              <a:t>Organelle duplication</a:t>
            </a:r>
          </a:p>
          <a:p>
            <a:pPr lvl="1"/>
            <a:r>
              <a:rPr lang="en-US" sz="3200" dirty="0" smtClean="0"/>
              <a:t>Cell growth</a:t>
            </a:r>
          </a:p>
          <a:p>
            <a:pPr lvl="1"/>
            <a:r>
              <a:rPr lang="en-US" sz="3200" dirty="0" smtClean="0"/>
              <a:t>Transcription/translation</a:t>
            </a:r>
          </a:p>
          <a:p>
            <a:pPr lvl="1"/>
            <a:r>
              <a:rPr lang="en-US" sz="3200" dirty="0" smtClean="0"/>
              <a:t>Obtain nutrients</a:t>
            </a:r>
          </a:p>
          <a:p>
            <a:pPr lvl="1"/>
            <a:r>
              <a:rPr lang="en-US" sz="3200" dirty="0" smtClean="0"/>
              <a:t>Respiration (cellular)</a:t>
            </a:r>
          </a:p>
          <a:p>
            <a:pPr lvl="1"/>
            <a:r>
              <a:rPr lang="en-US" sz="3200" dirty="0" smtClean="0"/>
              <a:t>*DOCTOR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1889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10460182" cy="3581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DNA is present as uncondensed chromatin (not visible under microscope)</a:t>
            </a:r>
          </a:p>
          <a:p>
            <a:r>
              <a:rPr lang="en-US" sz="3200" dirty="0" smtClean="0"/>
              <a:t>DNA is contained within a clearly define nucleus </a:t>
            </a:r>
          </a:p>
          <a:p>
            <a:r>
              <a:rPr lang="en-US" sz="3200" dirty="0" smtClean="0"/>
              <a:t>Centrosomes and other organelles have been duplicated</a:t>
            </a:r>
          </a:p>
          <a:p>
            <a:r>
              <a:rPr lang="en-US" sz="3200" dirty="0" smtClean="0"/>
              <a:t>Cell is enlarged in preparation for division.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35096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6002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Mitosis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880" y="1243445"/>
            <a:ext cx="10016836" cy="390698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Mitosis is the </a:t>
            </a:r>
            <a:r>
              <a:rPr lang="en-US" sz="3600" dirty="0" smtClean="0">
                <a:solidFill>
                  <a:srgbClr val="0070C0"/>
                </a:solidFill>
              </a:rPr>
              <a:t>division of the nucleus into two genetically identical daughter nuclei. (U.1) </a:t>
            </a:r>
            <a:endParaRPr lang="en-US" sz="3600" dirty="0" smtClean="0">
              <a:solidFill>
                <a:srgbClr val="0070C0"/>
              </a:solidFill>
            </a:endParaRPr>
          </a:p>
          <a:p>
            <a:r>
              <a:rPr lang="en-US" sz="3600" dirty="0" smtClean="0"/>
              <a:t>Mitosis is preceded by interphase and is divided into four distinct stages:</a:t>
            </a:r>
          </a:p>
          <a:p>
            <a:pPr lvl="1"/>
            <a:r>
              <a:rPr lang="en-US" sz="3600" dirty="0" smtClean="0"/>
              <a:t>Prophase</a:t>
            </a:r>
          </a:p>
          <a:p>
            <a:pPr lvl="1"/>
            <a:r>
              <a:rPr lang="en-US" sz="3600" dirty="0" smtClean="0"/>
              <a:t>Metaphase</a:t>
            </a:r>
          </a:p>
          <a:p>
            <a:pPr lvl="1"/>
            <a:r>
              <a:rPr lang="en-US" sz="3600" dirty="0" smtClean="0"/>
              <a:t>Anaphase</a:t>
            </a:r>
          </a:p>
          <a:p>
            <a:pPr lvl="1"/>
            <a:r>
              <a:rPr lang="en-US" sz="3600" dirty="0" smtClean="0"/>
              <a:t>Telophase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00274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99" y="1410380"/>
            <a:ext cx="10997527" cy="425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09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itosi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60865" y="342900"/>
            <a:ext cx="78105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9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10520</TotalTime>
  <Words>1499</Words>
  <Application>Microsoft Office PowerPoint</Application>
  <PresentationFormat>Widescreen</PresentationFormat>
  <Paragraphs>130</Paragraphs>
  <Slides>39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Calibri</vt:lpstr>
      <vt:lpstr>Franklin Gothic Book</vt:lpstr>
      <vt:lpstr>Crop</vt:lpstr>
      <vt:lpstr>1.6 Cell Division </vt:lpstr>
      <vt:lpstr>Cell Cycle</vt:lpstr>
      <vt:lpstr>Interphase</vt:lpstr>
      <vt:lpstr>PowerPoint Presentation</vt:lpstr>
      <vt:lpstr>PowerPoint Presentation</vt:lpstr>
      <vt:lpstr>PowerPoint Presentation</vt:lpstr>
      <vt:lpstr>Mitosis</vt:lpstr>
      <vt:lpstr>PowerPoint Presentation</vt:lpstr>
      <vt:lpstr>PowerPoint Presentation</vt:lpstr>
      <vt:lpstr>Before we begin……vocab</vt:lpstr>
      <vt:lpstr>PowerPoint Presentation</vt:lpstr>
      <vt:lpstr>Prophase</vt:lpstr>
      <vt:lpstr>Metaphase</vt:lpstr>
      <vt:lpstr>Anaphase</vt:lpstr>
      <vt:lpstr>Telophase</vt:lpstr>
      <vt:lpstr>Cytokinesis</vt:lpstr>
      <vt:lpstr>Cytokinesis: Animal Cells</vt:lpstr>
      <vt:lpstr>Cytokinesis: Plant Cell</vt:lpstr>
      <vt:lpstr>PowerPoint Presentation</vt:lpstr>
      <vt:lpstr>Cyclins</vt:lpstr>
      <vt:lpstr>PowerPoint Presentation</vt:lpstr>
      <vt:lpstr>Cyclin Expression Patterns</vt:lpstr>
      <vt:lpstr>PowerPoint Presentation</vt:lpstr>
      <vt:lpstr>Mitotic Index</vt:lpstr>
      <vt:lpstr>Identifying Mitotic Cells </vt:lpstr>
      <vt:lpstr>PowerPoint Presentation</vt:lpstr>
      <vt:lpstr>Calculating Mitotic Index</vt:lpstr>
      <vt:lpstr>PowerPoint Presentation</vt:lpstr>
      <vt:lpstr>PowerPoint Presentation</vt:lpstr>
      <vt:lpstr>Cancer Development</vt:lpstr>
      <vt:lpstr>Mutagens</vt:lpstr>
      <vt:lpstr>PowerPoint Presentation</vt:lpstr>
      <vt:lpstr>Oncogenes</vt:lpstr>
      <vt:lpstr>PowerPoint Presentation</vt:lpstr>
      <vt:lpstr>Metastasis</vt:lpstr>
      <vt:lpstr>PowerPoint Presentation</vt:lpstr>
      <vt:lpstr>Smoking and Cancer</vt:lpstr>
      <vt:lpstr>PowerPoint Presentation</vt:lpstr>
      <vt:lpstr>PowerPoint Presentation</vt:lpstr>
    </vt:vector>
  </TitlesOfParts>
  <Company>Academy School District 20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1.6 Cell Division</dc:title>
  <dc:creator>IT</dc:creator>
  <cp:lastModifiedBy>Tanya Fillingham</cp:lastModifiedBy>
  <cp:revision>55</cp:revision>
  <dcterms:created xsi:type="dcterms:W3CDTF">2016-09-20T14:28:28Z</dcterms:created>
  <dcterms:modified xsi:type="dcterms:W3CDTF">2017-10-05T21:16:15Z</dcterms:modified>
</cp:coreProperties>
</file>