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0" r:id="rId7"/>
    <p:sldId id="268" r:id="rId8"/>
    <p:sldId id="269" r:id="rId9"/>
    <p:sldId id="262" r:id="rId10"/>
    <p:sldId id="261" r:id="rId11"/>
    <p:sldId id="263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9B266-DB7D-4B2F-98B5-472E5C38CDA2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F29C2-83FB-442D-A31B-26BE3A1E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 the specificity of pathogens.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F29C2-83FB-442D-A31B-26BE3A1E61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3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F29C2-83FB-442D-A31B-26BE3A1E61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9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11.1 Antibody production and vaccination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Immunity is based n recognition of self and destruction of foreign material.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2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2171700"/>
            <a:ext cx="9601200" cy="3581400"/>
          </a:xfrm>
        </p:spPr>
        <p:txBody>
          <a:bodyPr/>
          <a:lstStyle/>
          <a:p>
            <a:r>
              <a:rPr lang="en-US" dirty="0" smtClean="0"/>
              <a:t>Antibodies are protein molecules that are produced by plasma cell leucocytes. </a:t>
            </a:r>
          </a:p>
          <a:p>
            <a:r>
              <a:rPr lang="en-US" dirty="0" smtClean="0"/>
              <a:t>Y-shaped</a:t>
            </a:r>
          </a:p>
          <a:p>
            <a:r>
              <a:rPr lang="en-US" dirty="0" smtClean="0"/>
              <a:t>Mark antigen for destruction</a:t>
            </a:r>
          </a:p>
          <a:p>
            <a:r>
              <a:rPr lang="en-US" dirty="0" smtClean="0"/>
              <a:t>Clump antigens together</a:t>
            </a:r>
          </a:p>
          <a:p>
            <a:pPr lvl="1"/>
            <a:r>
              <a:rPr lang="en-US" dirty="0" smtClean="0"/>
              <a:t>Helps macrophages find and destroy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269" y="2688328"/>
            <a:ext cx="5963331" cy="410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55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Monoclonal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Polyclonal response (during primary response) because pathogens are usually recognized as many antigens. </a:t>
            </a:r>
          </a:p>
          <a:p>
            <a:pPr lvl="1"/>
            <a:r>
              <a:rPr lang="en-US" dirty="0" smtClean="0"/>
              <a:t>Ex. Virus capsid (protein coat) made up of several proteins</a:t>
            </a:r>
          </a:p>
          <a:p>
            <a:r>
              <a:rPr lang="en-US" dirty="0" smtClean="0"/>
              <a:t>Hard to separate different antibodies</a:t>
            </a:r>
          </a:p>
          <a:p>
            <a:r>
              <a:rPr lang="en-US" dirty="0" smtClean="0"/>
              <a:t>“Pure” antibodies are called monoclonal antibodies.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9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monoclonal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79" y="2171700"/>
            <a:ext cx="10652462" cy="3581400"/>
          </a:xfrm>
        </p:spPr>
        <p:txBody>
          <a:bodyPr/>
          <a:lstStyle/>
          <a:p>
            <a:r>
              <a:rPr lang="en-US" dirty="0" smtClean="0"/>
              <a:t>Injection of antigen </a:t>
            </a:r>
            <a:r>
              <a:rPr lang="en-US" dirty="0" smtClean="0">
                <a:sym typeface="Wingdings" panose="05000000000000000000" pitchFamily="2" charset="2"/>
              </a:rPr>
              <a:t> mouse  primary response  spleen “harvested” to obtain blood cells  leucocytes removed  fused with myeloma cells  </a:t>
            </a:r>
            <a:r>
              <a:rPr lang="en-US" dirty="0" err="1" smtClean="0">
                <a:sym typeface="Wingdings" panose="05000000000000000000" pitchFamily="2" charset="2"/>
              </a:rPr>
              <a:t>hybridoma</a:t>
            </a:r>
            <a:r>
              <a:rPr lang="en-US" dirty="0" smtClean="0">
                <a:sym typeface="Wingdings" panose="05000000000000000000" pitchFamily="2" charset="2"/>
              </a:rPr>
              <a:t> cells grown  ELISA test  antibody purified.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Two problems: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Keeping B cells alive for long periods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Identifying the B cells that produce antibody for antigen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977" y="2791450"/>
            <a:ext cx="43910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717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56" y="670810"/>
            <a:ext cx="10710472" cy="1068050"/>
          </a:xfrm>
        </p:spPr>
        <p:txBody>
          <a:bodyPr/>
          <a:lstStyle/>
          <a:p>
            <a:r>
              <a:rPr lang="en-US" dirty="0" smtClean="0"/>
              <a:t>Pregnancy Test using monoclonal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early pregnancy, the embryo produces a hormone called human chorionic gonadotropin (HCG). </a:t>
            </a:r>
          </a:p>
          <a:p>
            <a:r>
              <a:rPr lang="en-US" dirty="0" err="1" smtClean="0"/>
              <a:t>Hybridoma</a:t>
            </a:r>
            <a:r>
              <a:rPr lang="en-US" dirty="0" smtClean="0"/>
              <a:t> cells can be formed the produced antibodies specific to HCG. </a:t>
            </a:r>
          </a:p>
          <a:p>
            <a:r>
              <a:rPr lang="en-US" dirty="0" smtClean="0"/>
              <a:t>HCG binds to monoclonal antibodies that catalyze a color change.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759" y="3906889"/>
            <a:ext cx="4695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3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allergic response occurs when a non-pathogenic substance (allergen) is encountered by </a:t>
            </a:r>
            <a:r>
              <a:rPr lang="en-US" smtClean="0"/>
              <a:t>certain leucocytes. </a:t>
            </a:r>
            <a:endParaRPr lang="en-US" dirty="0" smtClean="0"/>
          </a:p>
          <a:p>
            <a:r>
              <a:rPr lang="en-US" dirty="0" smtClean="0"/>
              <a:t>Allergens are typically harmless (pollen, peanuts, eggs,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First exposure, a particular antibody (</a:t>
            </a:r>
            <a:r>
              <a:rPr lang="en-US" dirty="0" err="1" smtClean="0"/>
              <a:t>IgE</a:t>
            </a:r>
            <a:r>
              <a:rPr lang="en-US" dirty="0" smtClean="0"/>
              <a:t>) is produced. </a:t>
            </a:r>
          </a:p>
          <a:p>
            <a:pPr lvl="1"/>
            <a:r>
              <a:rPr lang="en-US" dirty="0" smtClean="0"/>
              <a:t>These antibodies bind to specific white blood cells (mast cells)</a:t>
            </a:r>
          </a:p>
          <a:p>
            <a:r>
              <a:rPr lang="en-US" dirty="0" smtClean="0"/>
              <a:t>Second exposure, </a:t>
            </a:r>
            <a:r>
              <a:rPr lang="en-US" dirty="0" err="1" smtClean="0"/>
              <a:t>IgE</a:t>
            </a:r>
            <a:r>
              <a:rPr lang="en-US" dirty="0" smtClean="0"/>
              <a:t> antibodies bind to the allergen and trigger a response that leads to the mast cell releasing large amounts of histamine. </a:t>
            </a:r>
          </a:p>
          <a:p>
            <a:pPr lvl="1"/>
            <a:r>
              <a:rPr lang="en-US" dirty="0" smtClean="0"/>
              <a:t>Congestion, sneezing, itchy skin, blotches,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 organism has unique molecules on the surface of its cells.</a:t>
            </a:r>
          </a:p>
          <a:p>
            <a:r>
              <a:rPr lang="en-US" u="sng" dirty="0" smtClean="0"/>
              <a:t>Anti</a:t>
            </a:r>
            <a:r>
              <a:rPr lang="en-US" dirty="0" smtClean="0"/>
              <a:t>body </a:t>
            </a:r>
            <a:r>
              <a:rPr lang="en-US" u="sng" dirty="0" smtClean="0"/>
              <a:t>gen</a:t>
            </a:r>
            <a:r>
              <a:rPr lang="en-US" dirty="0" smtClean="0"/>
              <a:t>erating</a:t>
            </a:r>
          </a:p>
          <a:p>
            <a:r>
              <a:rPr lang="en-US" dirty="0" smtClean="0"/>
              <a:t>Body recognizes “self” or “non-self” only. </a:t>
            </a:r>
          </a:p>
          <a:p>
            <a:r>
              <a:rPr lang="en-US" dirty="0" smtClean="0"/>
              <a:t>Body cells all have the same genetic information and a common set of plasma membrane proteins.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417" y="4076700"/>
            <a:ext cx="5742778" cy="257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2" y="163286"/>
            <a:ext cx="11538857" cy="1485900"/>
          </a:xfrm>
        </p:spPr>
        <p:txBody>
          <a:bodyPr/>
          <a:lstStyle/>
          <a:p>
            <a:r>
              <a:rPr lang="en-US" dirty="0" smtClean="0"/>
              <a:t>Plasma membrane proteins (ABO blood groups)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57" y="1428750"/>
            <a:ext cx="8164286" cy="530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7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7250"/>
            <a:ext cx="9601200" cy="3581400"/>
          </a:xfrm>
        </p:spPr>
        <p:txBody>
          <a:bodyPr/>
          <a:lstStyle/>
          <a:p>
            <a:r>
              <a:rPr lang="en-US" b="1" dirty="0"/>
              <a:t>Pathogens can be species-specific although others can cross species </a:t>
            </a:r>
            <a:r>
              <a:rPr lang="en-US" b="1" dirty="0" smtClean="0"/>
              <a:t>barriers.</a:t>
            </a:r>
          </a:p>
          <a:p>
            <a:r>
              <a:rPr lang="en-US" dirty="0" smtClean="0"/>
              <a:t>Pathogens have a unique host.</a:t>
            </a:r>
          </a:p>
          <a:p>
            <a:r>
              <a:rPr lang="en-US" dirty="0" smtClean="0"/>
              <a:t>Some pathogens can infect a variety of host species; can cross species barriers. </a:t>
            </a:r>
          </a:p>
          <a:p>
            <a:r>
              <a:rPr lang="en-US" dirty="0" smtClean="0"/>
              <a:t>A pathogen that moves from an animal to a human host is called a </a:t>
            </a:r>
            <a:r>
              <a:rPr lang="en-US" b="1" dirty="0" smtClean="0"/>
              <a:t>zoonosis. </a:t>
            </a:r>
          </a:p>
          <a:p>
            <a:r>
              <a:rPr lang="en-US" dirty="0" smtClean="0"/>
              <a:t> Ex. Ebola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160" y="3537950"/>
            <a:ext cx="4717366" cy="32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1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protein to protein match must occur for a cell to recognize another as a host. </a:t>
            </a:r>
          </a:p>
          <a:p>
            <a:r>
              <a:rPr lang="en-US" dirty="0" smtClean="0"/>
              <a:t>HIV/AIDS</a:t>
            </a:r>
          </a:p>
          <a:p>
            <a:r>
              <a:rPr lang="en-US" dirty="0" smtClean="0"/>
              <a:t>Ebola</a:t>
            </a:r>
          </a:p>
          <a:p>
            <a:r>
              <a:rPr lang="en-US" dirty="0" smtClean="0"/>
              <a:t>SARS</a:t>
            </a:r>
          </a:p>
          <a:p>
            <a:r>
              <a:rPr lang="en-US" dirty="0" smtClean="0"/>
              <a:t>H1N1</a:t>
            </a:r>
          </a:p>
          <a:p>
            <a:r>
              <a:rPr lang="en-US" dirty="0" smtClean="0"/>
              <a:t>It is more common for diseases from bacteria and fungi to cross species barriers. </a:t>
            </a:r>
          </a:p>
          <a:p>
            <a:pPr lvl="1"/>
            <a:r>
              <a:rPr lang="en-US" dirty="0" smtClean="0"/>
              <a:t>Tuberculosis (bacterium)</a:t>
            </a:r>
          </a:p>
          <a:p>
            <a:pPr lvl="1"/>
            <a:r>
              <a:rPr lang="en-US" dirty="0" smtClean="0"/>
              <a:t>Salmonella (bacterium)</a:t>
            </a:r>
          </a:p>
          <a:p>
            <a:pPr lvl="1"/>
            <a:r>
              <a:rPr lang="en-US" dirty="0" smtClean="0"/>
              <a:t>Ringworm (fungus)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1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74" y="2028356"/>
            <a:ext cx="96012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Recognition of foreign molecule.</a:t>
            </a:r>
          </a:p>
          <a:p>
            <a:r>
              <a:rPr lang="en-US" dirty="0" smtClean="0"/>
              <a:t>All living organisms and viruses have molecules on their cell surfaces (proteins, glycoproteins and polysaccharides). </a:t>
            </a:r>
          </a:p>
          <a:p>
            <a:r>
              <a:rPr lang="en-US" dirty="0" smtClean="0"/>
              <a:t>Immune system can detect foreign cells. </a:t>
            </a:r>
          </a:p>
          <a:p>
            <a:r>
              <a:rPr lang="en-US" b="1" dirty="0" smtClean="0"/>
              <a:t>Primary infection:</a:t>
            </a:r>
            <a:r>
              <a:rPr lang="en-US" dirty="0" smtClean="0"/>
              <a:t> first encounter of foreign pathogen. </a:t>
            </a:r>
          </a:p>
          <a:p>
            <a:pPr lvl="1"/>
            <a:r>
              <a:rPr lang="en-US" dirty="0" smtClean="0"/>
              <a:t>Slow allowing pathogen to present symptoms</a:t>
            </a:r>
          </a:p>
          <a:p>
            <a:pPr lvl="1"/>
            <a:r>
              <a:rPr lang="en-US" dirty="0" smtClean="0"/>
              <a:t>Production of plasma cells</a:t>
            </a:r>
          </a:p>
          <a:p>
            <a:r>
              <a:rPr lang="en-US" b="1" dirty="0" smtClean="0"/>
              <a:t>Secondary infection: </a:t>
            </a:r>
            <a:r>
              <a:rPr lang="en-US" dirty="0" smtClean="0"/>
              <a:t>second encounter of foreign pathogen.</a:t>
            </a:r>
          </a:p>
          <a:p>
            <a:pPr lvl="1"/>
            <a:r>
              <a:rPr lang="en-US" dirty="0" smtClean="0"/>
              <a:t>Memory cells are still circulating in blood system</a:t>
            </a:r>
          </a:p>
          <a:p>
            <a:pPr lvl="1"/>
            <a:r>
              <a:rPr lang="en-US" dirty="0" smtClean="0"/>
              <a:t>Must faster response.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454" y="3234440"/>
            <a:ext cx="4641642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Vaccines act as the “first” exposure</a:t>
            </a:r>
          </a:p>
          <a:p>
            <a:r>
              <a:rPr lang="en-US" dirty="0" smtClean="0"/>
              <a:t>Body recognizes as foreign pathogen</a:t>
            </a:r>
          </a:p>
          <a:p>
            <a:r>
              <a:rPr lang="en-US" dirty="0" smtClean="0"/>
              <a:t>Exposure to real pathogen, doesn’t prevent infection but secondary response is faster.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62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infectious disease to be eradicated by vaccination. </a:t>
            </a:r>
          </a:p>
          <a:p>
            <a:r>
              <a:rPr lang="en-US" dirty="0" smtClean="0"/>
              <a:t>Edward Jenner, took cowpox puss from an infected milkmaid, and injected it into himself and an 8 year old boy. </a:t>
            </a:r>
          </a:p>
          <a:p>
            <a:r>
              <a:rPr lang="en-US" dirty="0" smtClean="0"/>
              <a:t>8 year old boy got a mild cowpox infection, but when exposed to smallpox he remained healthy. </a:t>
            </a:r>
          </a:p>
          <a:p>
            <a:r>
              <a:rPr lang="en-US" b="1" dirty="0" smtClean="0"/>
              <a:t>*NOS: ethical implication of research.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675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of B cells in response to a specific antigen.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activation, B cells are cloned by mitosis to produce many. </a:t>
            </a:r>
          </a:p>
          <a:p>
            <a:r>
              <a:rPr lang="en-US" dirty="0" smtClean="0"/>
              <a:t>Most B cells become plasma cells, which secrete large quantities of antibodies into the blood, tissue fluid and lymph. </a:t>
            </a:r>
          </a:p>
          <a:p>
            <a:r>
              <a:rPr lang="en-US" dirty="0" smtClean="0"/>
              <a:t>The cloned plasma all produced the same antibody (specific to one antigen). </a:t>
            </a:r>
          </a:p>
          <a:p>
            <a:r>
              <a:rPr lang="en-US" dirty="0" smtClean="0"/>
              <a:t>Plasma cells are only active a few days. </a:t>
            </a:r>
          </a:p>
          <a:p>
            <a:r>
              <a:rPr lang="en-US" dirty="0" smtClean="0"/>
              <a:t>Some B cells become memory cells. </a:t>
            </a:r>
          </a:p>
          <a:p>
            <a:r>
              <a:rPr lang="en-US" dirty="0" smtClean="0"/>
              <a:t>Memory cells are long lived.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364" y="4288972"/>
            <a:ext cx="577755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128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63</TotalTime>
  <Words>685</Words>
  <Application>Microsoft Office PowerPoint</Application>
  <PresentationFormat>Widescreen</PresentationFormat>
  <Paragraphs>80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Wingdings</vt:lpstr>
      <vt:lpstr>Crop</vt:lpstr>
      <vt:lpstr>11.1 Antibody production and vaccination</vt:lpstr>
      <vt:lpstr>Antigens</vt:lpstr>
      <vt:lpstr>Plasma membrane proteins (ABO blood groups)</vt:lpstr>
      <vt:lpstr>Pathogens</vt:lpstr>
      <vt:lpstr>PowerPoint Presentation</vt:lpstr>
      <vt:lpstr>Immunity</vt:lpstr>
      <vt:lpstr>Vaccines</vt:lpstr>
      <vt:lpstr>Small Pox</vt:lpstr>
      <vt:lpstr>Activation of B cells in response to a specific antigen. </vt:lpstr>
      <vt:lpstr>Antibodies</vt:lpstr>
      <vt:lpstr>Monoclonal antibodies</vt:lpstr>
      <vt:lpstr>Production of monoclonal antibodies</vt:lpstr>
      <vt:lpstr>Pregnancy Test using monoclonal antibodies</vt:lpstr>
      <vt:lpstr>Allergies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Antibody production and vaccination</dc:title>
  <dc:creator>Tanya Fillingham</dc:creator>
  <cp:lastModifiedBy>Tanya Fillingham</cp:lastModifiedBy>
  <cp:revision>16</cp:revision>
  <dcterms:created xsi:type="dcterms:W3CDTF">2017-03-25T18:00:51Z</dcterms:created>
  <dcterms:modified xsi:type="dcterms:W3CDTF">2017-03-25T19:04:26Z</dcterms:modified>
</cp:coreProperties>
</file>