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4" d="100"/>
          <a:sy n="64"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2AFB2-F9B3-40B0-B9F3-18DBB9E8FE50}"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F41C3-D295-4EBE-97C9-6DBFE78E5AA5}" type="slidenum">
              <a:rPr lang="en-US" smtClean="0"/>
              <a:t>‹#›</a:t>
            </a:fld>
            <a:endParaRPr lang="en-US"/>
          </a:p>
        </p:txBody>
      </p:sp>
    </p:spTree>
    <p:extLst>
      <p:ext uri="{BB962C8B-B14F-4D97-AF65-F5344CB8AC3E}">
        <p14:creationId xmlns:p14="http://schemas.microsoft.com/office/powerpoint/2010/main" val="345867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1</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2</a:t>
            </a:fld>
            <a:endParaRPr lang="en-US"/>
          </a:p>
        </p:txBody>
      </p:sp>
    </p:spTree>
    <p:extLst>
      <p:ext uri="{BB962C8B-B14F-4D97-AF65-F5344CB8AC3E}">
        <p14:creationId xmlns:p14="http://schemas.microsoft.com/office/powerpoint/2010/main" val="363424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be able</a:t>
            </a:r>
            <a:r>
              <a:rPr lang="en-US" baseline="0" dirty="0" smtClean="0"/>
              <a:t> to annotate a diagram of the human elbow</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4</a:t>
            </a:fld>
            <a:endParaRPr lang="en-US"/>
          </a:p>
        </p:txBody>
      </p:sp>
    </p:spTree>
    <p:extLst>
      <p:ext uri="{BB962C8B-B14F-4D97-AF65-F5344CB8AC3E}">
        <p14:creationId xmlns:p14="http://schemas.microsoft.com/office/powerpoint/2010/main" val="385894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challenge??</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13</a:t>
            </a:fld>
            <a:endParaRPr lang="en-US"/>
          </a:p>
        </p:txBody>
      </p:sp>
    </p:spTree>
    <p:extLst>
      <p:ext uri="{BB962C8B-B14F-4D97-AF65-F5344CB8AC3E}">
        <p14:creationId xmlns:p14="http://schemas.microsoft.com/office/powerpoint/2010/main" val="381615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Sarcolemma: is the plasma</a:t>
            </a:r>
            <a:r>
              <a:rPr lang="en-US" baseline="0" dirty="0" smtClean="0"/>
              <a:t> membrane of the muscle cells. </a:t>
            </a:r>
          </a:p>
          <a:p>
            <a:r>
              <a:rPr lang="en-US" baseline="0" dirty="0" smtClean="0"/>
              <a:t>Sarcoplasmic reticulum: is a specialized type of smooth ER. It is associated with the T tubules and forms a network containing a store of calcium ions. </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14</a:t>
            </a:fld>
            <a:endParaRPr lang="en-US"/>
          </a:p>
        </p:txBody>
      </p:sp>
    </p:spTree>
    <p:extLst>
      <p:ext uri="{BB962C8B-B14F-4D97-AF65-F5344CB8AC3E}">
        <p14:creationId xmlns:p14="http://schemas.microsoft.com/office/powerpoint/2010/main" val="67493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contraction vs relaxed </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15</a:t>
            </a:fld>
            <a:endParaRPr lang="en-US"/>
          </a:p>
        </p:txBody>
      </p:sp>
    </p:spTree>
    <p:extLst>
      <p:ext uri="{BB962C8B-B14F-4D97-AF65-F5344CB8AC3E}">
        <p14:creationId xmlns:p14="http://schemas.microsoft.com/office/powerpoint/2010/main" val="89112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a:t>
            </a:r>
            <a:endParaRPr lang="en-US" dirty="0"/>
          </a:p>
        </p:txBody>
      </p:sp>
      <p:sp>
        <p:nvSpPr>
          <p:cNvPr id="4" name="Slide Number Placeholder 3"/>
          <p:cNvSpPr>
            <a:spLocks noGrp="1"/>
          </p:cNvSpPr>
          <p:nvPr>
            <p:ph type="sldNum" sz="quarter" idx="10"/>
          </p:nvPr>
        </p:nvSpPr>
        <p:spPr/>
        <p:txBody>
          <a:bodyPr/>
          <a:lstStyle/>
          <a:p>
            <a:fld id="{379F41C3-D295-4EBE-97C9-6DBFE78E5AA5}" type="slidenum">
              <a:rPr lang="en-US" smtClean="0"/>
              <a:t>17</a:t>
            </a:fld>
            <a:endParaRPr lang="en-US"/>
          </a:p>
        </p:txBody>
      </p:sp>
    </p:spTree>
    <p:extLst>
      <p:ext uri="{BB962C8B-B14F-4D97-AF65-F5344CB8AC3E}">
        <p14:creationId xmlns:p14="http://schemas.microsoft.com/office/powerpoint/2010/main" val="116979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4/7/2017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4/7/2017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4/7/2017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tv-CaOt6U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11.2 Movement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857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Antagonistic Muscles</a:t>
            </a:r>
            <a:endParaRPr lang="en-US" dirty="0"/>
          </a:p>
        </p:txBody>
      </p:sp>
      <p:sp>
        <p:nvSpPr>
          <p:cNvPr id="3" name="Content Placeholder 2"/>
          <p:cNvSpPr>
            <a:spLocks noGrp="1"/>
          </p:cNvSpPr>
          <p:nvPr>
            <p:ph idx="1"/>
          </p:nvPr>
        </p:nvSpPr>
        <p:spPr/>
        <p:txBody>
          <a:bodyPr>
            <a:normAutofit/>
          </a:bodyPr>
          <a:lstStyle/>
          <a:p>
            <a:r>
              <a:rPr lang="en-US" sz="2800" dirty="0" smtClean="0"/>
              <a:t>Antagonistic muscles are muscle pairs that have opposite actions to each other. </a:t>
            </a:r>
          </a:p>
          <a:p>
            <a:r>
              <a:rPr lang="en-US" sz="2800" dirty="0" smtClean="0"/>
              <a:t>Together, their opposing actions bring about movement of body parts. </a:t>
            </a:r>
          </a:p>
          <a:p>
            <a:r>
              <a:rPr lang="en-US" sz="2800" b="1" dirty="0" smtClean="0"/>
              <a:t>Muscles can only pull and not push</a:t>
            </a:r>
            <a:r>
              <a:rPr lang="en-US" sz="2800" dirty="0" smtClean="0"/>
              <a:t>. </a:t>
            </a:r>
          </a:p>
          <a:p>
            <a:r>
              <a:rPr lang="en-US" sz="2800" dirty="0" smtClean="0"/>
              <a:t>Muscles have two attachments: an origin and an insertion. </a:t>
            </a:r>
          </a:p>
          <a:p>
            <a:r>
              <a:rPr lang="en-US" sz="2800" dirty="0" smtClean="0"/>
              <a:t>During contraction the insertion moves towards the origin. </a:t>
            </a:r>
          </a:p>
          <a:p>
            <a:endParaRPr lang="en-US" sz="2800" dirty="0"/>
          </a:p>
        </p:txBody>
      </p:sp>
    </p:spTree>
    <p:extLst>
      <p:ext uri="{BB962C8B-B14F-4D97-AF65-F5344CB8AC3E}">
        <p14:creationId xmlns:p14="http://schemas.microsoft.com/office/powerpoint/2010/main" val="100808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0450" y="514350"/>
            <a:ext cx="4991100" cy="5829300"/>
          </a:xfrm>
          <a:prstGeom prst="rect">
            <a:avLst/>
          </a:prstGeom>
        </p:spPr>
      </p:pic>
    </p:spTree>
    <p:extLst>
      <p:ext uri="{BB962C8B-B14F-4D97-AF65-F5344CB8AC3E}">
        <p14:creationId xmlns:p14="http://schemas.microsoft.com/office/powerpoint/2010/main" val="400538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5" y="402772"/>
            <a:ext cx="10341429" cy="1485900"/>
          </a:xfrm>
        </p:spPr>
        <p:txBody>
          <a:bodyPr/>
          <a:lstStyle/>
          <a:p>
            <a:r>
              <a:rPr lang="en-US" dirty="0" smtClean="0"/>
              <a:t>Antagonistic Muscle Pairs in an Insect Leg </a:t>
            </a:r>
            <a:endParaRPr lang="en-US" dirty="0"/>
          </a:p>
        </p:txBody>
      </p:sp>
      <p:sp>
        <p:nvSpPr>
          <p:cNvPr id="3" name="Content Placeholder 2"/>
          <p:cNvSpPr>
            <a:spLocks noGrp="1"/>
          </p:cNvSpPr>
          <p:nvPr>
            <p:ph idx="1"/>
          </p:nvPr>
        </p:nvSpPr>
        <p:spPr>
          <a:xfrm>
            <a:off x="1371600" y="2286000"/>
            <a:ext cx="6596743" cy="3581400"/>
          </a:xfrm>
        </p:spPr>
        <p:txBody>
          <a:bodyPr>
            <a:normAutofit/>
          </a:bodyPr>
          <a:lstStyle/>
          <a:p>
            <a:r>
              <a:rPr lang="en-US" sz="2800" dirty="0" smtClean="0"/>
              <a:t>Work together to move the leg. </a:t>
            </a:r>
          </a:p>
          <a:p>
            <a:r>
              <a:rPr lang="en-US" sz="2800" dirty="0" smtClean="0"/>
              <a:t>Extensor causes the leg to extend </a:t>
            </a:r>
          </a:p>
          <a:p>
            <a:r>
              <a:rPr lang="en-US" sz="2800" dirty="0" smtClean="0"/>
              <a:t>Flexor causes the leg to flex(bend)</a:t>
            </a:r>
          </a:p>
          <a:p>
            <a:r>
              <a:rPr lang="en-US" sz="2800" dirty="0" smtClean="0"/>
              <a:t>The contraction of the extensor muscle is what propels the insect through the air. </a:t>
            </a:r>
            <a:endParaRPr lang="en-US" sz="2800" dirty="0"/>
          </a:p>
        </p:txBody>
      </p:sp>
      <p:pic>
        <p:nvPicPr>
          <p:cNvPr id="4" name="Picture 3"/>
          <p:cNvPicPr>
            <a:picLocks noChangeAspect="1"/>
          </p:cNvPicPr>
          <p:nvPr/>
        </p:nvPicPr>
        <p:blipFill>
          <a:blip r:embed="rId2"/>
          <a:stretch>
            <a:fillRect/>
          </a:stretch>
        </p:blipFill>
        <p:spPr>
          <a:xfrm>
            <a:off x="8579303" y="1145722"/>
            <a:ext cx="3219450" cy="5629275"/>
          </a:xfrm>
          <a:prstGeom prst="rect">
            <a:avLst/>
          </a:prstGeom>
        </p:spPr>
      </p:pic>
    </p:spTree>
    <p:extLst>
      <p:ext uri="{BB962C8B-B14F-4D97-AF65-F5344CB8AC3E}">
        <p14:creationId xmlns:p14="http://schemas.microsoft.com/office/powerpoint/2010/main" val="1921466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 Structure and Function</a:t>
            </a:r>
            <a:endParaRPr lang="en-US" dirty="0"/>
          </a:p>
        </p:txBody>
      </p:sp>
      <p:sp>
        <p:nvSpPr>
          <p:cNvPr id="3" name="Content Placeholder 2"/>
          <p:cNvSpPr>
            <a:spLocks noGrp="1"/>
          </p:cNvSpPr>
          <p:nvPr>
            <p:ph idx="1"/>
          </p:nvPr>
        </p:nvSpPr>
        <p:spPr>
          <a:xfrm>
            <a:off x="1371599" y="1719942"/>
            <a:ext cx="10080171" cy="4898572"/>
          </a:xfrm>
        </p:spPr>
        <p:txBody>
          <a:bodyPr>
            <a:noAutofit/>
          </a:bodyPr>
          <a:lstStyle/>
          <a:p>
            <a:r>
              <a:rPr lang="en-US" sz="2800" dirty="0" smtClean="0"/>
              <a:t>Skeletal muscle is organized into bundles of muscle cells (fibers). </a:t>
            </a:r>
          </a:p>
          <a:p>
            <a:r>
              <a:rPr lang="en-US" sz="2800" dirty="0" smtClean="0"/>
              <a:t>The muscle fibers are made up of repeating contractile units called </a:t>
            </a:r>
            <a:r>
              <a:rPr lang="en-US" sz="2800" b="1" dirty="0" smtClean="0"/>
              <a:t>sarcomeres</a:t>
            </a:r>
            <a:r>
              <a:rPr lang="en-US" sz="2800" dirty="0" smtClean="0"/>
              <a:t>. </a:t>
            </a:r>
          </a:p>
          <a:p>
            <a:r>
              <a:rPr lang="en-US" sz="2800" dirty="0" smtClean="0"/>
              <a:t>Skeletal muscles is organized into bundles of muscle cells (fibers). </a:t>
            </a:r>
          </a:p>
          <a:p>
            <a:r>
              <a:rPr lang="en-US" sz="2800" dirty="0" smtClean="0"/>
              <a:t>Each fiber is a single cell with </a:t>
            </a:r>
            <a:r>
              <a:rPr lang="en-US" sz="2800" u="sng" dirty="0" smtClean="0"/>
              <a:t>many nuclei </a:t>
            </a:r>
            <a:r>
              <a:rPr lang="en-US" sz="2800" dirty="0" smtClean="0"/>
              <a:t>and each fiber is itself a bundle of smaller myofibrils arranged lengthwise. </a:t>
            </a:r>
          </a:p>
          <a:p>
            <a:r>
              <a:rPr lang="en-US" sz="2800" dirty="0" smtClean="0"/>
              <a:t>Each myofibril is in turn composed of two kinds of myofilaments (thick and thin), which overlap to form light and dark bands. </a:t>
            </a:r>
            <a:endParaRPr lang="en-US" sz="2800" dirty="0"/>
          </a:p>
        </p:txBody>
      </p:sp>
    </p:spTree>
    <p:extLst>
      <p:ext uri="{BB962C8B-B14F-4D97-AF65-F5344CB8AC3E}">
        <p14:creationId xmlns:p14="http://schemas.microsoft.com/office/powerpoint/2010/main" val="2931626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6029" y="201387"/>
            <a:ext cx="11012942" cy="6469552"/>
          </a:xfrm>
          <a:prstGeom prst="rect">
            <a:avLst/>
          </a:prstGeom>
        </p:spPr>
      </p:pic>
    </p:spTree>
    <p:extLst>
      <p:ext uri="{BB962C8B-B14F-4D97-AF65-F5344CB8AC3E}">
        <p14:creationId xmlns:p14="http://schemas.microsoft.com/office/powerpoint/2010/main" val="1849316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3701" y="0"/>
            <a:ext cx="6467475" cy="4400550"/>
          </a:xfrm>
          <a:prstGeom prst="rect">
            <a:avLst/>
          </a:prstGeom>
        </p:spPr>
      </p:pic>
      <p:pic>
        <p:nvPicPr>
          <p:cNvPr id="3" name="Picture 2"/>
          <p:cNvPicPr>
            <a:picLocks noChangeAspect="1"/>
          </p:cNvPicPr>
          <p:nvPr/>
        </p:nvPicPr>
        <p:blipFill>
          <a:blip r:embed="rId4"/>
          <a:stretch>
            <a:fillRect/>
          </a:stretch>
        </p:blipFill>
        <p:spPr>
          <a:xfrm>
            <a:off x="2841851" y="3771900"/>
            <a:ext cx="6029325" cy="3086100"/>
          </a:xfrm>
          <a:prstGeom prst="rect">
            <a:avLst/>
          </a:prstGeom>
        </p:spPr>
      </p:pic>
    </p:spTree>
    <p:extLst>
      <p:ext uri="{BB962C8B-B14F-4D97-AF65-F5344CB8AC3E}">
        <p14:creationId xmlns:p14="http://schemas.microsoft.com/office/powerpoint/2010/main" val="141128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9054" y="847044"/>
            <a:ext cx="7144768" cy="5118328"/>
          </a:xfrm>
          <a:prstGeom prst="rect">
            <a:avLst/>
          </a:prstGeom>
        </p:spPr>
      </p:pic>
    </p:spTree>
    <p:extLst>
      <p:ext uri="{BB962C8B-B14F-4D97-AF65-F5344CB8AC3E}">
        <p14:creationId xmlns:p14="http://schemas.microsoft.com/office/powerpoint/2010/main" val="172355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The response of a single muscle fiber to stimulation is to contract maximally or not at all; its response is referred to as the all or none. </a:t>
            </a:r>
          </a:p>
          <a:p>
            <a:r>
              <a:rPr lang="en-US" sz="2800" dirty="0" smtClean="0"/>
              <a:t>If the stimulus is not strong enough to produce an </a:t>
            </a:r>
            <a:r>
              <a:rPr lang="en-US" sz="2800" u="sng" dirty="0" smtClean="0"/>
              <a:t>action potential</a:t>
            </a:r>
            <a:r>
              <a:rPr lang="en-US" sz="2800" dirty="0" smtClean="0"/>
              <a:t>, the muscle fiber will not respond. </a:t>
            </a:r>
            <a:endParaRPr lang="en-US" sz="2800" dirty="0"/>
          </a:p>
        </p:txBody>
      </p:sp>
    </p:spTree>
    <p:extLst>
      <p:ext uri="{BB962C8B-B14F-4D97-AF65-F5344CB8AC3E}">
        <p14:creationId xmlns:p14="http://schemas.microsoft.com/office/powerpoint/2010/main" val="187287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5" y="185057"/>
            <a:ext cx="9601200" cy="742950"/>
          </a:xfrm>
        </p:spPr>
        <p:txBody>
          <a:bodyPr/>
          <a:lstStyle/>
          <a:p>
            <a:r>
              <a:rPr lang="en-US" dirty="0" smtClean="0"/>
              <a:t>The Sliding Filament Theory</a:t>
            </a:r>
            <a:endParaRPr lang="en-US" dirty="0"/>
          </a:p>
        </p:txBody>
      </p:sp>
      <p:sp>
        <p:nvSpPr>
          <p:cNvPr id="3" name="Content Placeholder 2"/>
          <p:cNvSpPr>
            <a:spLocks noGrp="1"/>
          </p:cNvSpPr>
          <p:nvPr>
            <p:ph idx="1"/>
          </p:nvPr>
        </p:nvSpPr>
        <p:spPr>
          <a:xfrm>
            <a:off x="849085" y="928006"/>
            <a:ext cx="11168744" cy="5929993"/>
          </a:xfrm>
        </p:spPr>
        <p:txBody>
          <a:bodyPr>
            <a:noAutofit/>
          </a:bodyPr>
          <a:lstStyle/>
          <a:p>
            <a:r>
              <a:rPr lang="en-US" sz="2200" dirty="0" smtClean="0"/>
              <a:t>The sliding filament theory describes how muscle contraction occurs when the thick and thin myofibrils of a muscle fiber slide past one another. </a:t>
            </a:r>
          </a:p>
          <a:p>
            <a:r>
              <a:rPr lang="en-US" sz="2200" dirty="0" smtClean="0"/>
              <a:t>Calcium ions and ATP are required. </a:t>
            </a:r>
          </a:p>
          <a:p>
            <a:r>
              <a:rPr lang="en-US" sz="2200" dirty="0" smtClean="0"/>
              <a:t>The structure and arrangement of the thick and thin filaments in a muscle fiber make it possible for them to slide past each other and cause shortening (contraction) of the muscle. </a:t>
            </a:r>
          </a:p>
          <a:p>
            <a:r>
              <a:rPr lang="en-US" sz="2200" dirty="0" smtClean="0"/>
              <a:t>The ends of the thick myosin filaments have cross bridges that can link to adjacent thin actin filaments. </a:t>
            </a:r>
          </a:p>
          <a:p>
            <a:r>
              <a:rPr lang="en-US" sz="2200" dirty="0" smtClean="0"/>
              <a:t>When the cross bridges of the thick filament connect to the thin filaments, a shape change moves one filament past the other. </a:t>
            </a:r>
          </a:p>
          <a:p>
            <a:r>
              <a:rPr lang="en-US" sz="2200" dirty="0" smtClean="0"/>
              <a:t>Two things are necessary for cross bridge formation: calcium ions, which are released from the sarcoplasmic reticulum when the muscle receives an action potential, and ATP, which is present in the muscle fiber and is hydrolyzes by ATPase enzyme on the myosin. </a:t>
            </a:r>
            <a:endParaRPr lang="en-US" sz="2200" dirty="0"/>
          </a:p>
          <a:p>
            <a:r>
              <a:rPr lang="en-US" sz="2200" dirty="0" smtClean="0"/>
              <a:t>When the cross bridges attach and detach in sarcomeres throughout the muscle cell, the cell shortens. </a:t>
            </a:r>
          </a:p>
        </p:txBody>
      </p:sp>
      <p:sp>
        <p:nvSpPr>
          <p:cNvPr id="4" name="Rectangle 3"/>
          <p:cNvSpPr/>
          <p:nvPr/>
        </p:nvSpPr>
        <p:spPr>
          <a:xfrm>
            <a:off x="8449534" y="292130"/>
            <a:ext cx="1403398" cy="369332"/>
          </a:xfrm>
          <a:prstGeom prst="rect">
            <a:avLst/>
          </a:prstGeom>
        </p:spPr>
        <p:txBody>
          <a:bodyPr wrap="none">
            <a:spAutoFit/>
          </a:bodyPr>
          <a:lstStyle/>
          <a:p>
            <a:r>
              <a:rPr lang="en-US" dirty="0" smtClean="0">
                <a:hlinkClick r:id="rId2"/>
              </a:rPr>
              <a:t>Watch Me!!! </a:t>
            </a:r>
            <a:endParaRPr lang="en-US" dirty="0"/>
          </a:p>
        </p:txBody>
      </p:sp>
    </p:spTree>
    <p:extLst>
      <p:ext uri="{BB962C8B-B14F-4D97-AF65-F5344CB8AC3E}">
        <p14:creationId xmlns:p14="http://schemas.microsoft.com/office/powerpoint/2010/main" val="43536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8672" y="414337"/>
            <a:ext cx="6324600" cy="2371725"/>
          </a:xfrm>
          <a:prstGeom prst="rect">
            <a:avLst/>
          </a:prstGeom>
        </p:spPr>
      </p:pic>
      <p:pic>
        <p:nvPicPr>
          <p:cNvPr id="3" name="Picture 2"/>
          <p:cNvPicPr>
            <a:picLocks noChangeAspect="1"/>
          </p:cNvPicPr>
          <p:nvPr/>
        </p:nvPicPr>
        <p:blipFill>
          <a:blip r:embed="rId3"/>
          <a:stretch>
            <a:fillRect/>
          </a:stretch>
        </p:blipFill>
        <p:spPr>
          <a:xfrm>
            <a:off x="5698672" y="2786062"/>
            <a:ext cx="6324600" cy="3662222"/>
          </a:xfrm>
          <a:prstGeom prst="rect">
            <a:avLst/>
          </a:prstGeom>
        </p:spPr>
      </p:pic>
      <p:pic>
        <p:nvPicPr>
          <p:cNvPr id="4" name="Picture 3"/>
          <p:cNvPicPr>
            <a:picLocks noChangeAspect="1"/>
          </p:cNvPicPr>
          <p:nvPr/>
        </p:nvPicPr>
        <p:blipFill>
          <a:blip r:embed="rId4"/>
          <a:stretch>
            <a:fillRect/>
          </a:stretch>
        </p:blipFill>
        <p:spPr>
          <a:xfrm>
            <a:off x="155803" y="1665512"/>
            <a:ext cx="5390472" cy="3238232"/>
          </a:xfrm>
          <a:prstGeom prst="rect">
            <a:avLst/>
          </a:prstGeom>
        </p:spPr>
      </p:pic>
    </p:spTree>
    <p:extLst>
      <p:ext uri="{BB962C8B-B14F-4D97-AF65-F5344CB8AC3E}">
        <p14:creationId xmlns:p14="http://schemas.microsoft.com/office/powerpoint/2010/main" val="10073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Exoskeletons</a:t>
            </a:r>
            <a:endParaRPr lang="en-US" dirty="0"/>
          </a:p>
        </p:txBody>
      </p:sp>
      <p:sp>
        <p:nvSpPr>
          <p:cNvPr id="3" name="Content Placeholder 2"/>
          <p:cNvSpPr>
            <a:spLocks noGrp="1"/>
          </p:cNvSpPr>
          <p:nvPr>
            <p:ph idx="1"/>
          </p:nvPr>
        </p:nvSpPr>
        <p:spPr>
          <a:xfrm>
            <a:off x="1371600" y="1709737"/>
            <a:ext cx="7120617" cy="4605338"/>
          </a:xfrm>
        </p:spPr>
        <p:txBody>
          <a:bodyPr>
            <a:normAutofit/>
          </a:bodyPr>
          <a:lstStyle/>
          <a:p>
            <a:r>
              <a:rPr lang="en-US" sz="2400" dirty="0" smtClean="0"/>
              <a:t>Exoskeletons are found in many invertebrates including arthropods, corals and molluscs. </a:t>
            </a:r>
          </a:p>
          <a:p>
            <a:r>
              <a:rPr lang="en-US" sz="2400" dirty="0" smtClean="0"/>
              <a:t>In animals with exoskeletons, the muscles for movement are attached to the inner surface of the exoskeleton. </a:t>
            </a:r>
            <a:endParaRPr lang="en-US" sz="2400" dirty="0"/>
          </a:p>
        </p:txBody>
      </p:sp>
      <p:pic>
        <p:nvPicPr>
          <p:cNvPr id="4" name="Picture 3"/>
          <p:cNvPicPr>
            <a:picLocks noChangeAspect="1"/>
          </p:cNvPicPr>
          <p:nvPr/>
        </p:nvPicPr>
        <p:blipFill>
          <a:blip r:embed="rId3"/>
          <a:stretch>
            <a:fillRect/>
          </a:stretch>
        </p:blipFill>
        <p:spPr>
          <a:xfrm>
            <a:off x="8492217" y="685800"/>
            <a:ext cx="3219450" cy="5629275"/>
          </a:xfrm>
          <a:prstGeom prst="rect">
            <a:avLst/>
          </a:prstGeom>
        </p:spPr>
      </p:pic>
    </p:spTree>
    <p:extLst>
      <p:ext uri="{BB962C8B-B14F-4D97-AF65-F5344CB8AC3E}">
        <p14:creationId xmlns:p14="http://schemas.microsoft.com/office/powerpoint/2010/main" val="133866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Endoskeleton</a:t>
            </a:r>
            <a:endParaRPr lang="en-US" dirty="0"/>
          </a:p>
        </p:txBody>
      </p:sp>
      <p:sp>
        <p:nvSpPr>
          <p:cNvPr id="3" name="Content Placeholder 2"/>
          <p:cNvSpPr>
            <a:spLocks noGrp="1"/>
          </p:cNvSpPr>
          <p:nvPr>
            <p:ph idx="1"/>
          </p:nvPr>
        </p:nvSpPr>
        <p:spPr>
          <a:xfrm>
            <a:off x="1371600" y="2079171"/>
            <a:ext cx="9601200" cy="3581400"/>
          </a:xfrm>
        </p:spPr>
        <p:txBody>
          <a:bodyPr>
            <a:noAutofit/>
          </a:bodyPr>
          <a:lstStyle/>
          <a:p>
            <a:r>
              <a:rPr lang="en-US" sz="2800" dirty="0" smtClean="0"/>
              <a:t>A bony endoskeleton is the internal support structure of some animals including vertebrates. </a:t>
            </a:r>
          </a:p>
          <a:p>
            <a:r>
              <a:rPr lang="en-US" sz="2800" dirty="0" smtClean="0"/>
              <a:t>The endoskeleton functions as an attachment site for muscles and provides a means to transmit muscular force. </a:t>
            </a:r>
          </a:p>
          <a:p>
            <a:r>
              <a:rPr lang="en-US" sz="2800" dirty="0" smtClean="0"/>
              <a:t>Muscles pull on the skeleton to create movement about joints. </a:t>
            </a:r>
          </a:p>
          <a:p>
            <a:r>
              <a:rPr lang="en-US" sz="2800" dirty="0" smtClean="0"/>
              <a:t>Muscles work in opposing (antagonistic) pairs to create opposing movement. </a:t>
            </a:r>
            <a:endParaRPr lang="en-US" sz="2800" dirty="0"/>
          </a:p>
        </p:txBody>
      </p:sp>
    </p:spTree>
    <p:extLst>
      <p:ext uri="{BB962C8B-B14F-4D97-AF65-F5344CB8AC3E}">
        <p14:creationId xmlns:p14="http://schemas.microsoft.com/office/powerpoint/2010/main" val="169898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0314" y="154440"/>
            <a:ext cx="9198429" cy="6323920"/>
          </a:xfrm>
          <a:prstGeom prst="rect">
            <a:avLst/>
          </a:prstGeom>
        </p:spPr>
      </p:pic>
    </p:spTree>
    <p:extLst>
      <p:ext uri="{BB962C8B-B14F-4D97-AF65-F5344CB8AC3E}">
        <p14:creationId xmlns:p14="http://schemas.microsoft.com/office/powerpoint/2010/main" val="378610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698" y="543601"/>
            <a:ext cx="11105563" cy="5574166"/>
          </a:xfrm>
          <a:prstGeom prst="rect">
            <a:avLst/>
          </a:prstGeom>
        </p:spPr>
      </p:pic>
    </p:spTree>
    <p:extLst>
      <p:ext uri="{BB962C8B-B14F-4D97-AF65-F5344CB8AC3E}">
        <p14:creationId xmlns:p14="http://schemas.microsoft.com/office/powerpoint/2010/main" val="37934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 </a:t>
            </a:r>
            <a:endParaRPr lang="en-US" dirty="0"/>
          </a:p>
        </p:txBody>
      </p:sp>
      <p:sp>
        <p:nvSpPr>
          <p:cNvPr id="3" name="Content Placeholder 2"/>
          <p:cNvSpPr>
            <a:spLocks noGrp="1"/>
          </p:cNvSpPr>
          <p:nvPr>
            <p:ph idx="1"/>
          </p:nvPr>
        </p:nvSpPr>
        <p:spPr>
          <a:xfrm>
            <a:off x="1371600" y="1937657"/>
            <a:ext cx="9601200" cy="3581400"/>
          </a:xfrm>
        </p:spPr>
        <p:txBody>
          <a:bodyPr>
            <a:noAutofit/>
          </a:bodyPr>
          <a:lstStyle/>
          <a:p>
            <a:r>
              <a:rPr lang="en-US" sz="2800" dirty="0" smtClean="0"/>
              <a:t>Bones are too rigid to bend. </a:t>
            </a:r>
          </a:p>
          <a:p>
            <a:r>
              <a:rPr lang="en-US" sz="2800" dirty="0" smtClean="0"/>
              <a:t>To allow movements, the human skeletal system consists of bones held together at joints by flexible connective tissues called </a:t>
            </a:r>
            <a:r>
              <a:rPr lang="en-US" sz="2800" b="1" dirty="0" smtClean="0"/>
              <a:t>ligaments. </a:t>
            </a:r>
          </a:p>
          <a:p>
            <a:r>
              <a:rPr lang="en-US" sz="2800" b="1" dirty="0" smtClean="0"/>
              <a:t>Joints </a:t>
            </a:r>
            <a:r>
              <a:rPr lang="en-US" sz="2800" dirty="0" smtClean="0"/>
              <a:t>are points of contact between bones or between cartilage and bones. </a:t>
            </a:r>
          </a:p>
          <a:p>
            <a:r>
              <a:rPr lang="en-US" sz="2800" dirty="0" smtClean="0"/>
              <a:t>Joints may be classified structurally as fibrous, cartilaginous or synovial. </a:t>
            </a:r>
          </a:p>
          <a:p>
            <a:r>
              <a:rPr lang="en-US" sz="2800" dirty="0" smtClean="0"/>
              <a:t>Each has there own degree of movement. </a:t>
            </a:r>
            <a:endParaRPr lang="en-US" sz="2800" dirty="0"/>
          </a:p>
        </p:txBody>
      </p:sp>
    </p:spTree>
    <p:extLst>
      <p:ext uri="{BB962C8B-B14F-4D97-AF65-F5344CB8AC3E}">
        <p14:creationId xmlns:p14="http://schemas.microsoft.com/office/powerpoint/2010/main" val="4112726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4263" y="0"/>
            <a:ext cx="5875565" cy="6861974"/>
          </a:xfrm>
          <a:prstGeom prst="rect">
            <a:avLst/>
          </a:prstGeom>
        </p:spPr>
      </p:pic>
    </p:spTree>
    <p:extLst>
      <p:ext uri="{BB962C8B-B14F-4D97-AF65-F5344CB8AC3E}">
        <p14:creationId xmlns:p14="http://schemas.microsoft.com/office/powerpoint/2010/main" val="4096288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Synovial Joints</a:t>
            </a:r>
            <a:endParaRPr lang="en-US" dirty="0"/>
          </a:p>
        </p:txBody>
      </p:sp>
      <p:sp>
        <p:nvSpPr>
          <p:cNvPr id="3" name="Content Placeholder 2"/>
          <p:cNvSpPr>
            <a:spLocks noGrp="1"/>
          </p:cNvSpPr>
          <p:nvPr>
            <p:ph idx="1"/>
          </p:nvPr>
        </p:nvSpPr>
        <p:spPr/>
        <p:txBody>
          <a:bodyPr>
            <a:normAutofit/>
          </a:bodyPr>
          <a:lstStyle/>
          <a:p>
            <a:r>
              <a:rPr lang="en-US" sz="2800" dirty="0" smtClean="0"/>
              <a:t>Synovial joints allow free movement of body parts in varying directions (one, two or three planes). </a:t>
            </a:r>
          </a:p>
          <a:p>
            <a:r>
              <a:rPr lang="en-US" sz="2800" dirty="0" smtClean="0"/>
              <a:t>The elbow joint is a hinge joint and typical of a synovial joint. </a:t>
            </a:r>
          </a:p>
          <a:p>
            <a:r>
              <a:rPr lang="en-US" sz="2800" dirty="0" smtClean="0"/>
              <a:t>Synovial joints are reinforced by ligaments. </a:t>
            </a:r>
          </a:p>
          <a:p>
            <a:r>
              <a:rPr lang="en-US" sz="2800" dirty="0" smtClean="0"/>
              <a:t>The joint capsule encloses synovial fluid, which reduced friction and absorbs shock.</a:t>
            </a:r>
            <a:endParaRPr lang="en-US" sz="2800" dirty="0"/>
          </a:p>
        </p:txBody>
      </p:sp>
    </p:spTree>
    <p:extLst>
      <p:ext uri="{BB962C8B-B14F-4D97-AF65-F5344CB8AC3E}">
        <p14:creationId xmlns:p14="http://schemas.microsoft.com/office/powerpoint/2010/main" val="91491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of vocabulary</a:t>
            </a:r>
            <a:endParaRPr lang="en-US" dirty="0"/>
          </a:p>
        </p:txBody>
      </p:sp>
      <p:sp>
        <p:nvSpPr>
          <p:cNvPr id="3" name="Content Placeholder 2"/>
          <p:cNvSpPr>
            <a:spLocks noGrp="1"/>
          </p:cNvSpPr>
          <p:nvPr>
            <p:ph idx="1"/>
          </p:nvPr>
        </p:nvSpPr>
        <p:spPr>
          <a:xfrm>
            <a:off x="1371600" y="2286000"/>
            <a:ext cx="2416629" cy="3581400"/>
          </a:xfrm>
        </p:spPr>
        <p:txBody>
          <a:bodyPr>
            <a:normAutofit/>
          </a:bodyPr>
          <a:lstStyle/>
          <a:p>
            <a:r>
              <a:rPr lang="en-US" sz="3200" dirty="0" smtClean="0"/>
              <a:t>Joint:</a:t>
            </a:r>
          </a:p>
          <a:p>
            <a:r>
              <a:rPr lang="en-US" sz="3200" dirty="0" smtClean="0"/>
              <a:t>Ligament:</a:t>
            </a:r>
          </a:p>
          <a:p>
            <a:r>
              <a:rPr lang="en-US" sz="3200" dirty="0" smtClean="0"/>
              <a:t>Muscle:</a:t>
            </a:r>
          </a:p>
          <a:p>
            <a:r>
              <a:rPr lang="en-US" sz="3200" dirty="0" smtClean="0"/>
              <a:t>Tendon:</a:t>
            </a:r>
            <a:endParaRPr lang="en-US" sz="3200" dirty="0"/>
          </a:p>
        </p:txBody>
      </p:sp>
      <p:sp>
        <p:nvSpPr>
          <p:cNvPr id="4" name="Content Placeholder 2"/>
          <p:cNvSpPr txBox="1">
            <a:spLocks/>
          </p:cNvSpPr>
          <p:nvPr/>
        </p:nvSpPr>
        <p:spPr>
          <a:xfrm>
            <a:off x="3788229" y="2286000"/>
            <a:ext cx="7903028"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US" sz="3200" dirty="0"/>
          </a:p>
        </p:txBody>
      </p:sp>
    </p:spTree>
    <p:extLst>
      <p:ext uri="{BB962C8B-B14F-4D97-AF65-F5344CB8AC3E}">
        <p14:creationId xmlns:p14="http://schemas.microsoft.com/office/powerpoint/2010/main" val="85378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118</TotalTime>
  <Words>712</Words>
  <Application>Microsoft Office PowerPoint</Application>
  <PresentationFormat>Widescreen</PresentationFormat>
  <Paragraphs>66</Paragraphs>
  <Slides>19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11.2 Movement</vt:lpstr>
      <vt:lpstr>Exoskeletons</vt:lpstr>
      <vt:lpstr>Endoskeleton</vt:lpstr>
      <vt:lpstr>PowerPoint Presentation</vt:lpstr>
      <vt:lpstr>PowerPoint Presentation</vt:lpstr>
      <vt:lpstr>Joints </vt:lpstr>
      <vt:lpstr>PowerPoint Presentation</vt:lpstr>
      <vt:lpstr>Synovial Joints</vt:lpstr>
      <vt:lpstr>Clarification of vocabulary</vt:lpstr>
      <vt:lpstr>Antagonistic Muscles</vt:lpstr>
      <vt:lpstr>PowerPoint Presentation</vt:lpstr>
      <vt:lpstr>Antagonistic Muscle Pairs in an Insect Leg </vt:lpstr>
      <vt:lpstr>Skeletal Muscle Structure and Function</vt:lpstr>
      <vt:lpstr>PowerPoint Presentation</vt:lpstr>
      <vt:lpstr>PowerPoint Presentation</vt:lpstr>
      <vt:lpstr>PowerPoint Presentation</vt:lpstr>
      <vt:lpstr>PowerPoint Presentation</vt:lpstr>
      <vt:lpstr>The Sliding Filament Theory</vt:lpstr>
      <vt:lpstr>PowerPoint Presentation</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Movement</dc:title>
  <dc:creator>Tanya Fillingham</dc:creator>
  <cp:lastModifiedBy>Tanya Fillingham</cp:lastModifiedBy>
  <cp:revision>18</cp:revision>
  <dcterms:created xsi:type="dcterms:W3CDTF">2017-04-07T23:31:46Z</dcterms:created>
  <dcterms:modified xsi:type="dcterms:W3CDTF">2017-04-08T01:30:38Z</dcterms:modified>
</cp:coreProperties>
</file>