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0" r:id="rId16"/>
    <p:sldId id="276" r:id="rId17"/>
    <p:sldId id="271" r:id="rId18"/>
    <p:sldId id="272" r:id="rId19"/>
    <p:sldId id="273" r:id="rId20"/>
    <p:sldId id="274" r:id="rId21"/>
    <p:sldId id="275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9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128EBD-B5F9-45DC-812A-35704AA71444}" type="datetimeFigureOut">
              <a:rPr lang="en-US" smtClean="0"/>
              <a:t>4/15/2017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2C13A1-860B-437F-ADEB-69CE3DE09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019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Ammonia</a:t>
            </a:r>
            <a:r>
              <a:rPr lang="en-US" baseline="0" dirty="0" smtClean="0"/>
              <a:t> is converted by the liver via the urea cycle in mammals. Birds produce uric acid and secreted as a white paste.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2C13A1-860B-437F-ADEB-69CE3DE09AA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7732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Remember arteries</a:t>
            </a:r>
            <a:r>
              <a:rPr lang="en-US" baseline="0" dirty="0" smtClean="0"/>
              <a:t> have high pressure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2C13A1-860B-437F-ADEB-69CE3DE09AA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8372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 one cell thick</a:t>
            </a:r>
            <a:r>
              <a:rPr lang="en-US" baseline="0" dirty="0" smtClean="0"/>
              <a:t> and with mitochondria.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2C13A1-860B-437F-ADEB-69CE3DE09AA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1978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Hemocoel</a:t>
            </a:r>
            <a:r>
              <a:rPr lang="en-US" dirty="0" smtClean="0"/>
              <a:t> is the blood</a:t>
            </a:r>
            <a:r>
              <a:rPr lang="en-US" baseline="0" dirty="0" smtClean="0"/>
              <a:t> filled </a:t>
            </a:r>
            <a:r>
              <a:rPr lang="en-US" dirty="0" smtClean="0"/>
              <a:t>cavity.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2C13A1-860B-437F-ADEB-69CE3DE09AA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027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4/15/2017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4/15/2017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4/15/2017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11.3 The kidney and osmoregulation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All animals excrete nitrogenous waste products and some animals also balance water and solute concentrations.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703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4076699"/>
            <a:ext cx="9601200" cy="1850661"/>
          </a:xfrm>
        </p:spPr>
        <p:txBody>
          <a:bodyPr/>
          <a:lstStyle/>
          <a:p>
            <a:r>
              <a:rPr lang="en-US" dirty="0" smtClean="0"/>
              <a:t>The barrier between the blood plasma and the lumen of the Bowman’s capsule functions as a filter or ‘sieve’ through which ultrafiltration occurs.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76" y="252334"/>
            <a:ext cx="11315624" cy="382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75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022" y="146154"/>
            <a:ext cx="11355049" cy="14859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2.</a:t>
            </a:r>
            <a:r>
              <a:rPr lang="en-US" dirty="0"/>
              <a:t> Selective reabsorption in the proximal convoluted tubule</a:t>
            </a:r>
            <a:br>
              <a:rPr lang="en-US" dirty="0"/>
            </a:b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6845" y="1386590"/>
            <a:ext cx="11085226" cy="3581400"/>
          </a:xfrm>
        </p:spPr>
        <p:txBody>
          <a:bodyPr/>
          <a:lstStyle/>
          <a:p>
            <a:r>
              <a:rPr lang="en-US" dirty="0" smtClean="0"/>
              <a:t>The proximal convoluted tubule is the longest section of a nephron and it is here that a large part of the filtrate is reabsorbed into the capillary network. </a:t>
            </a:r>
          </a:p>
          <a:p>
            <a:r>
              <a:rPr lang="en-US" dirty="0" smtClean="0"/>
              <a:t>The walls of the tubules are one cell thick and their cells are packed with mitochondria. </a:t>
            </a:r>
          </a:p>
          <a:p>
            <a:r>
              <a:rPr lang="en-US" dirty="0" smtClean="0"/>
              <a:t>Active transport is a key part mechanism in reabsorption. </a:t>
            </a:r>
          </a:p>
          <a:p>
            <a:r>
              <a:rPr lang="en-US" dirty="0" smtClean="0"/>
              <a:t>Cell membrane is plush with microvilli, to increase surface area.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1489" y="3432045"/>
            <a:ext cx="7278243" cy="3071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29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7003" y="475937"/>
            <a:ext cx="11235128" cy="1485900"/>
          </a:xfrm>
        </p:spPr>
        <p:txBody>
          <a:bodyPr/>
          <a:lstStyle/>
          <a:p>
            <a:r>
              <a:rPr lang="en-US" dirty="0" smtClean="0"/>
              <a:t>3. Water conservation in the loop of Henle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1580" y="1961837"/>
            <a:ext cx="9601200" cy="4174761"/>
          </a:xfrm>
        </p:spPr>
        <p:txBody>
          <a:bodyPr>
            <a:normAutofit/>
          </a:bodyPr>
          <a:lstStyle/>
          <a:p>
            <a:r>
              <a:rPr lang="en-US" dirty="0" smtClean="0"/>
              <a:t>The function of the loop of Henle is to enable the kidneys to conserve water. </a:t>
            </a:r>
          </a:p>
          <a:p>
            <a:r>
              <a:rPr lang="en-US" dirty="0" smtClean="0"/>
              <a:t>Since urea is expelled from the body in solution, some water is loss in excretion is inevitable. </a:t>
            </a:r>
          </a:p>
          <a:p>
            <a:r>
              <a:rPr lang="en-US" dirty="0" smtClean="0"/>
              <a:t>Water makes up the majority of the body and conservation is key. </a:t>
            </a:r>
          </a:p>
          <a:p>
            <a:r>
              <a:rPr lang="en-US" dirty="0" smtClean="0"/>
              <a:t>Urine is 5x more concentrated than the blood, due to the action of the loop of Henle.</a:t>
            </a:r>
          </a:p>
          <a:p>
            <a:r>
              <a:rPr lang="en-US" dirty="0" smtClean="0"/>
              <a:t>The structure of the loop of Henle with its descending and ascending limbs, together with a parallel blood supply, the casa recta. </a:t>
            </a:r>
          </a:p>
          <a:p>
            <a:r>
              <a:rPr lang="en-US" dirty="0" smtClean="0"/>
              <a:t>The working loops of Henle and their capillary loops create and maintain an osmotic gradient in the medulla (its salty) of the kidney.</a:t>
            </a:r>
          </a:p>
          <a:p>
            <a:r>
              <a:rPr lang="en-US" dirty="0" smtClean="0"/>
              <a:t>The loop of Henle maintains a </a:t>
            </a:r>
            <a:r>
              <a:rPr lang="en-US" b="1" u="sng" dirty="0" smtClean="0"/>
              <a:t>hypertonic</a:t>
            </a:r>
            <a:r>
              <a:rPr lang="en-US" dirty="0" smtClean="0"/>
              <a:t> conditions in the medulla.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2753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5525" y="1023937"/>
            <a:ext cx="7600950" cy="481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1746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Counter-current exchange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38244" y="1428750"/>
            <a:ext cx="4068268" cy="5219700"/>
          </a:xfrm>
        </p:spPr>
        <p:txBody>
          <a:bodyPr>
            <a:normAutofit/>
          </a:bodyPr>
          <a:lstStyle/>
          <a:p>
            <a:r>
              <a:rPr lang="en-US" dirty="0" smtClean="0"/>
              <a:t>Exchange between fluids flowing in opposite directions in two systems. </a:t>
            </a:r>
          </a:p>
          <a:p>
            <a:r>
              <a:rPr lang="en-US" dirty="0" smtClean="0"/>
              <a:t>Ascending limb: sodium and chloride ions are pumped out of the filtrate into the fluid between the cells of the medulla (interstitial fluid). </a:t>
            </a:r>
          </a:p>
          <a:p>
            <a:r>
              <a:rPr lang="en-US" dirty="0" smtClean="0"/>
              <a:t>ATP is needed to pump against a concentration gradient. </a:t>
            </a:r>
          </a:p>
          <a:p>
            <a:r>
              <a:rPr lang="en-US" dirty="0" smtClean="0"/>
              <a:t>These walls are impermeable to water.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888" y="1428750"/>
            <a:ext cx="6438900" cy="52197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837481" y="1428750"/>
            <a:ext cx="869430" cy="473220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5895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86000"/>
            <a:ext cx="4113239" cy="3581400"/>
          </a:xfrm>
        </p:spPr>
        <p:txBody>
          <a:bodyPr/>
          <a:lstStyle/>
          <a:p>
            <a:r>
              <a:rPr lang="en-US" dirty="0" smtClean="0"/>
              <a:t>Descending limb: permeable to water, but not to solutes. </a:t>
            </a:r>
          </a:p>
          <a:p>
            <a:r>
              <a:rPr lang="en-US" dirty="0" smtClean="0"/>
              <a:t>Water passes out here, trying to reach equilibrium with the high concentration in the medulla. </a:t>
            </a:r>
          </a:p>
          <a:p>
            <a:r>
              <a:rPr lang="en-US" dirty="0" smtClean="0"/>
              <a:t>Reducing water loss.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4839" y="1148934"/>
            <a:ext cx="6438900" cy="52197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7689953" y="1148934"/>
            <a:ext cx="869430" cy="473220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039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1718" y="1076793"/>
            <a:ext cx="9601200" cy="3581400"/>
          </a:xfrm>
        </p:spPr>
        <p:txBody>
          <a:bodyPr/>
          <a:lstStyle/>
          <a:p>
            <a:r>
              <a:rPr lang="en-US" dirty="0" smtClean="0"/>
              <a:t>The loop of Henle and the collecting duct, and the general thickness of the medulla region of the kidneys, increases progressively in mammals that are best adapted to drier habitats.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9385" y="1987600"/>
            <a:ext cx="5369289" cy="470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868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4. Blood pH and ion concentration regulation in the distal convoluted tubule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cells adjust the composition of the blood – in particular, the </a:t>
            </a:r>
            <a:r>
              <a:rPr lang="en-US" dirty="0" err="1" smtClean="0"/>
              <a:t>pH.</a:t>
            </a:r>
            <a:r>
              <a:rPr lang="en-US" dirty="0" smtClean="0"/>
              <a:t> </a:t>
            </a:r>
          </a:p>
          <a:p>
            <a:r>
              <a:rPr lang="en-US" dirty="0" smtClean="0"/>
              <a:t>The concentration of useful ions is regulated, as well. </a:t>
            </a:r>
          </a:p>
          <a:p>
            <a:r>
              <a:rPr lang="en-US" dirty="0" smtClean="0"/>
              <a:t>Particularly, the concentrations of potassium ions (K</a:t>
            </a:r>
            <a:r>
              <a:rPr lang="en-US" baseline="30000" dirty="0" smtClean="0"/>
              <a:t>+</a:t>
            </a:r>
            <a:r>
              <a:rPr lang="en-US" dirty="0" smtClean="0"/>
              <a:t>) is adjusted by secretion of any excess present in the plasma into the filtrate. </a:t>
            </a:r>
          </a:p>
          <a:p>
            <a:r>
              <a:rPr lang="en-US" dirty="0" smtClean="0"/>
              <a:t>Sodium ions (Na</a:t>
            </a:r>
            <a:r>
              <a:rPr lang="en-US" baseline="30000" dirty="0" smtClean="0"/>
              <a:t>+</a:t>
            </a:r>
            <a:r>
              <a:rPr lang="en-US" dirty="0" smtClean="0"/>
              <a:t>) is also regulated.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0440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960" y="296056"/>
            <a:ext cx="11370040" cy="1485900"/>
          </a:xfrm>
        </p:spPr>
        <p:txBody>
          <a:bodyPr/>
          <a:lstStyle/>
          <a:p>
            <a:r>
              <a:rPr lang="en-US" dirty="0" smtClean="0"/>
              <a:t>5. Water reabsorption in the collecting ducts.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1541" y="1781955"/>
            <a:ext cx="9601200" cy="4723775"/>
          </a:xfrm>
        </p:spPr>
        <p:txBody>
          <a:bodyPr>
            <a:normAutofit/>
          </a:bodyPr>
          <a:lstStyle/>
          <a:p>
            <a:r>
              <a:rPr lang="en-US" dirty="0" smtClean="0"/>
              <a:t>When water intake exceeds the body’s normal needs, the urine produced is copious and dilute and vice versa. </a:t>
            </a:r>
          </a:p>
          <a:p>
            <a:r>
              <a:rPr lang="en-US" dirty="0" smtClean="0"/>
              <a:t>In the process of osmoregulation, it is the posterior part of the pituitary that stores and releases </a:t>
            </a:r>
            <a:r>
              <a:rPr lang="en-US" b="1" dirty="0" smtClean="0"/>
              <a:t>antidiuretic hormone (ADH)</a:t>
            </a:r>
            <a:r>
              <a:rPr lang="en-US" dirty="0" smtClean="0"/>
              <a:t>. </a:t>
            </a:r>
          </a:p>
          <a:p>
            <a:r>
              <a:rPr lang="en-US" dirty="0" smtClean="0"/>
              <a:t>ADH is actually produced in the hypothalamus but stored in the pituitary gland. </a:t>
            </a:r>
          </a:p>
          <a:p>
            <a:r>
              <a:rPr lang="en-US" dirty="0" smtClean="0"/>
              <a:t>When the water content of the blood is low, ADH is secreted from the posterior pituitary gland. </a:t>
            </a:r>
          </a:p>
          <a:p>
            <a:r>
              <a:rPr lang="en-US" dirty="0" smtClean="0"/>
              <a:t>ADH targets the walls of the collecting duct of the kidney tubules. </a:t>
            </a:r>
          </a:p>
          <a:p>
            <a:r>
              <a:rPr lang="en-US" dirty="0" smtClean="0"/>
              <a:t>ADH present = water diffuses into medulla</a:t>
            </a:r>
          </a:p>
          <a:p>
            <a:r>
              <a:rPr lang="en-US" dirty="0" smtClean="0"/>
              <a:t>N ADH = water stays in the collecting ducts.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2827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Kidney failure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86000"/>
            <a:ext cx="9601200" cy="4444584"/>
          </a:xfrm>
        </p:spPr>
        <p:txBody>
          <a:bodyPr>
            <a:normAutofit/>
          </a:bodyPr>
          <a:lstStyle/>
          <a:p>
            <a:r>
              <a:rPr lang="en-US" dirty="0" smtClean="0"/>
              <a:t>Kidney failure may be caused by bacterial infections, by external mechanical damage or high blood pressure. </a:t>
            </a:r>
          </a:p>
          <a:p>
            <a:r>
              <a:rPr lang="en-US" dirty="0" smtClean="0"/>
              <a:t>In the event of renal failure, urea, water and sodium ions start to accumulate in the blood. </a:t>
            </a:r>
          </a:p>
          <a:p>
            <a:r>
              <a:rPr lang="en-US" dirty="0" smtClean="0"/>
              <a:t>In mild cases, regulation of diet may be sufficient to minimize the task of the remaining kidney tubules. </a:t>
            </a:r>
          </a:p>
          <a:p>
            <a:r>
              <a:rPr lang="en-US" dirty="0" smtClean="0"/>
              <a:t>Detection:</a:t>
            </a:r>
          </a:p>
          <a:p>
            <a:pPr lvl="1"/>
            <a:r>
              <a:rPr lang="en-US" dirty="0" smtClean="0"/>
              <a:t>Samples of urine may be tested for the presence of:</a:t>
            </a:r>
          </a:p>
          <a:p>
            <a:pPr lvl="1"/>
            <a:r>
              <a:rPr lang="en-US" dirty="0" smtClean="0"/>
              <a:t>Abnormal components, such as blood cells and proteins</a:t>
            </a:r>
          </a:p>
          <a:p>
            <a:pPr lvl="1"/>
            <a:r>
              <a:rPr lang="en-US" dirty="0" smtClean="0"/>
              <a:t>Drug</a:t>
            </a:r>
          </a:p>
          <a:p>
            <a:pPr lvl="1"/>
            <a:r>
              <a:rPr lang="en-US" dirty="0" smtClean="0"/>
              <a:t>Glucose, in case of suspected diabetes.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360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0"/>
            <a:ext cx="11206480" cy="67056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Understandings</a:t>
            </a:r>
          </a:p>
          <a:p>
            <a:r>
              <a:rPr lang="en-US" dirty="0" smtClean="0"/>
              <a:t>Animals are either osmorgeulators or osmoconformers</a:t>
            </a:r>
          </a:p>
          <a:p>
            <a:r>
              <a:rPr lang="en-US" dirty="0" smtClean="0"/>
              <a:t>The Malpighian tubule system in insects and the kidney carry out osmoregulation and removal of nitrogenous wastes. </a:t>
            </a:r>
          </a:p>
          <a:p>
            <a:r>
              <a:rPr lang="en-US" dirty="0" smtClean="0"/>
              <a:t>The composition of blood in the renal artery is different from that in the renal vein. </a:t>
            </a:r>
          </a:p>
          <a:p>
            <a:r>
              <a:rPr lang="en-US" dirty="0" smtClean="0"/>
              <a:t>The ultrastructure of the glomerulus and Bowman’s capsule facilitate ultrafiltration. </a:t>
            </a:r>
          </a:p>
          <a:p>
            <a:r>
              <a:rPr lang="en-US" dirty="0" smtClean="0"/>
              <a:t>The proximal convoluted tubule selectively reabsorbs useful substances by active transport. </a:t>
            </a:r>
          </a:p>
          <a:p>
            <a:r>
              <a:rPr lang="en-US" dirty="0" smtClean="0"/>
              <a:t>The loop of Henle maintains hypertonic conditions in the medulla. </a:t>
            </a:r>
          </a:p>
          <a:p>
            <a:r>
              <a:rPr lang="en-US" dirty="0" smtClean="0"/>
              <a:t>ADH controls reabsorption of water in the collecting ducts. </a:t>
            </a:r>
          </a:p>
          <a:p>
            <a:r>
              <a:rPr lang="en-US" dirty="0" smtClean="0"/>
              <a:t>The length of the loop of Henle is positively correlated with the need for water conservation in animals. </a:t>
            </a:r>
          </a:p>
          <a:p>
            <a:r>
              <a:rPr lang="en-US" dirty="0" smtClean="0"/>
              <a:t>The type of nitrogenous waste in animals is correlated with evolutionary history and habitat. </a:t>
            </a:r>
          </a:p>
          <a:p>
            <a:pPr marL="0" indent="0">
              <a:buNone/>
            </a:pPr>
            <a:r>
              <a:rPr lang="en-US" dirty="0" smtClean="0"/>
              <a:t>Applications and Skills</a:t>
            </a:r>
          </a:p>
          <a:p>
            <a:r>
              <a:rPr lang="en-US" dirty="0" smtClean="0"/>
              <a:t>Consequences of dehydration and overhydration. </a:t>
            </a:r>
          </a:p>
          <a:p>
            <a:r>
              <a:rPr lang="en-US" dirty="0" smtClean="0"/>
              <a:t>Treatment of kidney failure by hemodialysis or kidney transplant. </a:t>
            </a:r>
          </a:p>
          <a:p>
            <a:r>
              <a:rPr lang="en-US" dirty="0" smtClean="0"/>
              <a:t>Blood cells, glucose, proteins and drugs are detected in urinary tests. </a:t>
            </a:r>
          </a:p>
          <a:p>
            <a:r>
              <a:rPr lang="en-US" dirty="0" smtClean="0"/>
              <a:t>Drawing and labelling a diagram of the human kidney. </a:t>
            </a:r>
          </a:p>
          <a:p>
            <a:r>
              <a:rPr lang="en-US" dirty="0" smtClean="0"/>
              <a:t>Annotation of diagrams of the nephron.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4972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of kidney failure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86000"/>
            <a:ext cx="7095811" cy="3581400"/>
          </a:xfrm>
        </p:spPr>
        <p:txBody>
          <a:bodyPr/>
          <a:lstStyle/>
          <a:p>
            <a:r>
              <a:rPr lang="en-US" dirty="0" smtClean="0"/>
              <a:t>If 50% of kidney function has been lost, hemodialysis may be required every few days. </a:t>
            </a:r>
          </a:p>
          <a:p>
            <a:r>
              <a:rPr lang="en-US" dirty="0" smtClean="0"/>
              <a:t>In dialysis, the blood circulation is connected to a dialysis machine. </a:t>
            </a:r>
          </a:p>
          <a:p>
            <a:r>
              <a:rPr lang="en-US" dirty="0" smtClean="0"/>
              <a:t>Blood is repeatedly circulated outside the body for 6-10 hours, through a fine tube of cellophane.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7411" y="2427649"/>
            <a:ext cx="3254895" cy="3298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2916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animal excretion (insect)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7087" y="1351925"/>
            <a:ext cx="11136131" cy="3581400"/>
          </a:xfrm>
        </p:spPr>
        <p:txBody>
          <a:bodyPr/>
          <a:lstStyle/>
          <a:p>
            <a:r>
              <a:rPr lang="en-US" dirty="0" smtClean="0"/>
              <a:t>Insect’s body is an open blood circulation system; their blood does not circulate in discrete blood vessels under relatively high pressure, as in vertebrates. </a:t>
            </a:r>
          </a:p>
          <a:p>
            <a:r>
              <a:rPr lang="en-US" dirty="0" smtClean="0"/>
              <a:t>Insects also form uric acid as the nitrogenous wastes. </a:t>
            </a:r>
          </a:p>
          <a:p>
            <a:r>
              <a:rPr lang="en-US" dirty="0" smtClean="0"/>
              <a:t>It is removed by the </a:t>
            </a:r>
            <a:r>
              <a:rPr lang="en-US" b="1" dirty="0" smtClean="0"/>
              <a:t>Malpighian tubules</a:t>
            </a:r>
            <a:r>
              <a:rPr lang="en-US" dirty="0" smtClean="0"/>
              <a:t>, these closed tubules lie in the </a:t>
            </a:r>
            <a:r>
              <a:rPr lang="en-US" dirty="0" err="1" smtClean="0"/>
              <a:t>hemocoel</a:t>
            </a:r>
            <a:r>
              <a:rPr lang="en-US" dirty="0" smtClean="0"/>
              <a:t> and empty into the alimentary canal.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6482" y="2882795"/>
            <a:ext cx="7677150" cy="390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0607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loss in desert animals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Animals or arid or desert regions clearly survive with little or no liquid in their diets. </a:t>
            </a:r>
          </a:p>
          <a:p>
            <a:r>
              <a:rPr lang="en-US" dirty="0" smtClean="0"/>
              <a:t>Scientists have noted that urine is concentrated and no sweat is produced. </a:t>
            </a:r>
          </a:p>
          <a:p>
            <a:r>
              <a:rPr lang="en-US" dirty="0" smtClean="0"/>
              <a:t>Feces is dehydrated before egestion, water is derived from dry seeds, respiratory moisture condenses in nasal passages and urine is concentrated.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1364" y="3928282"/>
            <a:ext cx="3641671" cy="226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6642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Dehydration vs overhydration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03" y="2171700"/>
            <a:ext cx="1126132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2228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Osmoregulators</a:t>
            </a:r>
            <a:r>
              <a:rPr lang="en-US" dirty="0" smtClean="0"/>
              <a:t> vs. Osmoconformers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Osmoregulators</a:t>
            </a:r>
            <a:r>
              <a:rPr lang="en-US" dirty="0" smtClean="0"/>
              <a:t>: maintain constant water and solute concentrations regardless of the solute concentrations in their environment. </a:t>
            </a:r>
          </a:p>
          <a:p>
            <a:r>
              <a:rPr lang="en-US" dirty="0" smtClean="0"/>
              <a:t>Osmoconformers: cannot regulate their water and solute concentrations, their body fluids fluctuate with the changing solute concentrations of their external environment.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099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760" y="685800"/>
            <a:ext cx="10190480" cy="1485900"/>
          </a:xfrm>
        </p:spPr>
        <p:txBody>
          <a:bodyPr/>
          <a:lstStyle/>
          <a:p>
            <a:r>
              <a:rPr lang="en-US" dirty="0" smtClean="0"/>
              <a:t>Importance of osmoregulation in animals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chemical reactions of metabolism give by-products; some of which would be toxic if allowed to build up in the body. </a:t>
            </a:r>
          </a:p>
          <a:p>
            <a:r>
              <a:rPr lang="en-US" dirty="0" smtClean="0"/>
              <a:t>Excretion is the removal from the body of the waste products of metabolism. </a:t>
            </a:r>
          </a:p>
          <a:p>
            <a:r>
              <a:rPr lang="en-US" dirty="0" smtClean="0"/>
              <a:t>Homeostasis needs to be maintained with the proper balance of water and dissolved substances in the organisms. </a:t>
            </a:r>
          </a:p>
          <a:p>
            <a:r>
              <a:rPr lang="en-US" dirty="0" smtClean="0"/>
              <a:t>If water uptake into animal cells is in excess, the hydrostatic pressure will stretch the plasma membrane and the cell will burst. </a:t>
            </a:r>
          </a:p>
          <a:p>
            <a:r>
              <a:rPr lang="en-US" dirty="0" smtClean="0"/>
              <a:t>If water loss in animal cells is in excess, the cell will become flaccid.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61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Nitrogen excretion in animals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Wastes generated by cellular metabolism must be continually removed (excreted) so that they do not accumulate to toxic levels. </a:t>
            </a:r>
          </a:p>
          <a:p>
            <a:r>
              <a:rPr lang="en-US" dirty="0" smtClean="0"/>
              <a:t>Nitrogenous wastes are produced from the breakdown of amino acids. </a:t>
            </a:r>
          </a:p>
          <a:p>
            <a:r>
              <a:rPr lang="en-US" dirty="0" smtClean="0"/>
              <a:t>Ammonia is produced because of this breakdown.</a:t>
            </a:r>
          </a:p>
          <a:p>
            <a:r>
              <a:rPr lang="en-US" dirty="0" smtClean="0"/>
              <a:t>Some animals convert ammonia to urea or uric acid.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525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01357"/>
            <a:ext cx="9601200" cy="742950"/>
          </a:xfrm>
        </p:spPr>
        <p:txBody>
          <a:bodyPr/>
          <a:lstStyle/>
          <a:p>
            <a:pPr algn="ctr"/>
            <a:r>
              <a:rPr lang="en-US" dirty="0" smtClean="0"/>
              <a:t>The Human Kidney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795461"/>
            <a:ext cx="6319837" cy="4562475"/>
          </a:xfrm>
        </p:spPr>
        <p:txBody>
          <a:bodyPr>
            <a:normAutofit/>
          </a:bodyPr>
          <a:lstStyle/>
          <a:p>
            <a:r>
              <a:rPr lang="en-US" dirty="0" smtClean="0"/>
              <a:t>The role of the kidney is to regulate the body’s internal environment by constantly adjusting the composition of the blood. *homeostasis by negative feedback. </a:t>
            </a:r>
          </a:p>
          <a:p>
            <a:r>
              <a:rPr lang="en-US" dirty="0" smtClean="0"/>
              <a:t>Components:</a:t>
            </a:r>
          </a:p>
          <a:p>
            <a:pPr lvl="1"/>
            <a:r>
              <a:rPr lang="en-US" dirty="0" smtClean="0"/>
              <a:t>Renal artery: serves the kidney</a:t>
            </a:r>
          </a:p>
          <a:p>
            <a:pPr lvl="1"/>
            <a:r>
              <a:rPr lang="en-US" dirty="0" smtClean="0"/>
              <a:t>Renal vein: drains the kidney</a:t>
            </a:r>
          </a:p>
          <a:p>
            <a:pPr lvl="1"/>
            <a:r>
              <a:rPr lang="en-US" dirty="0" smtClean="0"/>
              <a:t>Ureter: carries urine kidney </a:t>
            </a:r>
            <a:r>
              <a:rPr lang="en-US" dirty="0" smtClean="0">
                <a:sym typeface="Wingdings" panose="05000000000000000000" pitchFamily="2" charset="2"/>
              </a:rPr>
              <a:t> bladder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Medulla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Renal cortex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Renal pelvis</a:t>
            </a:r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2797" y="1795462"/>
            <a:ext cx="4733925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887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7440" y="218440"/>
            <a:ext cx="10332720" cy="1485900"/>
          </a:xfrm>
        </p:spPr>
        <p:txBody>
          <a:bodyPr/>
          <a:lstStyle/>
          <a:p>
            <a:r>
              <a:rPr lang="en-US" dirty="0" smtClean="0"/>
              <a:t>Nephron: the functional unit of the kidney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6885" y="1248867"/>
            <a:ext cx="3063460" cy="5248275"/>
          </a:xfrm>
        </p:spPr>
        <p:txBody>
          <a:bodyPr/>
          <a:lstStyle/>
          <a:p>
            <a:r>
              <a:rPr lang="en-US" dirty="0" smtClean="0"/>
              <a:t>Bowman’s capsule + glomerulus = ultrafiltration</a:t>
            </a:r>
          </a:p>
          <a:p>
            <a:r>
              <a:rPr lang="en-US" dirty="0" smtClean="0"/>
              <a:t>Proximal convoluted tubule = selective reabsorption from filtrate</a:t>
            </a:r>
          </a:p>
          <a:p>
            <a:r>
              <a:rPr lang="en-US" dirty="0" smtClean="0"/>
              <a:t>Loop of Henle = water conservation</a:t>
            </a:r>
          </a:p>
          <a:p>
            <a:r>
              <a:rPr lang="en-US" dirty="0" smtClean="0"/>
              <a:t>Distal convoluted tubule = pH adjustment and ion reabsorption</a:t>
            </a:r>
          </a:p>
          <a:p>
            <a:r>
              <a:rPr lang="en-US" dirty="0" smtClean="0"/>
              <a:t>Collecting duct = water reabsorption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5060" y="1248868"/>
            <a:ext cx="7639050" cy="524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009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Formation of urine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86000"/>
            <a:ext cx="10210800" cy="3581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1. Ultrafiltration in the renal capsule</a:t>
            </a:r>
          </a:p>
          <a:p>
            <a:r>
              <a:rPr lang="en-US" sz="2800" dirty="0" smtClean="0"/>
              <a:t>2. Selective reabsorption in the proximal convoluted tubule</a:t>
            </a:r>
          </a:p>
          <a:p>
            <a:r>
              <a:rPr lang="en-US" sz="2800" dirty="0" smtClean="0"/>
              <a:t>3. Water conservation in the loop of Henle </a:t>
            </a:r>
          </a:p>
          <a:p>
            <a:r>
              <a:rPr lang="en-US" sz="2800" dirty="0" smtClean="0"/>
              <a:t>4. Blood pH and ion concentration regulation in the distal convoluted tubule</a:t>
            </a:r>
          </a:p>
          <a:p>
            <a:r>
              <a:rPr lang="en-US" sz="2800" dirty="0" smtClean="0"/>
              <a:t>5. Water reabsorption in the collecting ducts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08143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Ultrafiltration in the renal capsule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86000"/>
            <a:ext cx="6652040" cy="3581400"/>
          </a:xfrm>
        </p:spPr>
        <p:txBody>
          <a:bodyPr/>
          <a:lstStyle/>
          <a:p>
            <a:r>
              <a:rPr lang="en-US" dirty="0" smtClean="0"/>
              <a:t>In the </a:t>
            </a:r>
            <a:r>
              <a:rPr lang="en-US" b="1" u="sng" dirty="0" smtClean="0"/>
              <a:t>glomerulus</a:t>
            </a:r>
            <a:r>
              <a:rPr lang="en-US" dirty="0" smtClean="0"/>
              <a:t>, much of the water and relatively small molecules are present in the blood plasma which are forced out of the capillaries into the lumen of the capsule. </a:t>
            </a:r>
          </a:p>
          <a:p>
            <a:r>
              <a:rPr lang="en-US" dirty="0" smtClean="0"/>
              <a:t>The fluid is called glomerular filtrate (not urine yet) and the process is called </a:t>
            </a:r>
            <a:r>
              <a:rPr lang="en-US" b="1" dirty="0" smtClean="0"/>
              <a:t>ultrafiltration, </a:t>
            </a:r>
            <a:r>
              <a:rPr lang="en-US" dirty="0" smtClean="0"/>
              <a:t>because it is powered by the pressure of blood. </a:t>
            </a:r>
          </a:p>
          <a:p>
            <a:r>
              <a:rPr lang="en-US" dirty="0" smtClean="0"/>
              <a:t>The blood pressure is high enough for ultrafiltration because the input capillary (afferent arteriole) is significantly wider than the output capillary (efferent arteriole).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8023640" y="1246937"/>
            <a:ext cx="3983480" cy="5659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67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302</TotalTime>
  <Words>1503</Words>
  <Application>Microsoft Office PowerPoint</Application>
  <PresentationFormat>Widescreen</PresentationFormat>
  <Paragraphs>123</Paragraphs>
  <Slides>23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Calibri</vt:lpstr>
      <vt:lpstr>Franklin Gothic Book</vt:lpstr>
      <vt:lpstr>Wingdings</vt:lpstr>
      <vt:lpstr>Crop</vt:lpstr>
      <vt:lpstr>11.3 The kidney and osmoregulation</vt:lpstr>
      <vt:lpstr>PowerPoint Presentation</vt:lpstr>
      <vt:lpstr>Osmoregulators vs. Osmoconformers</vt:lpstr>
      <vt:lpstr>Importance of osmoregulation in animals</vt:lpstr>
      <vt:lpstr>Nitrogen excretion in animals</vt:lpstr>
      <vt:lpstr>The Human Kidney</vt:lpstr>
      <vt:lpstr>Nephron: the functional unit of the kidney</vt:lpstr>
      <vt:lpstr>Formation of urine</vt:lpstr>
      <vt:lpstr>1. Ultrafiltration in the renal capsule</vt:lpstr>
      <vt:lpstr>PowerPoint Presentation</vt:lpstr>
      <vt:lpstr>2. Selective reabsorption in the proximal convoluted tubule  </vt:lpstr>
      <vt:lpstr>3. Water conservation in the loop of Henle</vt:lpstr>
      <vt:lpstr>PowerPoint Presentation</vt:lpstr>
      <vt:lpstr>Counter-current exchange</vt:lpstr>
      <vt:lpstr>PowerPoint Presentation</vt:lpstr>
      <vt:lpstr>PowerPoint Presentation</vt:lpstr>
      <vt:lpstr>4. Blood pH and ion concentration regulation in the distal convoluted tubule</vt:lpstr>
      <vt:lpstr>5. Water reabsorption in the collecting ducts. </vt:lpstr>
      <vt:lpstr>Kidney failure</vt:lpstr>
      <vt:lpstr>Treatment of kidney failure</vt:lpstr>
      <vt:lpstr>Other animal excretion (insect)</vt:lpstr>
      <vt:lpstr>Water loss in desert animals</vt:lpstr>
      <vt:lpstr>Dehydration vs overhydration</vt:lpstr>
    </vt:vector>
  </TitlesOfParts>
  <Company>Academy School District 20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11.3 The kidney and osmoregulation</dc:title>
  <dc:creator>Tanya Fillingham</dc:creator>
  <cp:lastModifiedBy>Tanya Fillingham</cp:lastModifiedBy>
  <cp:revision>38</cp:revision>
  <dcterms:created xsi:type="dcterms:W3CDTF">2017-04-15T18:46:15Z</dcterms:created>
  <dcterms:modified xsi:type="dcterms:W3CDTF">2017-04-15T23:48:39Z</dcterms:modified>
</cp:coreProperties>
</file>