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4" r:id="rId5"/>
    <p:sldId id="275" r:id="rId6"/>
    <p:sldId id="276" r:id="rId7"/>
    <p:sldId id="278" r:id="rId8"/>
    <p:sldId id="259" r:id="rId9"/>
    <p:sldId id="260" r:id="rId10"/>
    <p:sldId id="277" r:id="rId11"/>
    <p:sldId id="262" r:id="rId12"/>
    <p:sldId id="261" r:id="rId13"/>
    <p:sldId id="279" r:id="rId14"/>
    <p:sldId id="266" r:id="rId15"/>
    <p:sldId id="268" r:id="rId16"/>
    <p:sldId id="267" r:id="rId17"/>
    <p:sldId id="269" r:id="rId18"/>
    <p:sldId id="280" r:id="rId19"/>
    <p:sldId id="270" r:id="rId20"/>
    <p:sldId id="271" r:id="rId21"/>
    <p:sldId id="281" r:id="rId22"/>
    <p:sldId id="272" r:id="rId23"/>
    <p:sldId id="282" r:id="rId24"/>
    <p:sldId id="27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13DEC-CED0-4546-B67C-54327BC26D4D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DF24B-D98D-4DE0-8B12-A534BD8F3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84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Testes are housed outside</a:t>
            </a:r>
            <a:r>
              <a:rPr lang="en-US" baseline="0" dirty="0" smtClean="0"/>
              <a:t> the body at a lower temperature.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DF24B-D98D-4DE0-8B12-A534BD8F38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87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Inside each testis, spermatogenesis</a:t>
            </a:r>
            <a:r>
              <a:rPr lang="en-US" baseline="0" dirty="0" smtClean="0"/>
              <a:t> occurs within the seminiferous tubule.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DF24B-D98D-4DE0-8B12-A534BD8F38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03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Blastocyst: hollow ball of zygote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DF24B-D98D-4DE0-8B12-A534BD8F38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44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first contraction happens with oxytocin binds to</a:t>
            </a:r>
            <a:r>
              <a:rPr lang="en-US" baseline="0" dirty="0" smtClean="0"/>
              <a:t> the receptors.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DF24B-D98D-4DE0-8B12-A534BD8F38D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55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11.4 Sexual Reproduction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3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04" y="129134"/>
            <a:ext cx="4853616" cy="65714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31174" y="254833"/>
            <a:ext cx="57112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Germinal epithelial cells (2n) divide by mitosis.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Diploid cells grow into larger primary oocytes.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Primary oocyte starts 1</a:t>
            </a:r>
            <a:r>
              <a:rPr lang="en-US" baseline="30000" dirty="0" smtClean="0"/>
              <a:t>st</a:t>
            </a:r>
            <a:r>
              <a:rPr lang="en-US" dirty="0" smtClean="0"/>
              <a:t> division of meiosis, but stop in Prophase I   (until puberty)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Every menstrual cycle, a few primary follicles develop. Completes meiosis I, forming 2 haploid nuclei. 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Divide is unequal</a:t>
            </a: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Secondary oocyte starts second division of meiosis but stops in Prophase II.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Ovulation: </a:t>
            </a:r>
          </a:p>
          <a:p>
            <a:pPr marL="342900" indent="-342900">
              <a:buAutoNum type="arabicPeriod"/>
            </a:pPr>
            <a:r>
              <a:rPr lang="en-US" dirty="0" smtClean="0"/>
              <a:t>Meiosis II doesn’t complete until fertilization occurs.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5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35" y="305501"/>
            <a:ext cx="11151323" cy="61702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83119" y="2233534"/>
            <a:ext cx="1708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Peak level of LH hormone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8678" y="5084164"/>
            <a:ext cx="170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Graafian follicle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1193" y="1356371"/>
            <a:ext cx="19471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supports the primary oocyte. This is arrested before birth prior to the first meiotic division.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9027467" y="3857308"/>
            <a:ext cx="3164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derived from the primary oocyte shortly before ovulation</a:t>
            </a:r>
          </a:p>
        </p:txBody>
      </p:sp>
    </p:spTree>
    <p:extLst>
      <p:ext uri="{BB962C8B-B14F-4D97-AF65-F5344CB8AC3E}">
        <p14:creationId xmlns:p14="http://schemas.microsoft.com/office/powerpoint/2010/main" val="338844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the process by which mature ova form: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Oogenesis</a:t>
            </a:r>
          </a:p>
          <a:p>
            <a:r>
              <a:rPr lang="en-US" sz="2400" b="1" dirty="0" smtClean="0"/>
              <a:t>Name the place(s) where this takes place:</a:t>
            </a:r>
          </a:p>
          <a:p>
            <a:r>
              <a:rPr lang="en-US" dirty="0" smtClean="0"/>
              <a:t>In the ovarian follicle within the ovary</a:t>
            </a:r>
          </a:p>
          <a:p>
            <a:r>
              <a:rPr lang="en-US" sz="2400" b="1" dirty="0" smtClean="0"/>
              <a:t>Discuss the main differences between the production of male gametes and female gametes:</a:t>
            </a:r>
          </a:p>
          <a:p>
            <a:r>
              <a:rPr lang="en-US" sz="2400" b="1" dirty="0" smtClean="0"/>
              <a:t>Explain why males can potentially be fertile their entire life, while female fertility decreases and eventually ceases with age.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66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86000"/>
            <a:ext cx="9645049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8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43" y="146154"/>
            <a:ext cx="9601200" cy="696106"/>
          </a:xfrm>
        </p:spPr>
        <p:txBody>
          <a:bodyPr/>
          <a:lstStyle/>
          <a:p>
            <a:r>
              <a:rPr lang="en-US" dirty="0" smtClean="0"/>
              <a:t>Preventing polyspermy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945" y="893286"/>
            <a:ext cx="9601200" cy="3581400"/>
          </a:xfrm>
        </p:spPr>
        <p:txBody>
          <a:bodyPr/>
          <a:lstStyle/>
          <a:p>
            <a:r>
              <a:rPr lang="en-US" dirty="0" smtClean="0"/>
              <a:t>Fertilization involves mechanisms that prevents polyspermy. </a:t>
            </a:r>
          </a:p>
          <a:p>
            <a:r>
              <a:rPr lang="en-US" dirty="0" smtClean="0"/>
              <a:t>Fertilization is the union of a sperm and an egg to form a zygote. </a:t>
            </a:r>
          </a:p>
          <a:p>
            <a:r>
              <a:rPr lang="en-US" dirty="0" smtClean="0"/>
              <a:t>Egg releases chemicals to drive sperm to it.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086" y="2171700"/>
            <a:ext cx="5628419" cy="460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Fertilization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738" y="1428750"/>
            <a:ext cx="9601200" cy="3581400"/>
          </a:xfrm>
        </p:spPr>
        <p:txBody>
          <a:bodyPr/>
          <a:lstStyle/>
          <a:p>
            <a:r>
              <a:rPr lang="en-US" dirty="0" smtClean="0"/>
              <a:t>Aquatic animals often release their gametes directly into water in a process that will lead to fertilization outside of the females body. </a:t>
            </a:r>
          </a:p>
          <a:p>
            <a:r>
              <a:rPr lang="en-US" dirty="0" smtClean="0"/>
              <a:t>Risks include predation and the susceptibility to environmental variation such as temperature and pH fluctuations and more recently, pollution. </a:t>
            </a:r>
            <a:endParaRPr lang="en-US" dirty="0"/>
          </a:p>
        </p:txBody>
      </p:sp>
      <p:pic>
        <p:nvPicPr>
          <p:cNvPr id="1026" name="Picture 2" descr="Image result for internal fertil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28" y="2822030"/>
            <a:ext cx="4954744" cy="398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3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fertilization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Terrestrial animals are dependent on internal fertilization. </a:t>
            </a:r>
          </a:p>
          <a:p>
            <a:r>
              <a:rPr lang="en-US" dirty="0" smtClean="0"/>
              <a:t>Otherwise, gametes would be at risk of drying out. </a:t>
            </a:r>
          </a:p>
          <a:p>
            <a:r>
              <a:rPr lang="en-US" dirty="0" smtClean="0"/>
              <a:t>Internal fertilization also ensures sperm and ova are placed in prolonged close proximity to each other. </a:t>
            </a:r>
            <a:endParaRPr lang="en-US" dirty="0"/>
          </a:p>
        </p:txBody>
      </p:sp>
      <p:pic>
        <p:nvPicPr>
          <p:cNvPr id="2050" name="Picture 2" descr="Image result for internal fertil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761" y="3560605"/>
            <a:ext cx="4756261" cy="315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87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Implantation of the blastocyst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28750"/>
            <a:ext cx="9601200" cy="3581400"/>
          </a:xfrm>
        </p:spPr>
        <p:txBody>
          <a:bodyPr/>
          <a:lstStyle/>
          <a:p>
            <a:r>
              <a:rPr lang="en-US" dirty="0" smtClean="0"/>
              <a:t>Implantation of the blastocyst in the endometrium is essential for the continuation of pregnancy. </a:t>
            </a:r>
          </a:p>
          <a:p>
            <a:endParaRPr lang="en-US" dirty="0"/>
          </a:p>
        </p:txBody>
      </p:sp>
      <p:pic>
        <p:nvPicPr>
          <p:cNvPr id="3074" name="Picture 2" descr="Image result for implantation of blastocy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031" y="1832990"/>
            <a:ext cx="6604349" cy="496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87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Fertilization stimulates the zygote to begin mitotic division. </a:t>
            </a:r>
          </a:p>
          <a:p>
            <a:r>
              <a:rPr lang="en-US" dirty="0" smtClean="0"/>
              <a:t>The embryo will be about 100 cells when it is ready to implant. </a:t>
            </a:r>
          </a:p>
          <a:p>
            <a:r>
              <a:rPr lang="en-US" dirty="0" smtClean="0"/>
              <a:t>The embryo is hollow and called a blastocyst. </a:t>
            </a:r>
          </a:p>
          <a:p>
            <a:r>
              <a:rPr lang="en-US" dirty="0" smtClean="0"/>
              <a:t>In the uterus the blastocyst will come into contact with the endometrium. </a:t>
            </a:r>
          </a:p>
          <a:p>
            <a:r>
              <a:rPr lang="en-US" dirty="0" smtClean="0"/>
              <a:t>The endometrium is highly vascular at this point.</a:t>
            </a:r>
          </a:p>
          <a:p>
            <a:r>
              <a:rPr lang="en-US" dirty="0" smtClean="0"/>
              <a:t>The  embryo will eventually stop and sink down into the endometrium tissue. </a:t>
            </a:r>
          </a:p>
          <a:p>
            <a:r>
              <a:rPr lang="en-US" dirty="0" smtClean="0"/>
              <a:t>The placenta is formed as a result of implantation. </a:t>
            </a:r>
          </a:p>
        </p:txBody>
      </p:sp>
    </p:spTree>
    <p:extLst>
      <p:ext uri="{BB962C8B-B14F-4D97-AF65-F5344CB8AC3E}">
        <p14:creationId xmlns:p14="http://schemas.microsoft.com/office/powerpoint/2010/main" val="148050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hCG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hCG</a:t>
            </a:r>
            <a:r>
              <a:rPr lang="en-US" dirty="0" smtClean="0"/>
              <a:t> stimulates the ovary to secrete progesterone during early pregnancy.</a:t>
            </a:r>
          </a:p>
          <a:p>
            <a:r>
              <a:rPr lang="en-US" dirty="0" smtClean="0"/>
              <a:t>Pregnancy depends on the maintenance of the endometrium, which depends on the continued production of progesterone and estrogen.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8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Spermatogenesis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Spermatogenesis</a:t>
            </a:r>
            <a:r>
              <a:rPr lang="en-US" sz="2400" dirty="0" smtClean="0"/>
              <a:t> is the production of male gametes by meiosis. </a:t>
            </a:r>
          </a:p>
          <a:p>
            <a:r>
              <a:rPr lang="en-US" sz="2400" dirty="0" smtClean="0"/>
              <a:t>The production of spermatozoa (sperm cells) occurs within the testes.</a:t>
            </a:r>
          </a:p>
          <a:p>
            <a:r>
              <a:rPr lang="en-US" sz="2400" dirty="0" smtClean="0"/>
              <a:t>In humans, about 120 million are produced a day. </a:t>
            </a:r>
          </a:p>
          <a:p>
            <a:r>
              <a:rPr lang="en-US" sz="2400" dirty="0" smtClean="0"/>
              <a:t>Spermatogenesis is regulated by the hormone FSH and testosterone. </a:t>
            </a:r>
          </a:p>
          <a:p>
            <a:r>
              <a:rPr lang="en-US" sz="2400" dirty="0" smtClean="0"/>
              <a:t>Each spermatogonium is capable of undergoing mitosis OR meiosis. </a:t>
            </a:r>
          </a:p>
          <a:p>
            <a:r>
              <a:rPr lang="en-US" sz="2400" dirty="0" smtClean="0"/>
              <a:t>Mitosis to replenish numbers</a:t>
            </a:r>
          </a:p>
          <a:p>
            <a:r>
              <a:rPr lang="en-US" sz="2400" dirty="0" smtClean="0"/>
              <a:t>Meiosis to produce spermatozoa.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80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placenta facilitates the exchange of materials between the mother and embryo. </a:t>
            </a:r>
          </a:p>
          <a:p>
            <a:r>
              <a:rPr lang="en-US" dirty="0" smtClean="0"/>
              <a:t>Blood between fetus and mother do not mix, but exchange material.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605" y="3259189"/>
            <a:ext cx="5600700" cy="3457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028" y="3787826"/>
            <a:ext cx="38671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1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353" y="2286000"/>
            <a:ext cx="7881694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9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Hormones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pregnant, the early embryo secretes a hormone called: human chorionic gonadotropin (HCG). </a:t>
            </a:r>
          </a:p>
          <a:p>
            <a:r>
              <a:rPr lang="en-US" dirty="0" smtClean="0"/>
              <a:t>The function of HCG is to enter the mothers bloodstream and ‘maintain’ the corpus luteum of her ovary for a longer period of time compared with a typical menstrual cycle. </a:t>
            </a:r>
          </a:p>
          <a:p>
            <a:r>
              <a:rPr lang="en-US" dirty="0" smtClean="0"/>
              <a:t>Corpus luteum is to secrete progesterone to maintain the highly vascular endometrium of the uterus.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3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8" y="40599"/>
            <a:ext cx="6879570" cy="39617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667" y="3521128"/>
            <a:ext cx="6576238" cy="333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3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Parturition (Birth)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Birth is mediated by positive feedback involving estrogen and oxytocin.</a:t>
            </a:r>
          </a:p>
          <a:p>
            <a:r>
              <a:rPr lang="en-US" dirty="0" smtClean="0"/>
              <a:t>Parturition is characterized by the contracting of the uterus. </a:t>
            </a:r>
          </a:p>
          <a:p>
            <a:r>
              <a:rPr lang="en-US" dirty="0" smtClean="0"/>
              <a:t>Estrogen induces the production of oxytocin protein receptors in the uterine muscle. </a:t>
            </a:r>
          </a:p>
          <a:p>
            <a:r>
              <a:rPr lang="en-US" dirty="0" smtClean="0"/>
              <a:t>Oxytocin is produced by the hypothalamus and secreted by the posterior pituitary gland. </a:t>
            </a:r>
          </a:p>
          <a:p>
            <a:r>
              <a:rPr lang="en-US" dirty="0" smtClean="0"/>
              <a:t>The first contraction will stimulate the hypothalamus to posterior pituitary gland to secrete more oxytocin.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3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416" y="629585"/>
            <a:ext cx="9613193" cy="59510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90" y="208222"/>
            <a:ext cx="5949625" cy="445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7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519" y="118203"/>
            <a:ext cx="9076232" cy="6654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03960" y="584616"/>
            <a:ext cx="3177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Germinal epithelial cells; capable of mitosis or meiosis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042" y="89472"/>
            <a:ext cx="5398099" cy="66151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00013" y="89472"/>
            <a:ext cx="4377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Meiosis is complete, but each spermatozoa must now differentiate into a fully functioning, motile spermatozoon.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1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253" y="273257"/>
            <a:ext cx="9090493" cy="638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6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28" y="149276"/>
            <a:ext cx="6090083" cy="3613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212" y="2802299"/>
            <a:ext cx="6213267" cy="390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6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Name the process for </a:t>
            </a:r>
            <a:r>
              <a:rPr lang="en-US" dirty="0" smtClean="0"/>
              <a:t>which mature sperm are formed?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Spermatogenesis </a:t>
            </a:r>
          </a:p>
          <a:p>
            <a:r>
              <a:rPr lang="en-US" sz="2400" b="1" dirty="0" smtClean="0"/>
              <a:t>Where does this process take place?</a:t>
            </a:r>
          </a:p>
          <a:p>
            <a:r>
              <a:rPr lang="en-US" dirty="0" smtClean="0"/>
              <a:t>Testis</a:t>
            </a:r>
          </a:p>
          <a:p>
            <a:r>
              <a:rPr lang="en-US" sz="2400" b="1" dirty="0" smtClean="0"/>
              <a:t>How many mature sperm form from  one primary spermatocyte?</a:t>
            </a:r>
          </a:p>
          <a:p>
            <a:r>
              <a:rPr lang="en-US" dirty="0" smtClean="0"/>
              <a:t>4</a:t>
            </a:r>
          </a:p>
          <a:p>
            <a:r>
              <a:rPr lang="en-US" sz="2400" b="1" dirty="0" smtClean="0"/>
              <a:t>State the type of cell division which produces mature sperm cells.</a:t>
            </a:r>
          </a:p>
          <a:p>
            <a:r>
              <a:rPr lang="en-US" dirty="0" smtClean="0"/>
              <a:t>Meiosis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39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Oogenesis</a:t>
            </a:r>
            <a:r>
              <a:rPr lang="en-US" dirty="0" smtClean="0"/>
              <a:t> is the production of females gametes by meiosis.</a:t>
            </a:r>
          </a:p>
          <a:p>
            <a:r>
              <a:rPr lang="en-US" dirty="0" smtClean="0"/>
              <a:t> Unlike </a:t>
            </a:r>
            <a:r>
              <a:rPr lang="en-US" dirty="0" err="1" smtClean="0"/>
              <a:t>spermatoegenesis</a:t>
            </a:r>
            <a:r>
              <a:rPr lang="en-US" dirty="0" smtClean="0"/>
              <a:t>, no new eggs are produced after birth. </a:t>
            </a:r>
          </a:p>
          <a:p>
            <a:r>
              <a:rPr lang="en-US" dirty="0" smtClean="0"/>
              <a:t>Oogenesis produces four cells as the “end product” of meiosis. </a:t>
            </a:r>
          </a:p>
          <a:p>
            <a:r>
              <a:rPr lang="en-US" dirty="0" smtClean="0"/>
              <a:t>However, three of the four end product cells of oogenesis are not used as gametes because they are too small to produce a viable zygote if fertilized. </a:t>
            </a:r>
          </a:p>
          <a:p>
            <a:r>
              <a:rPr lang="en-US" dirty="0" smtClean="0"/>
              <a:t>These three cells are called polar bodies, and their function is to be a cellular container for the divided chromosomes during both meiosis I and meiosis II.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99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5549</TotalTime>
  <Words>854</Words>
  <Application>Microsoft Office PowerPoint</Application>
  <PresentationFormat>Widescreen</PresentationFormat>
  <Paragraphs>97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Franklin Gothic Book</vt:lpstr>
      <vt:lpstr>Crop</vt:lpstr>
      <vt:lpstr>11.4 Sexual Reproduction</vt:lpstr>
      <vt:lpstr>Spermatogenesis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Name the process for which mature sperm are formed? </vt:lpstr>
      <vt:lpstr>Oogenesis</vt:lpstr>
      <vt:lpstr>PowerPoint Presentation</vt:lpstr>
      <vt:lpstr>PowerPoint Presentation</vt:lpstr>
      <vt:lpstr>Name the process by which mature ova form:</vt:lpstr>
      <vt:lpstr>PowerPoint Presentation</vt:lpstr>
      <vt:lpstr>Preventing polyspermy</vt:lpstr>
      <vt:lpstr>External Fertilization</vt:lpstr>
      <vt:lpstr>Internal fertilization</vt:lpstr>
      <vt:lpstr>Implantation of the blastocyst</vt:lpstr>
      <vt:lpstr>PowerPoint Presentation</vt:lpstr>
      <vt:lpstr>hCG</vt:lpstr>
      <vt:lpstr>Placenta</vt:lpstr>
      <vt:lpstr>PowerPoint Presentation</vt:lpstr>
      <vt:lpstr>Hormones</vt:lpstr>
      <vt:lpstr>PowerPoint Presentation</vt:lpstr>
      <vt:lpstr>Parturition (Birth)</vt:lpstr>
    </vt:vector>
  </TitlesOfParts>
  <Company>Academy School District 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11.4 Sexual Reproduction</dc:title>
  <dc:creator>Tanya Fillingham</dc:creator>
  <cp:lastModifiedBy>Tanya Fillingham</cp:lastModifiedBy>
  <cp:revision>53</cp:revision>
  <dcterms:created xsi:type="dcterms:W3CDTF">2017-04-28T19:00:26Z</dcterms:created>
  <dcterms:modified xsi:type="dcterms:W3CDTF">2017-05-02T15:29:39Z</dcterms:modified>
</cp:coreProperties>
</file>