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30"/>
  </p:notesMasterIdLst>
  <p:sldIdLst>
    <p:sldId id="256" r:id="rId2"/>
    <p:sldId id="258" r:id="rId3"/>
    <p:sldId id="259" r:id="rId4"/>
    <p:sldId id="260" r:id="rId5"/>
    <p:sldId id="262" r:id="rId6"/>
    <p:sldId id="266" r:id="rId7"/>
    <p:sldId id="263" r:id="rId8"/>
    <p:sldId id="267" r:id="rId9"/>
    <p:sldId id="264" r:id="rId10"/>
    <p:sldId id="268" r:id="rId11"/>
    <p:sldId id="265" r:id="rId12"/>
    <p:sldId id="270" r:id="rId13"/>
    <p:sldId id="281" r:id="rId14"/>
    <p:sldId id="261" r:id="rId15"/>
    <p:sldId id="282" r:id="rId16"/>
    <p:sldId id="275" r:id="rId17"/>
    <p:sldId id="276" r:id="rId18"/>
    <p:sldId id="271" r:id="rId19"/>
    <p:sldId id="272" r:id="rId20"/>
    <p:sldId id="273" r:id="rId21"/>
    <p:sldId id="274" r:id="rId22"/>
    <p:sldId id="283" r:id="rId23"/>
    <p:sldId id="286" r:id="rId24"/>
    <p:sldId id="285" r:id="rId25"/>
    <p:sldId id="284" r:id="rId26"/>
    <p:sldId id="277" r:id="rId27"/>
    <p:sldId id="278" r:id="rId28"/>
    <p:sldId id="27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9" autoAdjust="0"/>
    <p:restoredTop sz="94660"/>
  </p:normalViewPr>
  <p:slideViewPr>
    <p:cSldViewPr snapToGrid="0">
      <p:cViewPr varScale="1">
        <p:scale>
          <a:sx n="64" d="100"/>
          <a:sy n="64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9B99F-030A-43F7-9593-DC8069117632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AB4C7-285E-4874-BF21-A80B455CF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02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Earth: Carbon based life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AB4C7-285E-4874-BF21-A80B455CFE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61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Ribose</a:t>
            </a:r>
          </a:p>
          <a:p>
            <a:r>
              <a:rPr lang="en-US" dirty="0" smtClean="0"/>
              <a:t>Alpha</a:t>
            </a:r>
            <a:r>
              <a:rPr lang="en-US" baseline="0" dirty="0" smtClean="0"/>
              <a:t> and Beta glucoses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AB4C7-285E-4874-BF21-A80B455CFE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93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need to be able to draw a general structure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AB4C7-285E-4874-BF21-A80B455CFE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95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AB4C7-285E-4874-BF21-A80B455CFE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55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Looks similar</a:t>
            </a:r>
            <a:r>
              <a:rPr lang="en-US" baseline="0" dirty="0" smtClean="0"/>
              <a:t> to an </a:t>
            </a:r>
            <a:r>
              <a:rPr lang="en-US" baseline="0" dirty="0" err="1" smtClean="0"/>
              <a:t>a.a</a:t>
            </a:r>
            <a:r>
              <a:rPr lang="en-US" baseline="0" dirty="0" smtClean="0"/>
              <a:t>. don’t confuse them.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AB4C7-285E-4874-BF21-A80B455CFE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19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Anna the builder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AB4C7-285E-4874-BF21-A80B455CFE5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39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Gluconeogenesis:</a:t>
            </a:r>
            <a:r>
              <a:rPr lang="en-US" baseline="0" dirty="0" smtClean="0"/>
              <a:t> is a metabolic pathway that results in the generation of glucose from certain non-carbohydrate carbon substrates. Takes place in the liver, during periods of fasting, low carb diets, starvation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AB4C7-285E-4874-BF21-A80B455CFE5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7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Break-dancing cat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AB4C7-285E-4874-BF21-A80B455CFE5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4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</a:t>
            </a:r>
            <a:r>
              <a:rPr lang="en-US" baseline="0" dirty="0" smtClean="0"/>
              <a:t> more about Urea in Topic 11.3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AB4C7-285E-4874-BF21-A80B455CFE5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79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04220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15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34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84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72433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62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207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602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655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67658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385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884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2.1 Molecules to metabolism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Living organisms control their composition by a complex web of chemical reactions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28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825" y="368314"/>
            <a:ext cx="11117316" cy="611493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Amino acids join together by peptide bonds which form between amine and carboxyl groups of adjacent amino acids. </a:t>
            </a:r>
          </a:p>
          <a:p>
            <a:r>
              <a:rPr lang="en-US" sz="2400" dirty="0" smtClean="0"/>
              <a:t>The fusion of two amino acids creates a dipeptides, with further additions resulting in the formation of a polypeptide chain. </a:t>
            </a:r>
          </a:p>
          <a:p>
            <a:pPr lvl="1"/>
            <a:r>
              <a:rPr lang="en-US" sz="2000" dirty="0" smtClean="0"/>
              <a:t>The subsequent folding of the chain depends on the order of amino acids in a sequence (based on chemical properties)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Anabolic or catabolic?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Dehydration or condensation?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862" y="2854221"/>
            <a:ext cx="567690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023" y="61198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4. Nucleic Acids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226" y="954049"/>
            <a:ext cx="11045944" cy="295726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Composed of monomers called nucleotides, which join together to form polynucleotide chains. </a:t>
            </a:r>
          </a:p>
          <a:p>
            <a:r>
              <a:rPr lang="en-US" sz="2400" dirty="0" smtClean="0"/>
              <a:t>Each nucleotide consists of 3 compounds – a pentose sugar, a phosphate group and a nitrogenous base.</a:t>
            </a:r>
          </a:p>
          <a:p>
            <a:pPr lvl="1"/>
            <a:r>
              <a:rPr lang="en-US" sz="2000" dirty="0" smtClean="0"/>
              <a:t>The type of sugar and composition of bases differs between DNA and RNA.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810" y="3155250"/>
            <a:ext cx="5829626" cy="30731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3084" y="6273383"/>
            <a:ext cx="5354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Pentose Sugar</a:t>
            </a:r>
            <a:r>
              <a:rPr lang="en-US" dirty="0" smtClean="0"/>
              <a:t>: deoxyribose (DNA) or ribose (RNA)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42436" y="3762531"/>
            <a:ext cx="24704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Nitrogenous base</a:t>
            </a:r>
            <a:r>
              <a:rPr lang="en-US" dirty="0" smtClean="0"/>
              <a:t>:</a:t>
            </a:r>
          </a:p>
          <a:p>
            <a:r>
              <a:rPr lang="en-US" dirty="0" smtClean="0"/>
              <a:t>-Adenine</a:t>
            </a:r>
          </a:p>
          <a:p>
            <a:r>
              <a:rPr lang="en-US" dirty="0" smtClean="0"/>
              <a:t>-Guanine</a:t>
            </a:r>
          </a:p>
          <a:p>
            <a:r>
              <a:rPr lang="en-US" dirty="0" smtClean="0"/>
              <a:t>-Cytosine</a:t>
            </a:r>
          </a:p>
          <a:p>
            <a:r>
              <a:rPr lang="en-US" dirty="0" smtClean="0"/>
              <a:t>-Thymine (DNA)</a:t>
            </a:r>
          </a:p>
          <a:p>
            <a:r>
              <a:rPr lang="en-US" dirty="0" smtClean="0"/>
              <a:t>-Uracil (RNA)</a:t>
            </a:r>
          </a:p>
        </p:txBody>
      </p:sp>
    </p:spTree>
    <p:extLst>
      <p:ext uri="{BB962C8B-B14F-4D97-AF65-F5344CB8AC3E}">
        <p14:creationId xmlns:p14="http://schemas.microsoft.com/office/powerpoint/2010/main" val="316761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532" y="134082"/>
            <a:ext cx="5561335" cy="655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8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Time!!!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Summarize the four types of macromolecules:</a:t>
            </a:r>
          </a:p>
          <a:p>
            <a:pPr lvl="1"/>
            <a:r>
              <a:rPr lang="en-US" sz="2400" dirty="0" smtClean="0"/>
              <a:t>Person 1-Proteins</a:t>
            </a:r>
          </a:p>
          <a:p>
            <a:pPr lvl="1"/>
            <a:r>
              <a:rPr lang="en-US" sz="2400" dirty="0"/>
              <a:t>Person </a:t>
            </a:r>
            <a:r>
              <a:rPr lang="en-US" sz="2400" dirty="0" smtClean="0"/>
              <a:t>2-Nucleic Acids</a:t>
            </a:r>
          </a:p>
          <a:p>
            <a:pPr lvl="1"/>
            <a:r>
              <a:rPr lang="en-US" sz="2400" dirty="0"/>
              <a:t>Person </a:t>
            </a:r>
            <a:r>
              <a:rPr lang="en-US" sz="2400" dirty="0" smtClean="0"/>
              <a:t>3-Carbohydrates</a:t>
            </a:r>
          </a:p>
          <a:p>
            <a:pPr lvl="1"/>
            <a:r>
              <a:rPr lang="en-US" sz="2400" dirty="0"/>
              <a:t>Person </a:t>
            </a:r>
            <a:r>
              <a:rPr lang="en-US" sz="2400" dirty="0" smtClean="0"/>
              <a:t>4-Lipids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643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842" y="119920"/>
            <a:ext cx="7742342" cy="661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4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is your definition of metabolism?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682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Web of all the enzyme-catalyzed reactions in a cell or organism (U.4)</a:t>
            </a:r>
          </a:p>
          <a:p>
            <a:r>
              <a:rPr lang="en-US" sz="2400" dirty="0" smtClean="0"/>
              <a:t>Describes the totality of chemical processes that occur within a living organisms in order to maintain life. </a:t>
            </a:r>
          </a:p>
          <a:p>
            <a:r>
              <a:rPr lang="en-US" sz="2400" dirty="0" smtClean="0"/>
              <a:t>Serves two functions:</a:t>
            </a:r>
          </a:p>
          <a:p>
            <a:pPr marL="502920" lvl="1" indent="0">
              <a:buNone/>
            </a:pPr>
            <a:r>
              <a:rPr lang="en-US" sz="2000" dirty="0" smtClean="0"/>
              <a:t>Provide source of energy for cellular processes (growth, reproduction)</a:t>
            </a:r>
          </a:p>
          <a:p>
            <a:pPr marL="502920" lvl="1" indent="0">
              <a:buNone/>
            </a:pPr>
            <a:r>
              <a:rPr lang="en-US" sz="2000" dirty="0" smtClean="0"/>
              <a:t>Enable the synthesis and assimilation of new material for use within the cell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80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529" y="181188"/>
            <a:ext cx="8710541" cy="632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02" y="101184"/>
            <a:ext cx="11085227" cy="74295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Forming macromolecules: Anabolic Reactions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300" y="1158927"/>
            <a:ext cx="10470630" cy="242372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Anabolism is the synthesis of complex molecules from simpler molecules including the formation of macromolecules by </a:t>
            </a:r>
            <a:r>
              <a:rPr lang="en-US" sz="2400" u="sng" dirty="0" smtClean="0">
                <a:solidFill>
                  <a:srgbClr val="0070C0"/>
                </a:solidFill>
              </a:rPr>
              <a:t>condensation reaction</a:t>
            </a:r>
            <a:r>
              <a:rPr lang="en-US" sz="2400" dirty="0" smtClean="0">
                <a:solidFill>
                  <a:srgbClr val="0070C0"/>
                </a:solidFill>
              </a:rPr>
              <a:t>. (U.5)</a:t>
            </a:r>
          </a:p>
          <a:p>
            <a:r>
              <a:rPr lang="en-US" sz="2400" dirty="0" smtClean="0"/>
              <a:t>Condensation reactions occur when monomers are covalently joined and water is produced as a by-product.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415" y="3582649"/>
            <a:ext cx="701040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166" y="11468"/>
            <a:ext cx="9601200" cy="1485900"/>
          </a:xfrm>
        </p:spPr>
        <p:txBody>
          <a:bodyPr/>
          <a:lstStyle/>
          <a:p>
            <a:r>
              <a:rPr lang="en-US" dirty="0" smtClean="0"/>
              <a:t>Anabolism: Building Up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290045"/>
              </p:ext>
            </p:extLst>
          </p:nvPr>
        </p:nvGraphicFramePr>
        <p:xfrm>
          <a:off x="1656531" y="922917"/>
          <a:ext cx="8668835" cy="3019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4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9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73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Joined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328">
                <a:tc>
                  <a:txBody>
                    <a:bodyPr/>
                    <a:lstStyle/>
                    <a:p>
                      <a:r>
                        <a:rPr lang="en-US" dirty="0" smtClean="0"/>
                        <a:t>Monosaccharides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Glycosidic linkages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Polysaccharides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328">
                <a:tc>
                  <a:txBody>
                    <a:bodyPr/>
                    <a:lstStyle/>
                    <a:p>
                      <a:r>
                        <a:rPr lang="en-US" dirty="0" smtClean="0"/>
                        <a:t>Amino Acids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Peptide</a:t>
                      </a:r>
                      <a:r>
                        <a:rPr lang="en-US" baseline="0" dirty="0" smtClean="0"/>
                        <a:t> bonds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Polypeptide chains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328">
                <a:tc>
                  <a:txBody>
                    <a:bodyPr/>
                    <a:lstStyle/>
                    <a:p>
                      <a:r>
                        <a:rPr lang="en-US" dirty="0" smtClean="0"/>
                        <a:t>Glycerol and fatty acids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Ester linkage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Triglycerides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0182">
                <a:tc>
                  <a:txBody>
                    <a:bodyPr/>
                    <a:lstStyle/>
                    <a:p>
                      <a:r>
                        <a:rPr lang="en-US" dirty="0" smtClean="0"/>
                        <a:t>Nucleotides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Phosphodiester bonds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Polynucleotide chains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34936" y="3838197"/>
            <a:ext cx="8690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Purpose: 	Synthesizing complex molecules from simpler ones</a:t>
            </a:r>
          </a:p>
          <a:p>
            <a:r>
              <a:rPr lang="en-US" sz="2400" dirty="0" smtClean="0"/>
              <a:t>Energetics: 	Uses energy to construct new bonds (endergonic)</a:t>
            </a:r>
          </a:p>
          <a:p>
            <a:r>
              <a:rPr lang="en-US" sz="2400" dirty="0" smtClean="0"/>
              <a:t>Mechanism: 	Typically involves reduction reactions</a:t>
            </a:r>
          </a:p>
        </p:txBody>
      </p:sp>
    </p:spTree>
    <p:extLst>
      <p:ext uri="{BB962C8B-B14F-4D97-AF65-F5344CB8AC3E}">
        <p14:creationId xmlns:p14="http://schemas.microsoft.com/office/powerpoint/2010/main" val="182009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04" y="116174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Molecular Biology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28750"/>
            <a:ext cx="9601200" cy="3581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Molecular biology is a field of study that focuses on investigating biological activity at a molecular level. 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Molecular biology explains living processes in terms of the chemical substances involved. (U.1)</a:t>
            </a:r>
          </a:p>
          <a:p>
            <a:r>
              <a:rPr lang="en-US" sz="2800" dirty="0" smtClean="0"/>
              <a:t>This includes the structure and function of chemical substances and determining their interactions as part of living processes. </a:t>
            </a:r>
          </a:p>
          <a:p>
            <a:r>
              <a:rPr lang="en-US" sz="2800" dirty="0" smtClean="0"/>
              <a:t>Biological processes are tightly regulated by enzymes, whose expression is controlled by gene activation (DNA).</a:t>
            </a:r>
          </a:p>
          <a:p>
            <a:r>
              <a:rPr lang="en-US" sz="2800" dirty="0" smtClean="0"/>
              <a:t>Changes in activity are typically determined by signaling molecules.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407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983" y="176135"/>
            <a:ext cx="9601200" cy="843197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Catabolism-breaking down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699" y="1341619"/>
            <a:ext cx="9601200" cy="3581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Catabolism is the breakdown of complex molecules into simpler molecules including the hydrolysis of macromolecules into monomers. (U.6)</a:t>
            </a:r>
          </a:p>
          <a:p>
            <a:r>
              <a:rPr lang="en-US" sz="2400" dirty="0" smtClean="0"/>
              <a:t>Purpose:</a:t>
            </a:r>
            <a:r>
              <a:rPr lang="en-US" sz="2400" dirty="0"/>
              <a:t> </a:t>
            </a:r>
            <a:r>
              <a:rPr lang="en-US" sz="2400" dirty="0" smtClean="0"/>
              <a:t>   Breaking down complex molecules into simpler ones</a:t>
            </a:r>
          </a:p>
          <a:p>
            <a:r>
              <a:rPr lang="en-US" sz="2400" dirty="0" smtClean="0"/>
              <a:t>Energetics:  Releases energy when bonds are broken (exergonic)</a:t>
            </a:r>
          </a:p>
          <a:p>
            <a:r>
              <a:rPr lang="en-US" sz="2400" dirty="0" smtClean="0"/>
              <a:t>Examples:   Glycolysis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698" y="4226518"/>
            <a:ext cx="7829202" cy="179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8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50" y="259023"/>
            <a:ext cx="11070253" cy="621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3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Think Time!!!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Outline the role  of condensation and hydrolysis in the relationship between fatty acids, glycerol and  triglycerides. 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6 Marks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2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21699" y="495298"/>
            <a:ext cx="4447786" cy="592049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Hydrolysis (3 max)</a:t>
            </a:r>
          </a:p>
          <a:p>
            <a:r>
              <a:rPr lang="en-US" sz="2800" dirty="0"/>
              <a:t>when larger molecules are broken to smaller molecules/subunits</a:t>
            </a:r>
            <a:r>
              <a:rPr lang="en-US" sz="2800" dirty="0" smtClean="0"/>
              <a:t>;</a:t>
            </a:r>
          </a:p>
          <a:p>
            <a:r>
              <a:rPr lang="en-US" sz="2800" dirty="0"/>
              <a:t>with the addition of water</a:t>
            </a:r>
            <a:r>
              <a:rPr lang="en-US" sz="2800" dirty="0" smtClean="0"/>
              <a:t>;</a:t>
            </a:r>
          </a:p>
          <a:p>
            <a:r>
              <a:rPr lang="en-US" sz="2800" dirty="0"/>
              <a:t>fatty acids produced by the hydrolysis of fats/triglycerides</a:t>
            </a:r>
            <a:r>
              <a:rPr lang="en-US" sz="2800" dirty="0" smtClean="0"/>
              <a:t>;</a:t>
            </a:r>
          </a:p>
          <a:p>
            <a:r>
              <a:rPr lang="en-US" sz="2800" dirty="0"/>
              <a:t>breaking of ester bonds</a:t>
            </a:r>
            <a:r>
              <a:rPr lang="en-US" sz="2800" dirty="0" smtClean="0"/>
              <a:t>;</a:t>
            </a:r>
          </a:p>
          <a:p>
            <a:r>
              <a:rPr lang="en-US" sz="2800" dirty="0"/>
              <a:t>with release of glycerol;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360511" y="495298"/>
            <a:ext cx="4447786" cy="592049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Condensation (3 max)</a:t>
            </a:r>
          </a:p>
          <a:p>
            <a:r>
              <a:rPr lang="en-US" sz="2800" dirty="0"/>
              <a:t>when molecules/subunits are joined to form a larger molecule</a:t>
            </a:r>
            <a:r>
              <a:rPr lang="en-US" sz="2800" dirty="0" smtClean="0"/>
              <a:t>;</a:t>
            </a:r>
          </a:p>
          <a:p>
            <a:r>
              <a:rPr lang="en-US" sz="2800" dirty="0"/>
              <a:t>water formed/removed</a:t>
            </a:r>
            <a:r>
              <a:rPr lang="en-US" sz="2800" dirty="0" smtClean="0"/>
              <a:t>;</a:t>
            </a:r>
          </a:p>
          <a:p>
            <a:r>
              <a:rPr lang="en-US" sz="2800" dirty="0"/>
              <a:t>fatty acids linked to glycerol</a:t>
            </a:r>
            <a:r>
              <a:rPr lang="en-US" sz="2800" dirty="0" smtClean="0"/>
              <a:t>;</a:t>
            </a:r>
          </a:p>
          <a:p>
            <a:r>
              <a:rPr lang="en-US" sz="2800" dirty="0"/>
              <a:t>up to three fatty acids can be linked to each glycerol</a:t>
            </a:r>
            <a:r>
              <a:rPr lang="en-US" sz="2800" dirty="0" smtClean="0"/>
              <a:t>;</a:t>
            </a:r>
          </a:p>
          <a:p>
            <a:r>
              <a:rPr lang="en-US" sz="2800" dirty="0"/>
              <a:t>through formation of ester bonds;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170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954" y="206115"/>
            <a:ext cx="9601200" cy="738266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Metabolism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866" y="1101777"/>
            <a:ext cx="9601200" cy="3581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All living things have a metabolism. </a:t>
            </a:r>
          </a:p>
          <a:p>
            <a:r>
              <a:rPr lang="en-US" sz="2800" dirty="0" smtClean="0"/>
              <a:t>Metabolism produces waste. </a:t>
            </a:r>
          </a:p>
          <a:p>
            <a:r>
              <a:rPr lang="en-US" sz="2800" u="sng" dirty="0" smtClean="0"/>
              <a:t>Urea</a:t>
            </a:r>
            <a:r>
              <a:rPr lang="en-US" sz="2800" dirty="0" smtClean="0"/>
              <a:t> is an example of this waste. 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Urea is a compound that is produced by living organisms…. (A.1)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Image result for urea production in kidn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401" y="3295804"/>
            <a:ext cx="5494129" cy="338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61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makes an organism classified as living?</a:t>
            </a:r>
          </a:p>
          <a:p>
            <a:pPr lvl="1"/>
            <a:r>
              <a:rPr lang="en-US" sz="2400" dirty="0"/>
              <a:t>Breathing</a:t>
            </a:r>
          </a:p>
          <a:p>
            <a:pPr lvl="1"/>
            <a:r>
              <a:rPr lang="en-US" sz="2400" dirty="0"/>
              <a:t>Movement</a:t>
            </a:r>
          </a:p>
          <a:p>
            <a:pPr lvl="1"/>
            <a:r>
              <a:rPr lang="en-US" sz="2400" dirty="0"/>
              <a:t>Chemical Processes (photosynthesis, cellular respiration)</a:t>
            </a:r>
          </a:p>
          <a:p>
            <a:pPr lvl="1"/>
            <a:r>
              <a:rPr lang="en-US" sz="2400" dirty="0"/>
              <a:t>Have DNA</a:t>
            </a:r>
          </a:p>
          <a:p>
            <a:r>
              <a:rPr lang="en-US" sz="2800" dirty="0" smtClean="0"/>
              <a:t>Can living processes be synthesized in a lab?</a:t>
            </a:r>
          </a:p>
          <a:p>
            <a:pPr marL="502920" lvl="1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2550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Urea: produced by living organism but can also be artificially synthesized. (A.1)</a:t>
            </a:r>
          </a:p>
          <a:p>
            <a:r>
              <a:rPr lang="en-US" sz="2800" dirty="0" err="1" smtClean="0"/>
              <a:t>Vitalism</a:t>
            </a:r>
            <a:r>
              <a:rPr lang="en-US" sz="2800" dirty="0" smtClean="0"/>
              <a:t> was a doctrine that dictated that organic molecules could only be synthesized by living systems. </a:t>
            </a:r>
          </a:p>
          <a:p>
            <a:pPr lvl="1"/>
            <a:r>
              <a:rPr lang="en-US" sz="2400" dirty="0" smtClean="0"/>
              <a:t>It was believed that living things possessed a certain “vital force” needed to make organic molecules. </a:t>
            </a:r>
          </a:p>
          <a:p>
            <a:pPr lvl="1"/>
            <a:r>
              <a:rPr lang="en-US" sz="2400" dirty="0" smtClean="0"/>
              <a:t>Organic compounds were thought to possess a non-physical element lacking from inorganic molecules.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032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err="1" smtClean="0"/>
              <a:t>Vitalism</a:t>
            </a:r>
            <a:r>
              <a:rPr lang="en-US" sz="2800" dirty="0" smtClean="0"/>
              <a:t> as a theory has since been disproven with the discovery that organic molecules can be artificially synthesized. </a:t>
            </a:r>
          </a:p>
          <a:p>
            <a:pPr lvl="1"/>
            <a:r>
              <a:rPr lang="en-US" sz="2400" dirty="0" smtClean="0"/>
              <a:t>1828, Frederick </a:t>
            </a:r>
            <a:r>
              <a:rPr lang="en-US" sz="2400" dirty="0" err="1" smtClean="0"/>
              <a:t>Woehler</a:t>
            </a:r>
            <a:r>
              <a:rPr lang="en-US" sz="2400" dirty="0" smtClean="0"/>
              <a:t> heated an inorganic salt (ammonium cyanate) and produced urea. </a:t>
            </a:r>
          </a:p>
          <a:p>
            <a:pPr lvl="1"/>
            <a:r>
              <a:rPr lang="en-US" sz="2400" dirty="0" smtClean="0"/>
              <a:t>Urea is a waste product of nitrogen metabolism and is eliminated by the kidneys in mammals. </a:t>
            </a:r>
          </a:p>
          <a:p>
            <a:pPr lvl="1"/>
            <a:r>
              <a:rPr lang="en-US" sz="2400" dirty="0" smtClean="0"/>
              <a:t>The artificial synthesis of urea demonstrates that organic molecules are not fundamentally different to inorganic molecules.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314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645" y="264283"/>
            <a:ext cx="7715108" cy="648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0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023" y="0"/>
            <a:ext cx="9601200" cy="74295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Organic Compounds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71550"/>
            <a:ext cx="10820400" cy="51206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 organic compound is a compound that contains </a:t>
            </a:r>
            <a:r>
              <a:rPr lang="en-US" sz="2400" u="sng" dirty="0" smtClean="0"/>
              <a:t>carbon</a:t>
            </a:r>
            <a:r>
              <a:rPr lang="en-US" sz="2400" dirty="0" smtClean="0"/>
              <a:t> and is found in living things. </a:t>
            </a:r>
          </a:p>
          <a:p>
            <a:pPr lvl="1"/>
            <a:r>
              <a:rPr lang="en-US" sz="2400" dirty="0" smtClean="0"/>
              <a:t>Exceptions: Carbides, carbonates, </a:t>
            </a:r>
            <a:r>
              <a:rPr lang="en-US" sz="2400" u="sng" dirty="0" smtClean="0"/>
              <a:t>carbon dioxide </a:t>
            </a:r>
            <a:r>
              <a:rPr lang="en-US" sz="2400" dirty="0" smtClean="0"/>
              <a:t>and cyanides. </a:t>
            </a:r>
          </a:p>
          <a:p>
            <a:r>
              <a:rPr lang="en-US" sz="2400" b="1" dirty="0" smtClean="0"/>
              <a:t>Carbon</a:t>
            </a:r>
          </a:p>
          <a:p>
            <a:r>
              <a:rPr lang="en-US" sz="2400" dirty="0" smtClean="0"/>
              <a:t>Forms the basis of organic life due to its ability to form large complex molecules via covalent bonding. 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Can form up to four covalent bonds. (U.2)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These properties allows carbon to form a wide variety of organic compounds that are chemically stable. (U.2)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146" y="4476750"/>
            <a:ext cx="58769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3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033" y="86194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4 groups of organic compounds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99959"/>
            <a:ext cx="9601200" cy="35814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Life is based on carbon compounds including carbohydrates, lipids, proteins and nucleic acids. (U.3)</a:t>
            </a:r>
          </a:p>
          <a:p>
            <a:r>
              <a:rPr lang="en-US" sz="2400" dirty="0" smtClean="0"/>
              <a:t>There are four principle groups of organic compounds that contribute to much of the structure and function of a cell. </a:t>
            </a:r>
          </a:p>
          <a:p>
            <a:r>
              <a:rPr lang="en-US" sz="2400" dirty="0" smtClean="0"/>
              <a:t>1. Carbohydrates </a:t>
            </a:r>
          </a:p>
          <a:p>
            <a:pPr lvl="1"/>
            <a:r>
              <a:rPr lang="en-US" sz="2400" dirty="0" smtClean="0"/>
              <a:t>Energy source</a:t>
            </a:r>
          </a:p>
          <a:p>
            <a:r>
              <a:rPr lang="en-US" sz="2400" dirty="0" smtClean="0"/>
              <a:t>2. Lipids</a:t>
            </a:r>
          </a:p>
          <a:p>
            <a:pPr lvl="1"/>
            <a:r>
              <a:rPr lang="en-US" sz="2400" dirty="0" smtClean="0"/>
              <a:t>Cell membranes</a:t>
            </a:r>
          </a:p>
          <a:p>
            <a:r>
              <a:rPr lang="en-US" sz="2400" dirty="0" smtClean="0"/>
              <a:t>3. </a:t>
            </a:r>
            <a:r>
              <a:rPr lang="en-US" sz="2400" dirty="0"/>
              <a:t>Proteins</a:t>
            </a:r>
          </a:p>
          <a:p>
            <a:pPr lvl="1"/>
            <a:r>
              <a:rPr lang="en-US" sz="2400" dirty="0"/>
              <a:t>Structural molecules</a:t>
            </a:r>
          </a:p>
          <a:p>
            <a:pPr lvl="1"/>
            <a:r>
              <a:rPr lang="en-US" sz="2400" dirty="0"/>
              <a:t>Cell signaling</a:t>
            </a:r>
          </a:p>
          <a:p>
            <a:r>
              <a:rPr lang="en-US" sz="2400" dirty="0" smtClean="0"/>
              <a:t>4. </a:t>
            </a:r>
            <a:r>
              <a:rPr lang="en-US" sz="2400" dirty="0"/>
              <a:t>Nucleic Acids</a:t>
            </a:r>
          </a:p>
          <a:p>
            <a:pPr lvl="1"/>
            <a:r>
              <a:rPr lang="en-US" sz="2400" dirty="0"/>
              <a:t>Genetic material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554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033" y="124963"/>
            <a:ext cx="9601200" cy="14859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1. Carbohydrates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638" y="867913"/>
            <a:ext cx="10953542" cy="3762484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Monomer</a:t>
            </a:r>
            <a:r>
              <a:rPr lang="en-US" sz="3200" dirty="0" smtClean="0"/>
              <a:t>: Monosaccharides (single sugar)</a:t>
            </a:r>
          </a:p>
          <a:p>
            <a:pPr lvl="1"/>
            <a:r>
              <a:rPr lang="en-US" sz="2800" dirty="0" smtClean="0"/>
              <a:t>Most monosaccharides form ring structures and can exist in different 3D configurations. </a:t>
            </a:r>
          </a:p>
          <a:p>
            <a:r>
              <a:rPr lang="en-US" sz="3200" u="sng" dirty="0" smtClean="0"/>
              <a:t>Disaccharide</a:t>
            </a:r>
            <a:r>
              <a:rPr lang="en-US" sz="3200" dirty="0" smtClean="0"/>
              <a:t>: two sugars</a:t>
            </a:r>
          </a:p>
          <a:p>
            <a:r>
              <a:rPr lang="en-US" sz="3200" u="sng" dirty="0" smtClean="0"/>
              <a:t>Polysaccharide</a:t>
            </a:r>
            <a:r>
              <a:rPr lang="en-US" sz="3200" dirty="0" smtClean="0"/>
              <a:t>: many sugars</a:t>
            </a:r>
            <a:endParaRPr lang="en-US" sz="3200" dirty="0"/>
          </a:p>
        </p:txBody>
      </p:sp>
      <p:sp>
        <p:nvSpPr>
          <p:cNvPr id="5" name="Regular Pentagon 4"/>
          <p:cNvSpPr/>
          <p:nvPr/>
        </p:nvSpPr>
        <p:spPr>
          <a:xfrm>
            <a:off x="1753849" y="4062334"/>
            <a:ext cx="2293495" cy="2233535"/>
          </a:xfrm>
          <a:prstGeom prst="pentagon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554" y="4062334"/>
            <a:ext cx="2487071" cy="22335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679" y="4062333"/>
            <a:ext cx="2487071" cy="22335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2033" y="6475751"/>
            <a:ext cx="1041816" cy="382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S.1 &amp; 2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22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763" y="656036"/>
            <a:ext cx="10993368" cy="2779844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structure of complex carbohydrates may vary depending on the composition of </a:t>
            </a:r>
            <a:r>
              <a:rPr lang="en-US" sz="2400" dirty="0" smtClean="0"/>
              <a:t>monomer </a:t>
            </a:r>
            <a:r>
              <a:rPr lang="en-US" sz="2400" dirty="0" smtClean="0"/>
              <a:t>subunits. </a:t>
            </a:r>
          </a:p>
          <a:p>
            <a:r>
              <a:rPr lang="en-US" sz="2400" dirty="0" smtClean="0"/>
              <a:t>Polysaccharides may differ according to the type of monosaccharide they possess and the way the subunits bond together. </a:t>
            </a:r>
          </a:p>
          <a:p>
            <a:r>
              <a:rPr lang="en-US" sz="2400" dirty="0" smtClean="0"/>
              <a:t>Glucose monomers can be combined to form a variety of different polymers– including glycogen, cellulose and starch.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949" y="3290228"/>
            <a:ext cx="6079952" cy="342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1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043" y="25959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2. Lipids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429" y="916569"/>
            <a:ext cx="11053681" cy="2657014"/>
          </a:xfrm>
        </p:spPr>
        <p:txBody>
          <a:bodyPr/>
          <a:lstStyle/>
          <a:p>
            <a:r>
              <a:rPr lang="en-US" dirty="0" smtClean="0"/>
              <a:t>Exist as many different classes that vary in structure and hence do not contain a common recurring monomer. </a:t>
            </a:r>
          </a:p>
          <a:p>
            <a:r>
              <a:rPr lang="en-US" dirty="0" smtClean="0"/>
              <a:t>Several types of lipids (triglycerides, phospholipids, waxes) contain fatty acid chains as part of their overall structure. </a:t>
            </a:r>
          </a:p>
          <a:p>
            <a:r>
              <a:rPr lang="en-US" dirty="0" smtClean="0"/>
              <a:t>Fatty acids are long chains of hydrocarbons that may or may not contain double bonds (unsaturated vs saturated)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632" y="3553502"/>
            <a:ext cx="8006395" cy="31475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4425" y="3573583"/>
            <a:ext cx="3457575" cy="1609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2033" y="6475751"/>
            <a:ext cx="1041816" cy="382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S.2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2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454" y="291836"/>
            <a:ext cx="11224832" cy="272525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Lipids can be roughly organized into one of three main classes:</a:t>
            </a:r>
          </a:p>
          <a:p>
            <a:pPr lvl="1"/>
            <a:r>
              <a:rPr lang="en-US" sz="2000" b="1" dirty="0" smtClean="0"/>
              <a:t>Simple (neutral) lipids:</a:t>
            </a:r>
            <a:r>
              <a:rPr lang="en-US" sz="2000" dirty="0" smtClean="0"/>
              <a:t> Esters of fatty acids and alcohol (triglycerides and waxes)</a:t>
            </a:r>
          </a:p>
          <a:p>
            <a:pPr lvl="1"/>
            <a:r>
              <a:rPr lang="en-US" sz="2000" b="1" dirty="0" smtClean="0"/>
              <a:t>Compound lipids: </a:t>
            </a:r>
            <a:r>
              <a:rPr lang="en-US" sz="2000" dirty="0" smtClean="0"/>
              <a:t>Esters of fatty acids, alcohol and additional groups (phospholipids and glycolipids)</a:t>
            </a:r>
          </a:p>
          <a:p>
            <a:pPr lvl="1"/>
            <a:r>
              <a:rPr lang="en-US" sz="2000" b="1" dirty="0" smtClean="0"/>
              <a:t>Derived lipids:</a:t>
            </a:r>
            <a:r>
              <a:rPr lang="en-US" sz="2000" dirty="0" smtClean="0"/>
              <a:t> Substances derived from simple or compound lipids (steroids and carotenoids) 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677" y="2777603"/>
            <a:ext cx="7929476" cy="395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4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591" y="12312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3. Proteins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272" y="1016652"/>
            <a:ext cx="11071898" cy="275254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Composed of monomers called </a:t>
            </a:r>
            <a:r>
              <a:rPr lang="en-US" sz="2400" dirty="0" smtClean="0">
                <a:solidFill>
                  <a:srgbClr val="0070C0"/>
                </a:solidFill>
              </a:rPr>
              <a:t>amino acids</a:t>
            </a:r>
            <a:r>
              <a:rPr lang="en-US" sz="2400" dirty="0" smtClean="0"/>
              <a:t>, which join together to form polypeptide chains. </a:t>
            </a:r>
          </a:p>
          <a:p>
            <a:pPr lvl="1"/>
            <a:r>
              <a:rPr lang="en-US" sz="2000" dirty="0" smtClean="0"/>
              <a:t>Each </a:t>
            </a:r>
            <a:r>
              <a:rPr lang="en-US" sz="2000" dirty="0" err="1" smtClean="0"/>
              <a:t>a.a</a:t>
            </a:r>
            <a:r>
              <a:rPr lang="en-US" sz="2000" dirty="0" smtClean="0"/>
              <a:t>. consists of a central carbon connected to an amine group (NH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 and an opposing carboxyl group (COOH)</a:t>
            </a:r>
          </a:p>
          <a:p>
            <a:pPr lvl="1"/>
            <a:r>
              <a:rPr lang="en-US" sz="2000" dirty="0" smtClean="0"/>
              <a:t>A variable group (‘R’ group) give different amino acids different properties (polar or non-polar)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798" y="2995621"/>
            <a:ext cx="4310846" cy="35558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2033" y="6475751"/>
            <a:ext cx="1041816" cy="382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S.2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5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7202</TotalTime>
  <Words>1272</Words>
  <Application>Microsoft Office PowerPoint</Application>
  <PresentationFormat>Widescreen</PresentationFormat>
  <Paragraphs>162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Calibri</vt:lpstr>
      <vt:lpstr>Franklin Gothic Book</vt:lpstr>
      <vt:lpstr>Crop</vt:lpstr>
      <vt:lpstr>2.1 Molecules to metabolism</vt:lpstr>
      <vt:lpstr>Molecular Biology </vt:lpstr>
      <vt:lpstr>Organic Compounds</vt:lpstr>
      <vt:lpstr>4 groups of organic compounds</vt:lpstr>
      <vt:lpstr>1. Carbohydrates</vt:lpstr>
      <vt:lpstr>PowerPoint Presentation</vt:lpstr>
      <vt:lpstr>2. Lipids</vt:lpstr>
      <vt:lpstr>PowerPoint Presentation</vt:lpstr>
      <vt:lpstr>3. Proteins</vt:lpstr>
      <vt:lpstr>PowerPoint Presentation</vt:lpstr>
      <vt:lpstr>4. Nucleic Acids</vt:lpstr>
      <vt:lpstr>PowerPoint Presentation</vt:lpstr>
      <vt:lpstr>Think Time!!!</vt:lpstr>
      <vt:lpstr>PowerPoint Presentation</vt:lpstr>
      <vt:lpstr>PowerPoint Presentation</vt:lpstr>
      <vt:lpstr>Metabolism</vt:lpstr>
      <vt:lpstr>PowerPoint Presentation</vt:lpstr>
      <vt:lpstr>Forming macromolecules: Anabolic Reactions</vt:lpstr>
      <vt:lpstr>Anabolism: Building Up</vt:lpstr>
      <vt:lpstr>Catabolism-breaking down</vt:lpstr>
      <vt:lpstr>PowerPoint Presentation</vt:lpstr>
      <vt:lpstr>Think Time!!!</vt:lpstr>
      <vt:lpstr>PowerPoint Presentation</vt:lpstr>
      <vt:lpstr>Metabolism </vt:lpstr>
      <vt:lpstr>PowerPoint Presentation</vt:lpstr>
      <vt:lpstr>Vitalism</vt:lpstr>
      <vt:lpstr>PowerPoint Presentation</vt:lpstr>
      <vt:lpstr>PowerPoint Presentation</vt:lpstr>
    </vt:vector>
  </TitlesOfParts>
  <Company>Academy School District 20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2.1 Molecules to metabolism</dc:title>
  <dc:creator>Tanya Fillingham</dc:creator>
  <cp:lastModifiedBy>Tanya Fillingham</cp:lastModifiedBy>
  <cp:revision>59</cp:revision>
  <dcterms:created xsi:type="dcterms:W3CDTF">2016-07-04T15:31:49Z</dcterms:created>
  <dcterms:modified xsi:type="dcterms:W3CDTF">2017-06-07T21:23:13Z</dcterms:modified>
</cp:coreProperties>
</file>