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2.3 Carbohydrates and lipids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Compounds of carbon, hydrogen and oxygen are used to supply and store energy.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7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Unsaturated Fatty Acids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12014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Unsaturated fatty acids can be cis or trans isomers. (U.3)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87" y="1645920"/>
            <a:ext cx="7527534" cy="5044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63214" y="3520440"/>
            <a:ext cx="837686" cy="11125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0354" y="4770120"/>
            <a:ext cx="837686" cy="11125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5146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Triglycerides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1234440"/>
            <a:ext cx="1046988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Triglycerides are formed by condensation from three fatty acids and one glycerol. (U.4)</a:t>
            </a:r>
          </a:p>
          <a:p>
            <a:r>
              <a:rPr lang="en-US" sz="2400" dirty="0" smtClean="0"/>
              <a:t>Largest class of lipids</a:t>
            </a:r>
          </a:p>
          <a:p>
            <a:r>
              <a:rPr lang="en-US" sz="2400" dirty="0" smtClean="0"/>
              <a:t>Function as long-term energy source</a:t>
            </a:r>
          </a:p>
          <a:p>
            <a:r>
              <a:rPr lang="en-US" sz="2400" b="1" dirty="0" smtClean="0"/>
              <a:t>Animals store as fats (solid)</a:t>
            </a:r>
          </a:p>
          <a:p>
            <a:r>
              <a:rPr lang="en-US" sz="2400" b="1" dirty="0" smtClean="0"/>
              <a:t>Plants store as oils (liquid)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932" y="2922270"/>
            <a:ext cx="7062936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good fats and or bat fats?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Health Risks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140" y="1668780"/>
            <a:ext cx="10767060" cy="3581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Scientific evidence for health risks of trans fats and saturated fatty acids. (A.2)</a:t>
            </a:r>
          </a:p>
          <a:p>
            <a:r>
              <a:rPr lang="en-US" sz="2800" dirty="0" smtClean="0"/>
              <a:t>All types of fats are consumed, consuming in excess may cause adverse health effects.  </a:t>
            </a:r>
          </a:p>
          <a:p>
            <a:r>
              <a:rPr lang="en-US" sz="2800" dirty="0" smtClean="0"/>
              <a:t>Fats in the diet influence the level of cholesterol in the blood stream. </a:t>
            </a:r>
          </a:p>
          <a:p>
            <a:r>
              <a:rPr lang="en-US" sz="2800" dirty="0" smtClean="0"/>
              <a:t>Saturated fats and trans fats raise blood cholesterol, while cis unsaturated fats lower blood cholesterol levels.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25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following a mnemonic used to help you.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1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4" y="182880"/>
            <a:ext cx="7926385" cy="65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4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28600"/>
            <a:ext cx="10812780" cy="14859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Regulating blood cholesterol levels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211580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Fats and cholesterol cannot dissolve in the blood and are packages with proteins (to form lipoproteins) for transport.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292" y="2095500"/>
            <a:ext cx="8641556" cy="45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90" y="114300"/>
            <a:ext cx="8846820" cy="6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Body Mass 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971550"/>
            <a:ext cx="1046988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Determination of body mass index by calculation or use of a nomogram. (S.2)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1525137"/>
            <a:ext cx="6858000" cy="53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146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Think time!!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140" y="139446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 with your shoulder partner:</a:t>
            </a:r>
          </a:p>
          <a:p>
            <a:pPr lvl="1"/>
            <a:r>
              <a:rPr lang="en-US" sz="2800" dirty="0" smtClean="0"/>
              <a:t>Do you think BMI is an accurate measurement of a persons health??</a:t>
            </a:r>
          </a:p>
          <a:p>
            <a:pPr lvl="1"/>
            <a:r>
              <a:rPr lang="en-US" sz="2800" dirty="0" smtClean="0"/>
              <a:t>Should there be more restrictions on a persons food intake?</a:t>
            </a:r>
          </a:p>
          <a:p>
            <a:pPr lvl="2"/>
            <a:r>
              <a:rPr lang="en-US" sz="2400" dirty="0" smtClean="0"/>
              <a:t>No more “biggie” size at McDonalds</a:t>
            </a:r>
          </a:p>
          <a:p>
            <a:pPr lvl="2"/>
            <a:r>
              <a:rPr lang="en-US" sz="2400" dirty="0" smtClean="0"/>
              <a:t>No soda over a certain size. </a:t>
            </a:r>
          </a:p>
          <a:p>
            <a:pPr lvl="2"/>
            <a:r>
              <a:rPr lang="en-US" sz="2400" dirty="0" smtClean="0"/>
              <a:t>No soda/junk food at schools.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8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Monosaccharides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56" y="1348740"/>
            <a:ext cx="10547083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Monosaccharide monomers are linked together by condensation reactions to form disaccharides and polysaccharide polymers. (U.1)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24" y="2462763"/>
            <a:ext cx="9035315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74320"/>
            <a:ext cx="10881360" cy="14859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Storage: Carbohydrates vs. Lipids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7735"/>
              </p:ext>
            </p:extLst>
          </p:nvPr>
        </p:nvGraphicFramePr>
        <p:xfrm>
          <a:off x="905187" y="1143000"/>
          <a:ext cx="10885332" cy="53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719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Carbohydrates (Glycogen)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Lipid (triglyceride)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19">
                <a:tc>
                  <a:txBody>
                    <a:bodyPr/>
                    <a:lstStyle/>
                    <a:p>
                      <a:r>
                        <a:rPr lang="en-US" dirty="0" smtClean="0"/>
                        <a:t>Short-term</a:t>
                      </a:r>
                      <a:r>
                        <a:rPr lang="en-US" baseline="0" dirty="0" smtClean="0"/>
                        <a:t> energy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</a:t>
                      </a:r>
                      <a:r>
                        <a:rPr lang="en-US" dirty="0" smtClean="0"/>
                        <a:t>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Long-term energy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19">
                <a:tc>
                  <a:txBody>
                    <a:bodyPr/>
                    <a:lstStyle/>
                    <a:p>
                      <a:r>
                        <a:rPr lang="en-US" dirty="0" smtClean="0"/>
                        <a:t>More effect</a:t>
                      </a:r>
                      <a:r>
                        <a:rPr lang="en-US" baseline="0" dirty="0" smtClean="0"/>
                        <a:t> on osmotic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O</a:t>
                      </a:r>
                      <a:r>
                        <a:rPr lang="en-US" dirty="0" smtClean="0"/>
                        <a:t>smolality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effect on osmotic pressure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698">
                <a:tc>
                  <a:txBody>
                    <a:bodyPr/>
                    <a:lstStyle/>
                    <a:p>
                      <a:r>
                        <a:rPr lang="en-US" dirty="0" smtClean="0"/>
                        <a:t>More readily</a:t>
                      </a:r>
                      <a:r>
                        <a:rPr lang="en-US" baseline="0" dirty="0" smtClean="0"/>
                        <a:t> digested –used for aerobic or anaerobic respiration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D</a:t>
                      </a:r>
                      <a:r>
                        <a:rPr lang="en-US" dirty="0" smtClean="0"/>
                        <a:t>igestion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easily digested- can only be used</a:t>
                      </a:r>
                      <a:r>
                        <a:rPr lang="en-US" baseline="0" dirty="0" smtClean="0"/>
                        <a:t> for aerobic respiration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719">
                <a:tc>
                  <a:txBody>
                    <a:bodyPr/>
                    <a:lstStyle/>
                    <a:p>
                      <a:r>
                        <a:rPr lang="en-US" dirty="0" smtClean="0"/>
                        <a:t>Stores has as much ATP per 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A</a:t>
                      </a:r>
                      <a:r>
                        <a:rPr lang="en-US" dirty="0" smtClean="0"/>
                        <a:t>TP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Stores twice as much</a:t>
                      </a:r>
                      <a:r>
                        <a:rPr lang="en-US" baseline="0" dirty="0" smtClean="0"/>
                        <a:t> ATP per 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698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soluble as monomers/dimers –easier to 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</a:t>
                      </a:r>
                      <a:r>
                        <a:rPr lang="en-US" dirty="0" smtClean="0"/>
                        <a:t>olubility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water soluble</a:t>
                      </a:r>
                      <a:r>
                        <a:rPr lang="en-US" baseline="0" dirty="0" smtClean="0"/>
                        <a:t> (hydrophobic) –more difficult to transport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52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555432"/>
            <a:ext cx="66865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Carbohydrates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68" y="1821766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Monosaccharides</a:t>
            </a:r>
            <a:r>
              <a:rPr lang="en-US" sz="2400" dirty="0" smtClean="0"/>
              <a:t>: typically sweet</a:t>
            </a:r>
          </a:p>
          <a:p>
            <a:pPr lvl="1"/>
            <a:r>
              <a:rPr lang="en-US" sz="2400" dirty="0" smtClean="0"/>
              <a:t>Ex. Glucose, Galactose and fructose</a:t>
            </a:r>
          </a:p>
          <a:p>
            <a:r>
              <a:rPr lang="en-US" sz="2400" b="1" u="sng" dirty="0" smtClean="0"/>
              <a:t>Disaccharides</a:t>
            </a:r>
            <a:r>
              <a:rPr lang="en-US" sz="2400" dirty="0" smtClean="0"/>
              <a:t>: function as a transport form</a:t>
            </a:r>
          </a:p>
          <a:p>
            <a:pPr lvl="1"/>
            <a:r>
              <a:rPr lang="en-US" sz="2400" dirty="0" smtClean="0"/>
              <a:t>Ex. Lactose, maltose and sucrose</a:t>
            </a:r>
          </a:p>
          <a:p>
            <a:r>
              <a:rPr lang="en-US" sz="2400" b="1" u="sng" dirty="0" smtClean="0"/>
              <a:t>Polysaccharides</a:t>
            </a:r>
            <a:r>
              <a:rPr lang="en-US" sz="2400" dirty="0" smtClean="0"/>
              <a:t>: energy storage or cell structure</a:t>
            </a:r>
          </a:p>
          <a:p>
            <a:pPr lvl="1"/>
            <a:r>
              <a:rPr lang="en-US" sz="2400" dirty="0" smtClean="0"/>
              <a:t>Ex. Cellulose: cell walls, gives rigidity/support to plant</a:t>
            </a:r>
          </a:p>
          <a:p>
            <a:pPr lvl="1"/>
            <a:r>
              <a:rPr lang="en-US" sz="2400" dirty="0" smtClean="0"/>
              <a:t>Glycogen: excess glucose, stored in the liver and muscle tissue</a:t>
            </a:r>
          </a:p>
          <a:p>
            <a:pPr lvl="1"/>
            <a:r>
              <a:rPr lang="en-US" sz="2400" dirty="0" smtClean="0"/>
              <a:t>Starch: Organic product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27672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0" y="202003"/>
            <a:ext cx="10900160" cy="64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2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643"/>
            <a:ext cx="11052902" cy="3271252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Structure and function of cellulose and starch in plants and glycogen in humans. (A.1)</a:t>
            </a:r>
            <a:endParaRPr lang="en-US" sz="2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38" y="800100"/>
            <a:ext cx="8769740" cy="6057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73638" y="2994660"/>
            <a:ext cx="9018362" cy="6424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125965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Cellulose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10" y="1131219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Cellulose is a structural polysaccharide that is found in the cell wall of plants. </a:t>
            </a:r>
          </a:p>
          <a:p>
            <a:r>
              <a:rPr lang="en-US" sz="2400" dirty="0" smtClean="0"/>
              <a:t>It is a linear molecule composed of </a:t>
            </a:r>
            <a:r>
              <a:rPr lang="en-US" sz="2400" u="sng" dirty="0" smtClean="0"/>
              <a:t>Beta-glucose</a:t>
            </a:r>
            <a:r>
              <a:rPr lang="en-US" sz="2400" dirty="0" smtClean="0"/>
              <a:t> subunits. </a:t>
            </a:r>
          </a:p>
          <a:p>
            <a:r>
              <a:rPr lang="en-US" sz="2400" dirty="0" smtClean="0"/>
              <a:t>It is indigestible for most animals.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54965"/>
            <a:ext cx="4621530" cy="3303035"/>
          </a:xfrm>
          <a:prstGeom prst="rect">
            <a:avLst/>
          </a:prstGeom>
        </p:spPr>
      </p:pic>
      <p:pic>
        <p:nvPicPr>
          <p:cNvPr id="1026" name="Picture 2" descr="Image result for cellu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38" y="2619698"/>
            <a:ext cx="5227673" cy="38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7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Starch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059656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Starch is an energy storage polysaccharide found in plants. </a:t>
            </a:r>
          </a:p>
          <a:p>
            <a:r>
              <a:rPr lang="en-US" sz="2400" dirty="0" smtClean="0"/>
              <a:t>It is composed of </a:t>
            </a:r>
            <a:r>
              <a:rPr lang="en-US" sz="2400" u="sng" dirty="0" smtClean="0"/>
              <a:t>alpha-glucose </a:t>
            </a:r>
            <a:r>
              <a:rPr lang="en-US" sz="2400" dirty="0" smtClean="0"/>
              <a:t>subunits and exists in one of two forms </a:t>
            </a:r>
          </a:p>
          <a:p>
            <a:pPr lvl="1"/>
            <a:r>
              <a:rPr lang="en-US" sz="2400" u="sng" dirty="0" smtClean="0"/>
              <a:t>Amylose</a:t>
            </a:r>
            <a:r>
              <a:rPr lang="en-US" sz="2400" dirty="0" smtClean="0"/>
              <a:t> – is a linear (helical) molecule; hard to digest and less soluble; takes up less space </a:t>
            </a:r>
          </a:p>
          <a:p>
            <a:pPr lvl="1"/>
            <a:r>
              <a:rPr lang="en-US" sz="2400" u="sng" dirty="0" smtClean="0"/>
              <a:t>Amylopectin</a:t>
            </a:r>
            <a:r>
              <a:rPr lang="en-US" sz="2400" dirty="0" smtClean="0"/>
              <a:t> – is a branched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4" y="3824287"/>
            <a:ext cx="3777053" cy="2850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17" y="3616642"/>
            <a:ext cx="7826448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7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Glycogen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" y="1348740"/>
            <a:ext cx="102870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Glycogen is an energy storage polysaccharide formed in the liver in animals. </a:t>
            </a:r>
          </a:p>
          <a:p>
            <a:r>
              <a:rPr lang="en-US" sz="2400" dirty="0" smtClean="0"/>
              <a:t>It is composed of alpha-glucose subunits linked together by both 1-4 linkages and 1-6 linkages (branching)</a:t>
            </a:r>
            <a:endParaRPr lang="en-US" sz="2400" dirty="0"/>
          </a:p>
        </p:txBody>
      </p:sp>
      <p:pic>
        <p:nvPicPr>
          <p:cNvPr id="2050" name="Picture 2" descr="Image result for glyc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90974"/>
            <a:ext cx="2476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5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85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Fatty Acids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54480"/>
            <a:ext cx="11140440" cy="53035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Fatty acids can be saturated, monounsaturated or polyunsaturated. (U.2)</a:t>
            </a:r>
          </a:p>
          <a:p>
            <a:r>
              <a:rPr lang="en-US" sz="2400" dirty="0" smtClean="0"/>
              <a:t>Fatty acids are long hydrocarbon chains that are found in certain types of lipids (triglycerides and phospholipids).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No double bonds</a:t>
            </a:r>
          </a:p>
          <a:p>
            <a:r>
              <a:rPr lang="en-US" sz="2400" dirty="0" smtClean="0"/>
              <a:t>Double bonds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21" y="3040380"/>
            <a:ext cx="773838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85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70</TotalTime>
  <Words>598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Franklin Gothic Book</vt:lpstr>
      <vt:lpstr>Crop</vt:lpstr>
      <vt:lpstr>2.3 Carbohydrates and lipids</vt:lpstr>
      <vt:lpstr>Monosaccharides</vt:lpstr>
      <vt:lpstr>Carbohydrates</vt:lpstr>
      <vt:lpstr>PowerPoint Presentation</vt:lpstr>
      <vt:lpstr>PowerPoint Presentation</vt:lpstr>
      <vt:lpstr>Cellulose</vt:lpstr>
      <vt:lpstr>Starch</vt:lpstr>
      <vt:lpstr>Glycogen</vt:lpstr>
      <vt:lpstr>Fatty Acids </vt:lpstr>
      <vt:lpstr>Unsaturated Fatty Acids</vt:lpstr>
      <vt:lpstr>Triglycerides</vt:lpstr>
      <vt:lpstr>Are there good fats and or bat fats?</vt:lpstr>
      <vt:lpstr>Health Risks </vt:lpstr>
      <vt:lpstr>The following a mnemonic used to help you. </vt:lpstr>
      <vt:lpstr>PowerPoint Presentation</vt:lpstr>
      <vt:lpstr>Regulating blood cholesterol levels</vt:lpstr>
      <vt:lpstr>PowerPoint Presentation</vt:lpstr>
      <vt:lpstr>Body Mass Index</vt:lpstr>
      <vt:lpstr>Think time!! </vt:lpstr>
      <vt:lpstr>Storage: Carbohydrates vs. Lipids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 Carbohydrates and lipids</dc:title>
  <dc:creator>Tanya Fillingham</dc:creator>
  <cp:lastModifiedBy>Tanya Fillingham</cp:lastModifiedBy>
  <cp:revision>11</cp:revision>
  <dcterms:created xsi:type="dcterms:W3CDTF">2017-06-16T00:38:22Z</dcterms:created>
  <dcterms:modified xsi:type="dcterms:W3CDTF">2017-06-16T01:48:52Z</dcterms:modified>
</cp:coreProperties>
</file>