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71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8" r:id="rId14"/>
    <p:sldId id="267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2.4 Proteins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Proteins have a very wide range of functions in living organisms.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13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2860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Hemoglobin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980" y="1371600"/>
            <a:ext cx="10721340" cy="3581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Hemoglobin is an example of a protein with a quaternary structure (O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carrying molecule in red blood cells) </a:t>
            </a:r>
          </a:p>
          <a:p>
            <a:r>
              <a:rPr lang="en-US" sz="2400" dirty="0" smtClean="0"/>
              <a:t>Composed of 4 polypeptide chains (2 alpha, 2 beta)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216" y="2735580"/>
            <a:ext cx="4447664" cy="378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4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20574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Protein functions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680" y="1120140"/>
            <a:ext cx="11323320" cy="3581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Living organisms synthesize many different proteins with a wide range of functions. (U.7)</a:t>
            </a:r>
            <a:endParaRPr lang="en-US" sz="2400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878222"/>
              </p:ext>
            </p:extLst>
          </p:nvPr>
        </p:nvGraphicFramePr>
        <p:xfrm>
          <a:off x="1501140" y="2057397"/>
          <a:ext cx="10058400" cy="463171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2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1673">
                <a:tc>
                  <a:txBody>
                    <a:bodyPr/>
                    <a:lstStyle/>
                    <a:p>
                      <a:r>
                        <a:rPr lang="en-US" dirty="0" smtClean="0"/>
                        <a:t>Protein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673">
                <a:tc>
                  <a:txBody>
                    <a:bodyPr/>
                    <a:lstStyle/>
                    <a:p>
                      <a:r>
                        <a:rPr lang="en-US" dirty="0" smtClean="0"/>
                        <a:t>Rubisco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short-hand name for the enzyme that catalyzes</a:t>
                      </a:r>
                      <a:r>
                        <a:rPr lang="en-US" baseline="0" dirty="0" smtClean="0"/>
                        <a:t> the first reaction of the carbon-fixing reactions of photosynthesis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673">
                <a:tc>
                  <a:txBody>
                    <a:bodyPr/>
                    <a:lstStyle/>
                    <a:p>
                      <a:r>
                        <a:rPr lang="en-US" dirty="0" smtClean="0"/>
                        <a:t>Insulin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protein</a:t>
                      </a:r>
                      <a:r>
                        <a:rPr lang="en-US" baseline="0" dirty="0" smtClean="0"/>
                        <a:t> hormone produced by the pancreas that results in a decrease of blood sugar levels and an increase of sugar inside body cells.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673">
                <a:tc>
                  <a:txBody>
                    <a:bodyPr/>
                    <a:lstStyle/>
                    <a:p>
                      <a:r>
                        <a:rPr lang="en-US" dirty="0" smtClean="0"/>
                        <a:t>Immunoglobulin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Another name for an antibody</a:t>
                      </a:r>
                      <a:r>
                        <a:rPr lang="en-US" baseline="0" dirty="0" smtClean="0"/>
                        <a:t> that recognizes an antigen as part of the immune response.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1673">
                <a:tc>
                  <a:txBody>
                    <a:bodyPr/>
                    <a:lstStyle/>
                    <a:p>
                      <a:r>
                        <a:rPr lang="en-US" dirty="0" smtClean="0"/>
                        <a:t>Rhodopsin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pigment</a:t>
                      </a:r>
                      <a:r>
                        <a:rPr lang="en-US" baseline="0" dirty="0" smtClean="0"/>
                        <a:t> found in the retina of the eye that is particularly useful in low light conditions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1673">
                <a:tc>
                  <a:txBody>
                    <a:bodyPr/>
                    <a:lstStyle/>
                    <a:p>
                      <a:r>
                        <a:rPr lang="en-US" dirty="0" smtClean="0"/>
                        <a:t>Collagen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main</a:t>
                      </a:r>
                      <a:r>
                        <a:rPr lang="en-US" baseline="0" dirty="0" smtClean="0"/>
                        <a:t> protein component of connective tissue, which is abundant in skin, tendons, and ligaments.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1673">
                <a:tc>
                  <a:txBody>
                    <a:bodyPr/>
                    <a:lstStyle/>
                    <a:p>
                      <a:r>
                        <a:rPr lang="en-US" dirty="0" smtClean="0"/>
                        <a:t>Spider silk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fibrous protein</a:t>
                      </a:r>
                      <a:r>
                        <a:rPr lang="en-US" baseline="0" dirty="0" smtClean="0"/>
                        <a:t> spun by spiders for making webs, drop lines, nest building and other uses.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74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" y="20574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Think Time!!!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Discuss with your face partner. </a:t>
            </a:r>
          </a:p>
          <a:p>
            <a:r>
              <a:rPr lang="en-US" sz="2800" dirty="0" smtClean="0"/>
              <a:t>What would happen if the primary structure of a protein was not synthesized properly?</a:t>
            </a:r>
          </a:p>
          <a:p>
            <a:r>
              <a:rPr lang="en-US" sz="2800" dirty="0" smtClean="0"/>
              <a:t>What would happen if proper folding did not occur?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160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Unique Proteome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Each organism is genetically different from other organisms. </a:t>
            </a:r>
          </a:p>
          <a:p>
            <a:r>
              <a:rPr lang="en-US" sz="2400" dirty="0" smtClean="0"/>
              <a:t>Sexual reproduction ensures this as well. </a:t>
            </a:r>
          </a:p>
          <a:p>
            <a:r>
              <a:rPr lang="en-US" sz="2400" dirty="0" smtClean="0"/>
              <a:t>Specific DNA sequence, unique to an individual is called their genome. </a:t>
            </a:r>
          </a:p>
          <a:p>
            <a:r>
              <a:rPr lang="en-US" sz="2400" dirty="0" smtClean="0"/>
              <a:t>DNA codes for proteins, each person is capable of synthesizing their own set of proteins, so they have their own unique proteome as well as genome. 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Every individual has a unique proteome. (U.8) 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16002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Denaturation of proteins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560" y="1371600"/>
            <a:ext cx="10561320" cy="3581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Denaturation of proteins by heat or by deviation of pH from the optimum. (A.2)</a:t>
            </a:r>
          </a:p>
          <a:p>
            <a:r>
              <a:rPr lang="en-US" sz="2400" dirty="0" smtClean="0"/>
              <a:t>Denaturation is a structural change in a protein that results in the loss (usually permanent) of its biological properties. </a:t>
            </a:r>
          </a:p>
          <a:p>
            <a:r>
              <a:rPr lang="en-US" sz="2400" dirty="0" smtClean="0"/>
              <a:t>The way it folds determines its function, any change will alter its activity.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5" y="3674414"/>
            <a:ext cx="78676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9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" y="25146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Temperature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High levels of thermal energy may disrupt the hydrogen bonds that hold the protein together. </a:t>
            </a:r>
          </a:p>
          <a:p>
            <a:r>
              <a:rPr lang="en-US" sz="2400" dirty="0" smtClean="0"/>
              <a:t>As the bonds are broken, the protein will begin to unfold and lose its capacity to function as intended. </a:t>
            </a:r>
          </a:p>
          <a:p>
            <a:r>
              <a:rPr lang="en-US" sz="2400" dirty="0" smtClean="0"/>
              <a:t>Temperatures at which proteins denature may vary, but most human proteins function optimally at body temperatures (37 C)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651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2860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pH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Amino acids are neutral molecule possessing both negatively (COO-) and positively (NH3+) charged regions. </a:t>
            </a:r>
          </a:p>
          <a:p>
            <a:r>
              <a:rPr lang="en-US" sz="2400" dirty="0" smtClean="0"/>
              <a:t>Changing the pH will alter the charge of the protein, which in turn will alter protein solubility and overall shape. </a:t>
            </a:r>
          </a:p>
          <a:p>
            <a:r>
              <a:rPr lang="en-US" sz="2400" dirty="0" smtClean="0"/>
              <a:t>All proteins have an optimal pH which is dependent on the environment in which it functions.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720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" y="18288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Amino Acids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925830"/>
            <a:ext cx="10789920" cy="53949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Proteins are composed of long chains of recurring monomers called amino acids (</a:t>
            </a:r>
            <a:r>
              <a:rPr lang="en-US" sz="2400" dirty="0" err="1" smtClean="0"/>
              <a:t>a.a</a:t>
            </a:r>
            <a:r>
              <a:rPr lang="en-US" sz="2400" dirty="0" smtClean="0"/>
              <a:t>). 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There are 20 different amino acids in polypeptides synthesized on ribosomes. (U.3)</a:t>
            </a:r>
          </a:p>
          <a:p>
            <a:r>
              <a:rPr lang="en-US" sz="2400" dirty="0" smtClean="0"/>
              <a:t>Amino acids all share a common basic structure. </a:t>
            </a:r>
          </a:p>
          <a:p>
            <a:endParaRPr lang="en-US" sz="2400" dirty="0"/>
          </a:p>
          <a:p>
            <a:r>
              <a:rPr lang="en-US" sz="2400" dirty="0" smtClean="0"/>
              <a:t>Central Carbon</a:t>
            </a:r>
          </a:p>
          <a:p>
            <a:r>
              <a:rPr lang="en-US" sz="2400" dirty="0" smtClean="0"/>
              <a:t>Amine group (NH2)</a:t>
            </a:r>
          </a:p>
          <a:p>
            <a:r>
              <a:rPr lang="en-US" sz="2400" dirty="0" smtClean="0"/>
              <a:t>Carboxylic group (COOH)</a:t>
            </a:r>
          </a:p>
          <a:p>
            <a:r>
              <a:rPr lang="en-US" sz="2400" dirty="0" smtClean="0"/>
              <a:t>Hydrogen atoms (H)</a:t>
            </a:r>
          </a:p>
          <a:p>
            <a:r>
              <a:rPr lang="en-US" sz="2400" dirty="0" smtClean="0"/>
              <a:t>Variable side chain (R) </a:t>
            </a:r>
          </a:p>
          <a:p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5234940" y="3086100"/>
            <a:ext cx="6583680" cy="35890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8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892" y="163702"/>
            <a:ext cx="7834099" cy="653986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039100" y="4130040"/>
            <a:ext cx="1623060" cy="731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60520" y="4130040"/>
            <a:ext cx="1623060" cy="731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039100" y="0"/>
            <a:ext cx="1623060" cy="731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44104" y="110196"/>
            <a:ext cx="1623060" cy="731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5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420" y="919261"/>
            <a:ext cx="10767060" cy="35814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Amino acids are linked together by condensation to form polypeptides. (U.1</a:t>
            </a:r>
            <a:r>
              <a:rPr lang="en-US" sz="2400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Polypeptide chains can be broken down via hydrolysis reactions. 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A protein may consist of a single polypeptide or more than one polypeptide linked together. (U.5)</a:t>
            </a:r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161" y="2668925"/>
            <a:ext cx="5762319" cy="3605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46" y="2669686"/>
            <a:ext cx="5553395" cy="360433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578340" y="3429000"/>
            <a:ext cx="777240" cy="21259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574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Now you try….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03020"/>
            <a:ext cx="10744200" cy="3581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Drawing molecular diagrams to show the formation of a peptide bond. (S.2)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1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" y="22860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Primary Structure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860" y="1303020"/>
            <a:ext cx="10629900" cy="3581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The amino acid sequence determines the three-dimensional conformation of a protein. (U.6)</a:t>
            </a:r>
          </a:p>
          <a:p>
            <a:r>
              <a:rPr lang="en-US" sz="2400" dirty="0" smtClean="0"/>
              <a:t>Primary Structure: the order of amino acids, determines the way the chain will fold….(determined by the R-group)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699" y="3116580"/>
            <a:ext cx="5577411" cy="353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4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0574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Secondary Structure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143000"/>
            <a:ext cx="5265363" cy="55778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Amino acid sequences will commonly fold into two stable configurations, called the secondary structure. </a:t>
            </a:r>
          </a:p>
          <a:p>
            <a:r>
              <a:rPr lang="en-US" sz="2800" u="sng" dirty="0" smtClean="0"/>
              <a:t>Alpha helices </a:t>
            </a:r>
            <a:r>
              <a:rPr lang="en-US" sz="2800" dirty="0" smtClean="0"/>
              <a:t>– coil/spiral</a:t>
            </a:r>
          </a:p>
          <a:p>
            <a:r>
              <a:rPr lang="en-US" sz="2800" u="sng" dirty="0" smtClean="0"/>
              <a:t>Beta-pleated</a:t>
            </a:r>
            <a:r>
              <a:rPr lang="en-US" sz="2800" dirty="0" smtClean="0"/>
              <a:t> – directionally-oriented.</a:t>
            </a:r>
          </a:p>
          <a:p>
            <a:r>
              <a:rPr lang="en-US" sz="2800" dirty="0" smtClean="0"/>
              <a:t>Both result from hydrogen bonding</a:t>
            </a:r>
          </a:p>
          <a:p>
            <a:r>
              <a:rPr lang="en-US" sz="2800" dirty="0" smtClean="0"/>
              <a:t>Formed by non-adjacent amine and carboxyl group </a:t>
            </a:r>
            <a:endParaRPr lang="en-US" sz="2800" dirty="0"/>
          </a:p>
        </p:txBody>
      </p:sp>
      <p:pic>
        <p:nvPicPr>
          <p:cNvPr id="2050" name="Picture 2" descr="https://figures.boundless-cdn.com/18574/large/figure-03-04-0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463" y="1691640"/>
            <a:ext cx="6035097" cy="450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5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2860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Tertiary Structure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420" y="1254007"/>
            <a:ext cx="9601200" cy="3581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overall 3D configuration of the protein</a:t>
            </a:r>
          </a:p>
          <a:p>
            <a:r>
              <a:rPr lang="en-US" sz="2400" dirty="0" smtClean="0"/>
              <a:t>Determined by the interaction between the variable side chains</a:t>
            </a:r>
          </a:p>
          <a:p>
            <a:r>
              <a:rPr lang="en-US" sz="2400" dirty="0" smtClean="0"/>
              <a:t>These interactions may include hydrogen bonds, disulphide bridges, ionic interactions, polar associations, etc. 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112" y="3044707"/>
            <a:ext cx="4113848" cy="381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1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20574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Quaternary Structure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1580" y="1440180"/>
            <a:ext cx="10264140" cy="3581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Certain proteins possess a fourth level of structural organization. </a:t>
            </a:r>
          </a:p>
          <a:p>
            <a:r>
              <a:rPr lang="en-US" sz="2400" dirty="0" smtClean="0"/>
              <a:t>Quaternary structures are found in proteins that consist of more than one polypeptide chain linked together. </a:t>
            </a:r>
          </a:p>
          <a:p>
            <a:r>
              <a:rPr lang="en-US" sz="2400" dirty="0" smtClean="0"/>
              <a:t>Not all proteins will have a quaternary structure.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794" y="3291840"/>
            <a:ext cx="3198061" cy="332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2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49</TotalTime>
  <Words>743</Words>
  <Application>Microsoft Office PowerPoint</Application>
  <PresentationFormat>Widescreen</PresentationFormat>
  <Paragraphs>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Franklin Gothic Book</vt:lpstr>
      <vt:lpstr>Crop</vt:lpstr>
      <vt:lpstr>2.4 Proteins</vt:lpstr>
      <vt:lpstr>Amino Acids</vt:lpstr>
      <vt:lpstr>PowerPoint Presentation</vt:lpstr>
      <vt:lpstr>PowerPoint Presentation</vt:lpstr>
      <vt:lpstr>Now you try….</vt:lpstr>
      <vt:lpstr>Primary Structure</vt:lpstr>
      <vt:lpstr>Secondary Structure</vt:lpstr>
      <vt:lpstr>Tertiary Structure </vt:lpstr>
      <vt:lpstr>Quaternary Structure </vt:lpstr>
      <vt:lpstr>Hemoglobin</vt:lpstr>
      <vt:lpstr>Protein functions</vt:lpstr>
      <vt:lpstr>Think Time!!! </vt:lpstr>
      <vt:lpstr>Unique Proteome</vt:lpstr>
      <vt:lpstr>Denaturation of proteins</vt:lpstr>
      <vt:lpstr>Temperature</vt:lpstr>
      <vt:lpstr>pH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2.4 Proteins</dc:title>
  <dc:creator>Tanya Fillingham</dc:creator>
  <cp:lastModifiedBy>Tanya Fillingham</cp:lastModifiedBy>
  <cp:revision>10</cp:revision>
  <dcterms:created xsi:type="dcterms:W3CDTF">2017-06-16T01:58:39Z</dcterms:created>
  <dcterms:modified xsi:type="dcterms:W3CDTF">2017-06-16T02:48:18Z</dcterms:modified>
</cp:coreProperties>
</file>