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AC13-4728-4879-A099-CADAFF831EF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2E7A7-FC9A-4FB8-8FA8-CDDCCDFCE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digenous_peoples_of_Australia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Tasmania" TargetMode="External"/><Relationship Id="rId4" Type="http://schemas.openxmlformats.org/officeDocument/2006/relationships/hyperlink" Target="https://en.wikipedia.org/wiki/Australia_(continent)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Aboriginal Australians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legally defined as people who are members "of the Aboriginal race of Australia"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digenous peoples of Australia"/>
              </a:rPr>
              <a:t>indigenous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ustralia (continent)"/>
              </a:rPr>
              <a:t>Australian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ustralia (continent)"/>
              </a:rPr>
              <a:t> continent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—mainland Australia or to the island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Tasmania"/>
              </a:rPr>
              <a:t>Tasmania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2E7A7-FC9A-4FB8-8FA8-CDDCCDFCE3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0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2.5: Enzymes control the metabolic reactions of the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7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65" y="153761"/>
            <a:ext cx="10229170" cy="65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6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Various factors may affect the activity of enzymes, by either affecting the frequency of enzyme-substrate collisions or by affecting the capacity for the enzyme and substrate to interact (denaturation)</a:t>
            </a:r>
          </a:p>
          <a:p>
            <a:r>
              <a:rPr lang="en-US" sz="2800" dirty="0" smtClean="0"/>
              <a:t>Temperature, pH and substrate concentration will all influence the rate of activity of an enzyme.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038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4869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Low temperatures result in insufficient thermal energy for the activation of an enzyme-catalyzed reaction to proceed. </a:t>
            </a:r>
          </a:p>
          <a:p>
            <a:r>
              <a:rPr lang="en-US" sz="2400" dirty="0" smtClean="0"/>
              <a:t>Increasing the temperature will increase the speed and motion of both enzyme and substrate resulting in higher enzyme activity. </a:t>
            </a:r>
          </a:p>
          <a:p>
            <a:r>
              <a:rPr lang="en-US" sz="2400" dirty="0" smtClean="0"/>
              <a:t>This is because a higher kinetic energy will result in more frequent collisions between the enzymes and substrates. </a:t>
            </a:r>
          </a:p>
          <a:p>
            <a:r>
              <a:rPr lang="en-US" sz="2400" dirty="0" smtClean="0"/>
              <a:t>At an optimal temperature (vary for different enzymes), the rate of enzyme activity will be at its peak. </a:t>
            </a:r>
          </a:p>
          <a:p>
            <a:r>
              <a:rPr lang="en-US" sz="2400" dirty="0" smtClean="0"/>
              <a:t>Higher temperatures will cause enzyme stability to decrease, as the thermal energy disrupts the enzyme's hydrogen bonds. </a:t>
            </a:r>
          </a:p>
          <a:p>
            <a:r>
              <a:rPr lang="en-US" sz="2400" dirty="0" smtClean="0"/>
              <a:t>This causes the enzyme (particularly the active site) to lose its shape, resulting in the loss of activity.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858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21" y="198663"/>
            <a:ext cx="9446497" cy="646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Changing the pH will alter the charge of the enzyme, which in turn will alter protein solubility and overall shape. </a:t>
            </a:r>
          </a:p>
          <a:p>
            <a:r>
              <a:rPr lang="en-US" sz="2800" dirty="0" smtClean="0"/>
              <a:t>Changing the shape or change of the active site will diminish its ability to bind the substrate, abrogating enzyme function</a:t>
            </a:r>
          </a:p>
          <a:p>
            <a:r>
              <a:rPr lang="en-US" sz="2800" dirty="0" smtClean="0"/>
              <a:t>Enzymes have an optimal pH (may differ between enzymes) and moving outside this range diminishes enzyme activity.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86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19" y="237444"/>
            <a:ext cx="9117466" cy="63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7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Substrate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Increasing substrate concentration will increase the activity of a corresponding enzyme. </a:t>
            </a:r>
          </a:p>
          <a:p>
            <a:r>
              <a:rPr lang="en-US" sz="2800" dirty="0" smtClean="0"/>
              <a:t>More substrates mean there is an increased change of enzyme and substrate colliding and reactions within a given period. </a:t>
            </a:r>
          </a:p>
          <a:p>
            <a:r>
              <a:rPr lang="en-US" sz="2800" dirty="0" smtClean="0"/>
              <a:t>After a certain point, the rate of activity will cease to rises regardless of any further increases in substrate levels</a:t>
            </a:r>
          </a:p>
          <a:p>
            <a:r>
              <a:rPr lang="en-US" sz="2800" dirty="0" smtClean="0"/>
              <a:t>This is because the environment is saturated with substrate and all enzymes are bound and reacting (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034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18" y="151040"/>
            <a:ext cx="8656185" cy="657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designing an experiment to test the effects of factors affecting enzyme activity, the three key decisions to be made are:</a:t>
            </a:r>
          </a:p>
          <a:p>
            <a:pPr lvl="1"/>
            <a:r>
              <a:rPr lang="en-US" sz="2800" dirty="0" smtClean="0"/>
              <a:t>Which factor to investigate (independent variable)</a:t>
            </a:r>
          </a:p>
          <a:p>
            <a:pPr lvl="1"/>
            <a:r>
              <a:rPr lang="en-US" sz="2800" dirty="0" smtClean="0"/>
              <a:t>Which enzyme/substrate reaction to use</a:t>
            </a:r>
          </a:p>
          <a:p>
            <a:pPr lvl="1"/>
            <a:r>
              <a:rPr lang="en-US" sz="2800" dirty="0" smtClean="0"/>
              <a:t>How to measure the enzyme activity (dependent variable)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5228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Independent Variable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main factors which will affect the activity of an enzyme on a given substrate are:</a:t>
            </a:r>
          </a:p>
          <a:p>
            <a:pPr lvl="1"/>
            <a:r>
              <a:rPr lang="en-US" sz="2800" dirty="0" smtClean="0"/>
              <a:t>Temperature (use water baths to minimize fluctuations)</a:t>
            </a:r>
          </a:p>
          <a:p>
            <a:pPr lvl="1"/>
            <a:r>
              <a:rPr lang="en-US" sz="2800" dirty="0" smtClean="0"/>
              <a:t>pH (acidic or alkaline solutions)</a:t>
            </a:r>
          </a:p>
          <a:p>
            <a:pPr lvl="1"/>
            <a:r>
              <a:rPr lang="en-US" sz="2800" dirty="0" smtClean="0"/>
              <a:t>Substrate concentration (choose range to avoid saturation)</a:t>
            </a:r>
          </a:p>
          <a:p>
            <a:pPr lvl="1"/>
            <a:r>
              <a:rPr lang="en-US" sz="2800" dirty="0" smtClean="0"/>
              <a:t>Presence of inhibitor (type of inhibitor will be enzyme-specific)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282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&amp; Substrate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 enzyme is a globular protein which acts as a biological catalyst by speeding up the rate of chemical reactions. </a:t>
            </a:r>
          </a:p>
          <a:p>
            <a:r>
              <a:rPr lang="en-US" sz="2800" dirty="0" smtClean="0"/>
              <a:t>Enzymes are </a:t>
            </a:r>
            <a:r>
              <a:rPr lang="en-US" sz="2800" b="1" u="sng" dirty="0" smtClean="0"/>
              <a:t>NOT</a:t>
            </a:r>
            <a:r>
              <a:rPr lang="en-US" sz="2800" dirty="0" smtClean="0"/>
              <a:t> changed or consumed by the reactions they catalyze and thus can be reused. </a:t>
            </a:r>
          </a:p>
          <a:p>
            <a:r>
              <a:rPr lang="en-US" sz="2800" dirty="0" smtClean="0"/>
              <a:t>Enzymes are typically named after the molecule they react with (called the substrate) and end with the suffix ‘-</a:t>
            </a:r>
            <a:r>
              <a:rPr lang="en-US" sz="2800" dirty="0" err="1" smtClean="0"/>
              <a:t>ase</a:t>
            </a:r>
            <a:r>
              <a:rPr lang="en-US" sz="2800" dirty="0" smtClean="0"/>
              <a:t>’</a:t>
            </a:r>
          </a:p>
          <a:p>
            <a:pPr lvl="1"/>
            <a:r>
              <a:rPr lang="en-US" sz="2800" dirty="0" smtClean="0"/>
              <a:t>For example, lipids are broken down by the enzyme lipase.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808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an Enzyme and Substrate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31630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Selection will depend on availability within the school. However certain enzymes can be extracted from common food sources</a:t>
            </a:r>
          </a:p>
          <a:p>
            <a:r>
              <a:rPr lang="en-US" sz="2800" dirty="0" smtClean="0"/>
              <a:t>Examples of common enzyme-catalyzed reactions include: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823" y="3426277"/>
            <a:ext cx="5714320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1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Enzyme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method of data collection will depend on the reaction occurring – typically most reactions are measured according to:</a:t>
            </a:r>
          </a:p>
          <a:p>
            <a:r>
              <a:rPr lang="en-US" sz="2800" dirty="0" smtClean="0"/>
              <a:t>The amount/rate of substrate decomposition (breakdown of starch)</a:t>
            </a:r>
          </a:p>
          <a:p>
            <a:r>
              <a:rPr lang="en-US" sz="2800" dirty="0" smtClean="0"/>
              <a:t>The amount/rate of production formation (formation of maltose)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04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68" y="198666"/>
            <a:ext cx="9923009" cy="64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4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593273"/>
            <a:ext cx="10349345" cy="3581400"/>
          </a:xfrm>
        </p:spPr>
        <p:txBody>
          <a:bodyPr>
            <a:noAutofit/>
          </a:bodyPr>
          <a:lstStyle/>
          <a:p>
            <a:r>
              <a:rPr lang="en-US" dirty="0" smtClean="0"/>
              <a:t>Key things to consider when conducting an experimental investigation into a factor affecting enzyme activity include:</a:t>
            </a:r>
          </a:p>
          <a:p>
            <a:r>
              <a:rPr lang="en-US" dirty="0" smtClean="0"/>
              <a:t>What is an appropriate range of values to select for your independent variable?</a:t>
            </a:r>
          </a:p>
          <a:p>
            <a:r>
              <a:rPr lang="en-US" dirty="0" smtClean="0"/>
              <a:t>Have you chosen a sufficient time period for the reaction to proceed?</a:t>
            </a:r>
          </a:p>
          <a:p>
            <a:r>
              <a:rPr lang="en-US" dirty="0" smtClean="0"/>
              <a:t>Have you identified, and controlled, all relevant extraneous variables?</a:t>
            </a:r>
          </a:p>
          <a:p>
            <a:r>
              <a:rPr lang="en-US" dirty="0" smtClean="0"/>
              <a:t>Can you include a negative control condition (no enzyme) to establish baseline readings?</a:t>
            </a:r>
          </a:p>
          <a:p>
            <a:r>
              <a:rPr lang="en-US" dirty="0" smtClean="0"/>
              <a:t>Is it possible to treat the enzyme with the independent variable before mixing with the substrate?</a:t>
            </a:r>
          </a:p>
          <a:p>
            <a:r>
              <a:rPr lang="en-US" dirty="0" smtClean="0"/>
              <a:t>Does the data collection method allow for sufficient precision in detecting changes to levels of product/substrate?</a:t>
            </a:r>
          </a:p>
          <a:p>
            <a:r>
              <a:rPr lang="en-US" dirty="0" smtClean="0"/>
              <a:t>Have all appropriate safety precautions been taken when handling relevant substances?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3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Immobilized enzymes have been fixed to a static surface in order to improve the efficiency of the catalyzed reaction</a:t>
            </a:r>
          </a:p>
          <a:p>
            <a:r>
              <a:rPr lang="en-US" sz="2800" dirty="0" smtClean="0"/>
              <a:t>Enzyme concentrations are conserved as the enzyme is not dissolved – hence it can be retained for reuse. </a:t>
            </a:r>
          </a:p>
          <a:p>
            <a:r>
              <a:rPr lang="en-US" sz="2800" dirty="0" smtClean="0"/>
              <a:t>Separation of the product is more easily achieved as the enzyme remains attached to the static surface.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783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8100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/>
              <a:t>Immobilized enzymes are utilized in a wide variety of industrial practices:</a:t>
            </a:r>
          </a:p>
          <a:p>
            <a:pPr lvl="1"/>
            <a:r>
              <a:rPr lang="en-US" sz="2800" dirty="0" smtClean="0"/>
              <a:t>Biofuels -  enzymes are used to breakdown carbohydrates to produce ethanol-based fuels. </a:t>
            </a:r>
          </a:p>
          <a:p>
            <a:pPr lvl="1"/>
            <a:r>
              <a:rPr lang="en-US" sz="2800" dirty="0" smtClean="0"/>
              <a:t>Medicine – enzymes are used to identify a range of conditions, including certain diseases and pregnancy. </a:t>
            </a:r>
          </a:p>
          <a:p>
            <a:pPr lvl="1"/>
            <a:r>
              <a:rPr lang="en-US" sz="2800" dirty="0" smtClean="0"/>
              <a:t>Biotechnology- Enzymes are involved in a number of processes, including gene splicing. </a:t>
            </a:r>
          </a:p>
          <a:p>
            <a:pPr lvl="1"/>
            <a:r>
              <a:rPr lang="en-US" sz="2800" dirty="0" smtClean="0"/>
              <a:t>Food production – Enzymes are used in the production and refinement of beers and dairy products.</a:t>
            </a:r>
          </a:p>
          <a:p>
            <a:pPr lvl="1"/>
            <a:r>
              <a:rPr lang="en-US" sz="2800" dirty="0" smtClean="0"/>
              <a:t>Textiles – Enzymes are utilized in the processing of fibers. (polishing cloth)</a:t>
            </a:r>
          </a:p>
          <a:p>
            <a:pPr lvl="1"/>
            <a:r>
              <a:rPr lang="en-US" sz="2800" dirty="0" smtClean="0"/>
              <a:t>Paper – Enzymes assist in the pulping of wood for paper production.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296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155" y="130626"/>
            <a:ext cx="8777753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9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production of lactose-fee milk and its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Lactose is a disaccharide of glucose and galactose which can be broken down by the enzyme lactase. </a:t>
            </a:r>
          </a:p>
          <a:p>
            <a:r>
              <a:rPr lang="en-US" sz="2800" dirty="0" smtClean="0"/>
              <a:t>Historically, mammals exhibit a marked decreased in lactase production after weaning, leading to lactose intolerance. </a:t>
            </a:r>
          </a:p>
          <a:p>
            <a:r>
              <a:rPr lang="en-US" sz="2800" dirty="0" smtClean="0"/>
              <a:t>Incidence of lactose intolerance is particularly high is Asian, African and Abnormal populations.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84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73" y="1007602"/>
            <a:ext cx="10952912" cy="42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18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Lactose-Free Milk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Lactose-free milk can be produced by treating the milk with the enzyme lactase. </a:t>
            </a:r>
          </a:p>
          <a:p>
            <a:r>
              <a:rPr lang="en-US" sz="2800" dirty="0" smtClean="0"/>
              <a:t>The lactases is purified from yeast or bacteria and then bound to an inert substance (such as alginate beads)</a:t>
            </a:r>
          </a:p>
          <a:p>
            <a:r>
              <a:rPr lang="en-US" sz="2800" dirty="0" smtClean="0"/>
              <a:t>Milk is then repeatedly passed over the immobilized enzyme, becoming lactose-free. </a:t>
            </a:r>
          </a:p>
          <a:p>
            <a:r>
              <a:rPr lang="en-US" sz="2800" dirty="0" smtClean="0"/>
              <a:t>Scientists are currently attempting to create transgenic cows that produce lactose-free milk. </a:t>
            </a:r>
          </a:p>
          <a:p>
            <a:r>
              <a:rPr lang="en-US" sz="2800" dirty="0" smtClean="0"/>
              <a:t>This involves splicing the lactase gene into the cow’s genome so that lactose is broken down prior to milking.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904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active site is the region on the surface of the enzyme which binds to the substrate molecule. </a:t>
            </a:r>
          </a:p>
          <a:p>
            <a:r>
              <a:rPr lang="en-US" sz="2800" dirty="0" smtClean="0"/>
              <a:t>The active site and the substrate complement each other in terms of both shape and chemical properties. </a:t>
            </a:r>
          </a:p>
          <a:p>
            <a:r>
              <a:rPr lang="en-US" sz="2800" dirty="0" smtClean="0"/>
              <a:t>Hence only a </a:t>
            </a:r>
            <a:r>
              <a:rPr lang="en-US" sz="2800" u="sng" dirty="0" smtClean="0"/>
              <a:t>specific</a:t>
            </a:r>
            <a:r>
              <a:rPr lang="en-US" sz="2800" dirty="0" smtClean="0"/>
              <a:t> substrate is capable of binding to a particular enzyme’s active site.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75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753" y="130626"/>
            <a:ext cx="8524875" cy="65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9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Lactose-Free Dairy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generation of lactose-free milk can be used in a variety of ways:</a:t>
            </a:r>
          </a:p>
          <a:p>
            <a:r>
              <a:rPr lang="en-US" sz="2800" dirty="0" smtClean="0"/>
              <a:t>As a source of dairy for lactose-intolerant individuals</a:t>
            </a:r>
          </a:p>
          <a:p>
            <a:r>
              <a:rPr lang="en-US" sz="2800" dirty="0" smtClean="0"/>
              <a:t>As a means of increasing sweetness in the absence of artificial sweeteners (monosaccharides are sweeter tasting)</a:t>
            </a:r>
          </a:p>
          <a:p>
            <a:r>
              <a:rPr lang="en-US" sz="2800" dirty="0" smtClean="0"/>
              <a:t>As a way of reducing the crystallization of ice-creams (monosaccharides are more soluble, less likely to crystalize)</a:t>
            </a:r>
          </a:p>
          <a:p>
            <a:r>
              <a:rPr lang="en-US" sz="2800" dirty="0" smtClean="0"/>
              <a:t>As a means of reducing production time for cheese and yogurts (bacteria ferment monosaccharides more readily)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7334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45" y="507546"/>
            <a:ext cx="11092299" cy="6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Enzyme reactions typically occur in aqueous solutions (cytoplasm,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The substrate and enzymes are usually moving randomly within the solution (Brownian motion)</a:t>
            </a:r>
          </a:p>
          <a:p>
            <a:r>
              <a:rPr lang="en-US" sz="2800" dirty="0" smtClean="0"/>
              <a:t>Sometimes an enzyme may be fixed in position (membrane-bound) - this serves to localize reactions to particular sites.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648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Catalysis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Enzyme catalysis requires that the substrate be brought into close proximity with the  active site. </a:t>
            </a:r>
          </a:p>
          <a:p>
            <a:r>
              <a:rPr lang="en-US" sz="2800" dirty="0" smtClean="0"/>
              <a:t>When a substrate binds to the enzyme’s active site, an enzyme-substrate complex is formed </a:t>
            </a:r>
          </a:p>
          <a:p>
            <a:r>
              <a:rPr lang="en-US" sz="2800" dirty="0" smtClean="0"/>
              <a:t>The enzyme catalyzes the conversion of the substrate into product, creating an enzyme-product complex.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96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8" y="1287221"/>
            <a:ext cx="11067892" cy="40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zyme-kinetic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416" y="131618"/>
            <a:ext cx="8201891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7127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All enzymes posses an indentation or cavity to which the substrate can bind with high specify this is the </a:t>
            </a:r>
            <a:r>
              <a:rPr lang="en-US" sz="2800" b="1" dirty="0" smtClean="0"/>
              <a:t>active site. </a:t>
            </a:r>
          </a:p>
          <a:p>
            <a:r>
              <a:rPr lang="en-US" sz="2800" dirty="0" smtClean="0"/>
              <a:t>The shape and chemical properties of the active site are highly dependent on the </a:t>
            </a:r>
            <a:r>
              <a:rPr lang="en-US" sz="2800" u="sng" dirty="0" smtClean="0"/>
              <a:t>tertiary structure</a:t>
            </a:r>
            <a:r>
              <a:rPr lang="en-US" sz="2800" dirty="0" smtClean="0"/>
              <a:t> of the enzyme. </a:t>
            </a:r>
          </a:p>
          <a:p>
            <a:r>
              <a:rPr lang="en-US" sz="2800" dirty="0" smtClean="0"/>
              <a:t>Like all proteins, enzyme structure can e modified by external factors such as high temperatures and extreme </a:t>
            </a:r>
            <a:r>
              <a:rPr lang="en-US" sz="2800" dirty="0" err="1" smtClean="0"/>
              <a:t>pH.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These factors disrupt the chemical bonds which are necessary to maintain the tertiary structure of the enzyme. </a:t>
            </a:r>
          </a:p>
          <a:p>
            <a:r>
              <a:rPr lang="en-US" sz="2800" dirty="0" smtClean="0"/>
              <a:t>Any change to the structure of the active site (denaturation) will negatively affect the enzyme capacity to bind the substrate.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062271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2836</TotalTime>
  <Words>1344</Words>
  <Application>Microsoft Office PowerPoint</Application>
  <PresentationFormat>Widescreen</PresentationFormat>
  <Paragraphs>100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Franklin Gothic Book</vt:lpstr>
      <vt:lpstr>Crop</vt:lpstr>
      <vt:lpstr>Enzymes</vt:lpstr>
      <vt:lpstr>Enzyme &amp; Substrate</vt:lpstr>
      <vt:lpstr>Active Site</vt:lpstr>
      <vt:lpstr>PowerPoint Presentation</vt:lpstr>
      <vt:lpstr>Enzyme Catalysis</vt:lpstr>
      <vt:lpstr>Enzyme Catalysis </vt:lpstr>
      <vt:lpstr>PowerPoint Presentation</vt:lpstr>
      <vt:lpstr>PowerPoint Presentation</vt:lpstr>
      <vt:lpstr>Enzyme Specificity</vt:lpstr>
      <vt:lpstr>PowerPoint Presentation</vt:lpstr>
      <vt:lpstr>Enzyme Activity</vt:lpstr>
      <vt:lpstr>Temperature</vt:lpstr>
      <vt:lpstr>PowerPoint Presentation</vt:lpstr>
      <vt:lpstr>pH </vt:lpstr>
      <vt:lpstr>PowerPoint Presentation</vt:lpstr>
      <vt:lpstr>Substrate Concentration</vt:lpstr>
      <vt:lpstr>PowerPoint Presentation</vt:lpstr>
      <vt:lpstr>Enzyme Experiments</vt:lpstr>
      <vt:lpstr>Choosing the Independent Variable </vt:lpstr>
      <vt:lpstr>Selecting an Enzyme and Substrate</vt:lpstr>
      <vt:lpstr>Measuring Enzyme Activity</vt:lpstr>
      <vt:lpstr>PowerPoint Presentation</vt:lpstr>
      <vt:lpstr>Experimental Investigation</vt:lpstr>
      <vt:lpstr>Enzymes in Industry</vt:lpstr>
      <vt:lpstr>PowerPoint Presentation</vt:lpstr>
      <vt:lpstr>PowerPoint Presentation</vt:lpstr>
      <vt:lpstr>Methods of production of lactose-fee milk and its advantages</vt:lpstr>
      <vt:lpstr>PowerPoint Presentation</vt:lpstr>
      <vt:lpstr>Producing Lactose-Free Milk</vt:lpstr>
      <vt:lpstr>PowerPoint Presentation</vt:lpstr>
      <vt:lpstr>Advantages of Lactose-Free Dairy products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Tanya Fillingham</dc:creator>
  <cp:lastModifiedBy>Tanya Fillingham</cp:lastModifiedBy>
  <cp:revision>31</cp:revision>
  <dcterms:created xsi:type="dcterms:W3CDTF">2016-10-24T16:49:18Z</dcterms:created>
  <dcterms:modified xsi:type="dcterms:W3CDTF">2016-10-26T16:30:22Z</dcterms:modified>
</cp:coreProperties>
</file>