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4" r:id="rId12"/>
    <p:sldId id="275" r:id="rId13"/>
    <p:sldId id="276" r:id="rId14"/>
    <p:sldId id="268" r:id="rId15"/>
    <p:sldId id="265" r:id="rId16"/>
    <p:sldId id="277" r:id="rId17"/>
    <p:sldId id="266" r:id="rId18"/>
    <p:sldId id="267" r:id="rId19"/>
    <p:sldId id="269" r:id="rId20"/>
    <p:sldId id="270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4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213B2-FBD3-4A5B-A572-AA3849B244E5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75EEE-0CEB-474C-A5FD-869C44B57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</a:t>
            </a:r>
            <a:r>
              <a:rPr lang="en-US" baseline="0" dirty="0" smtClean="0"/>
              <a:t> a nucleotide. MUST be circle, pentagon, rectangle.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5EEE-0CEB-474C-A5FD-869C44B57C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Pentose sugar: deoxyribose vs ribose</a:t>
            </a:r>
          </a:p>
          <a:p>
            <a:r>
              <a:rPr lang="en-US" dirty="0" smtClean="0"/>
              <a:t>Base: T and U</a:t>
            </a:r>
          </a:p>
          <a:p>
            <a:r>
              <a:rPr lang="en-US" dirty="0" smtClean="0"/>
              <a:t>Number of</a:t>
            </a:r>
            <a:r>
              <a:rPr lang="en-US" baseline="0" dirty="0" smtClean="0"/>
              <a:t> strands: 2 vs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5EEE-0CEB-474C-A5FD-869C44B57C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9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Proteins= radioactive</a:t>
            </a:r>
            <a:r>
              <a:rPr lang="en-US" baseline="0" dirty="0" smtClean="0"/>
              <a:t> sulfur</a:t>
            </a:r>
          </a:p>
          <a:p>
            <a:r>
              <a:rPr lang="en-US" baseline="0" dirty="0" smtClean="0"/>
              <a:t>DNA= radioactive phosphorus</a:t>
            </a:r>
          </a:p>
          <a:p>
            <a:r>
              <a:rPr lang="en-US" baseline="0" dirty="0" smtClean="0"/>
              <a:t>This showed that DNA was the genetic material not proteins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75EEE-0CEB-474C-A5FD-869C44B57C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8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Structure of DNA and RNA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structure of DNA allows efficient storage of genetic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Chargaff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920240"/>
            <a:ext cx="10538460" cy="4457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Chargaff has also demonstrated that DNA is composed of an equal number of purines (A &amp; G) and pyrimidines (C &amp; T). </a:t>
            </a:r>
          </a:p>
          <a:p>
            <a:r>
              <a:rPr lang="en-US" sz="3200" dirty="0" smtClean="0"/>
              <a:t>This indicates that these nitrogenous bases are paired (purine + pyrimidine) within the double helix. </a:t>
            </a:r>
          </a:p>
          <a:p>
            <a:r>
              <a:rPr lang="en-US" sz="3200" dirty="0" smtClean="0"/>
              <a:t>In order for this pairing between purines and pyrimidines to occur, the two strands must run in antiparallel directions.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550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04" y="174168"/>
            <a:ext cx="9487581" cy="64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16002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Nucleosomes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0" y="1645920"/>
            <a:ext cx="10241280" cy="49377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Nucleosomes help to supercoil DNA. </a:t>
            </a:r>
            <a:r>
              <a:rPr lang="en-US" sz="3200" dirty="0" smtClean="0">
                <a:solidFill>
                  <a:srgbClr val="0070C0"/>
                </a:solidFill>
              </a:rPr>
              <a:t>(7U.1)</a:t>
            </a:r>
          </a:p>
          <a:p>
            <a:r>
              <a:rPr lang="en-US" sz="3200" dirty="0" smtClean="0"/>
              <a:t>Eukaryotic DNA is associated with proteins called </a:t>
            </a:r>
            <a:r>
              <a:rPr lang="en-US" sz="3200" b="1" dirty="0" smtClean="0"/>
              <a:t>histones.</a:t>
            </a:r>
            <a:endParaRPr lang="en-US" sz="3200" dirty="0" smtClean="0"/>
          </a:p>
          <a:p>
            <a:r>
              <a:rPr lang="en-US" sz="3200" dirty="0" smtClean="0"/>
              <a:t>Histones </a:t>
            </a:r>
            <a:r>
              <a:rPr lang="en-US" sz="3200" dirty="0" smtClean="0"/>
              <a:t>help package the DNA into structures called nucleosome. </a:t>
            </a:r>
          </a:p>
          <a:p>
            <a:r>
              <a:rPr lang="en-US" sz="3200" dirty="0" smtClean="0"/>
              <a:t>Nucleosome consist of a central core of eight histone protein with DNA coiled around the proteins. </a:t>
            </a:r>
            <a:endParaRPr lang="en-US" sz="3200" dirty="0"/>
          </a:p>
          <a:p>
            <a:r>
              <a:rPr lang="en-US" sz="3200" dirty="0" smtClean="0"/>
              <a:t>Supercoiling allows a great length of DNA to be packed into a much smaller space within the nucleus.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838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47" y="1942786"/>
            <a:ext cx="11201733" cy="32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9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BACK WHEN…..in the distant past!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So... there was like, these scientists that like….did stuff.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55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0574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Watson and Crick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880" y="1691640"/>
            <a:ext cx="10287000" cy="482346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Crick and Watson’s elucidation of the structure of DNA using model making. (A.1)</a:t>
            </a:r>
          </a:p>
          <a:p>
            <a:r>
              <a:rPr lang="en-US" sz="2800" dirty="0" smtClean="0"/>
              <a:t>1953 </a:t>
            </a:r>
            <a:r>
              <a:rPr lang="en-US" sz="2800" dirty="0" smtClean="0"/>
              <a:t>correctly proposed the structural organization of the DNA molecule. </a:t>
            </a:r>
          </a:p>
          <a:p>
            <a:r>
              <a:rPr lang="en-US" sz="2800" dirty="0" smtClean="0"/>
              <a:t>Using trial and error they built several models. </a:t>
            </a:r>
          </a:p>
          <a:p>
            <a:r>
              <a:rPr lang="en-US" sz="2800" dirty="0" smtClean="0"/>
              <a:t>First was triple helix</a:t>
            </a:r>
          </a:p>
          <a:p>
            <a:r>
              <a:rPr lang="en-US" sz="2800" dirty="0" smtClean="0"/>
              <a:t>Bases on outside, sugar and phosphate on the inside. </a:t>
            </a:r>
          </a:p>
          <a:p>
            <a:r>
              <a:rPr lang="en-US" sz="2800" dirty="0" smtClean="0"/>
              <a:t>Nitrogenous bases were not initially configured correctly and did not demonstrate complementarity. </a:t>
            </a:r>
          </a:p>
        </p:txBody>
      </p:sp>
    </p:spTree>
    <p:extLst>
      <p:ext uri="{BB962C8B-B14F-4D97-AF65-F5344CB8AC3E}">
        <p14:creationId xmlns:p14="http://schemas.microsoft.com/office/powerpoint/2010/main" val="4085179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322" y="274320"/>
            <a:ext cx="6144578" cy="61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8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182880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Hershey and Chase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860" y="1668780"/>
            <a:ext cx="10424160" cy="48920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the mid-twentieth century, scientists were still unsure if DNA or proteins was the genetic material. </a:t>
            </a:r>
          </a:p>
          <a:p>
            <a:r>
              <a:rPr lang="en-US" sz="3600" dirty="0" smtClean="0"/>
              <a:t>It was known that some viruses consisted solely of DNA and protein coat and could transfer their genetic material into hosts. </a:t>
            </a:r>
          </a:p>
          <a:p>
            <a:r>
              <a:rPr lang="en-US" sz="3600" dirty="0" smtClean="0"/>
              <a:t>So they conducted experiments using viruses (T2 bacteriophage)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16903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71" y="178937"/>
            <a:ext cx="10205357" cy="654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69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82880"/>
            <a:ext cx="9601200" cy="1485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Rosalind Franklin and Maurice Wilkins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68780"/>
            <a:ext cx="1042416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Used a method of X-ray diffraction to investigate the structure of DNA. </a:t>
            </a:r>
          </a:p>
          <a:p>
            <a:r>
              <a:rPr lang="en-US" sz="3200" dirty="0" smtClean="0"/>
              <a:t>DNA was purified and then fibers were stretched in a thin glass tube</a:t>
            </a:r>
          </a:p>
          <a:p>
            <a:r>
              <a:rPr lang="en-US" sz="3200" dirty="0" smtClean="0"/>
              <a:t>The DNA was targeted by a X-ray beam, which was diffracted when it contacted an atom. </a:t>
            </a:r>
          </a:p>
          <a:p>
            <a:r>
              <a:rPr lang="en-US" sz="3200" dirty="0" smtClean="0"/>
              <a:t>The scattering pattern of the X-ray was recorded on a film and used to elucidate details of molecular structures.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625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64" y="14615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Nucleic Acids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89" y="1227320"/>
            <a:ext cx="10095875" cy="3581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The nucleic acids DNA and RNA are polymers of nucleotides. (2U.1) </a:t>
            </a:r>
          </a:p>
          <a:p>
            <a:r>
              <a:rPr lang="en-US" sz="2800" dirty="0" smtClean="0"/>
              <a:t>Three major types:</a:t>
            </a:r>
          </a:p>
          <a:p>
            <a:pPr lvl="1"/>
            <a:r>
              <a:rPr lang="en-US" sz="2800" dirty="0" smtClean="0"/>
              <a:t>ATP (adenosine triphosphate)</a:t>
            </a:r>
          </a:p>
          <a:p>
            <a:pPr lvl="1"/>
            <a:r>
              <a:rPr lang="en-US" sz="2800" dirty="0" smtClean="0"/>
              <a:t>DNA (deoxyribonucleic acid)</a:t>
            </a:r>
          </a:p>
          <a:p>
            <a:pPr lvl="1"/>
            <a:r>
              <a:rPr lang="en-US" sz="2800" dirty="0" smtClean="0"/>
              <a:t>RNA (ribonucleic acid)</a:t>
            </a:r>
          </a:p>
          <a:p>
            <a:r>
              <a:rPr lang="en-US" sz="2800" dirty="0" smtClean="0"/>
              <a:t>DNA and RNA are polymers of nucleotides. </a:t>
            </a:r>
          </a:p>
          <a:p>
            <a:r>
              <a:rPr lang="en-US" sz="2800" dirty="0" smtClean="0"/>
              <a:t>Nucleotides are composed of three parts:</a:t>
            </a:r>
          </a:p>
          <a:p>
            <a:pPr lvl="1"/>
            <a:r>
              <a:rPr lang="en-US" sz="2800" dirty="0" smtClean="0"/>
              <a:t>Phosphate group</a:t>
            </a:r>
          </a:p>
          <a:p>
            <a:pPr lvl="1"/>
            <a:r>
              <a:rPr lang="en-US" sz="2800" dirty="0" smtClean="0"/>
              <a:t>5-carbon monosaccharide (sugar)</a:t>
            </a:r>
          </a:p>
          <a:p>
            <a:pPr lvl="1"/>
            <a:r>
              <a:rPr lang="en-US" sz="2800" dirty="0" smtClean="0"/>
              <a:t>Nitrogenous base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1778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9" y="823231"/>
            <a:ext cx="10884874" cy="50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125980"/>
            <a:ext cx="9601200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From scattering pattern produced by a DNA molecule, certain inferences could be made about its structure</a:t>
            </a:r>
          </a:p>
          <a:p>
            <a:r>
              <a:rPr lang="en-US" sz="3200" dirty="0" smtClean="0"/>
              <a:t>Composition: DNA is double stranded</a:t>
            </a:r>
          </a:p>
          <a:p>
            <a:r>
              <a:rPr lang="en-US" sz="3200" dirty="0" smtClean="0"/>
              <a:t>Orientation: Nitrogenous bases are closely packed together on the inside and phosphates form an outer backbone. </a:t>
            </a:r>
          </a:p>
          <a:p>
            <a:r>
              <a:rPr lang="en-US" sz="3200" dirty="0" smtClean="0"/>
              <a:t>Shape: The DNA molecule twists at regular intervals to form a helix.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0964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99" y="-1"/>
            <a:ext cx="6990670" cy="68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3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0" y="5532120"/>
            <a:ext cx="11224260" cy="128016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Drawing simple diagrams of the structure of single nucleotides of DNA and RNA, using circles, pentagons, and rectangles to represent phosphates, </a:t>
            </a:r>
            <a:r>
              <a:rPr lang="en-US" sz="2400" dirty="0" err="1" smtClean="0">
                <a:solidFill>
                  <a:srgbClr val="0070C0"/>
                </a:solidFill>
              </a:rPr>
              <a:t>pentoses</a:t>
            </a:r>
            <a:r>
              <a:rPr lang="en-US" sz="2400" dirty="0" smtClean="0">
                <a:solidFill>
                  <a:srgbClr val="0070C0"/>
                </a:solidFill>
              </a:rPr>
              <a:t> and bases. (2S.1)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DNA differs from RNA in the number of strands present, the base composition and the type of pentose. (2U.2)</a:t>
            </a:r>
          </a:p>
          <a:p>
            <a:r>
              <a:rPr lang="en-US" sz="2800" dirty="0" smtClean="0"/>
              <a:t>DNA is a more stable double stranded form that stores the genetic blueprint for cells. </a:t>
            </a:r>
          </a:p>
          <a:p>
            <a:r>
              <a:rPr lang="en-US" sz="2800" dirty="0" smtClean="0"/>
              <a:t>RNA is a more versatile single stranded form that transfers the genetic information for decoding. </a:t>
            </a:r>
          </a:p>
          <a:p>
            <a:r>
              <a:rPr lang="en-US" sz="2800" dirty="0" smtClean="0"/>
              <a:t>Both are polymers of nucleotides, however key differences exist in the composition of DNA and RNA nucleotides.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4931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22" y="636806"/>
            <a:ext cx="11004126" cy="519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26" y="237445"/>
            <a:ext cx="8592231" cy="63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3" y="71204"/>
            <a:ext cx="9601200" cy="14859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DNA structure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786" y="1101780"/>
            <a:ext cx="10755443" cy="3581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Nucleic acids are composed of nucleotide monomers which are linked into a single strand via condensation reactions. </a:t>
            </a:r>
          </a:p>
          <a:p>
            <a:pPr lvl="1"/>
            <a:r>
              <a:rPr lang="en-US" sz="3200" dirty="0" smtClean="0"/>
              <a:t>The phosphate group of one nucleotide attaches to the sugar of another nucleotide (at the 3’ hydroxyl (-OH) group. </a:t>
            </a:r>
          </a:p>
          <a:p>
            <a:pPr lvl="1"/>
            <a:r>
              <a:rPr lang="en-US" sz="3200" dirty="0" smtClean="0"/>
              <a:t>This results in a phosphodiester bond forming between the two nucleotides (and water is produced as a by-product)</a:t>
            </a:r>
          </a:p>
          <a:p>
            <a:pPr lvl="1"/>
            <a:r>
              <a:rPr lang="en-US" sz="3200" dirty="0" smtClean="0"/>
              <a:t>Successive condensation reactions result in the formation of long polynucleotide strands)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45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607" y="299055"/>
            <a:ext cx="10710472" cy="5733736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DNA is a double helix made of two antiparallel strands of nucleotides linked by hydrogen bonding between complementary base pairs. (2U.3)</a:t>
            </a:r>
          </a:p>
          <a:p>
            <a:pPr lvl="1"/>
            <a:r>
              <a:rPr lang="en-US" sz="2800" dirty="0" smtClean="0"/>
              <a:t>Adenine (A) pairs with Thymine (T) via </a:t>
            </a:r>
            <a:r>
              <a:rPr lang="en-US" sz="2800" b="1" dirty="0" smtClean="0"/>
              <a:t>two</a:t>
            </a:r>
            <a:r>
              <a:rPr lang="en-US" sz="2800" dirty="0" smtClean="0"/>
              <a:t> hydrogen bonds</a:t>
            </a:r>
          </a:p>
          <a:p>
            <a:pPr lvl="1"/>
            <a:r>
              <a:rPr lang="en-US" sz="2800" dirty="0" smtClean="0"/>
              <a:t>Guanine (G) pairs with Cytosine (C) via </a:t>
            </a:r>
            <a:r>
              <a:rPr lang="en-US" sz="2800" b="1" dirty="0" smtClean="0"/>
              <a:t>three</a:t>
            </a:r>
            <a:r>
              <a:rPr lang="en-US" sz="2800" dirty="0" smtClean="0"/>
              <a:t> hydrogen bonds. </a:t>
            </a:r>
          </a:p>
          <a:p>
            <a:r>
              <a:rPr lang="en-US" sz="2800" dirty="0" smtClean="0"/>
              <a:t>In order for the bases to be facing each other and thus able to pair, the strands must be running in opposite directions. </a:t>
            </a:r>
          </a:p>
          <a:p>
            <a:pPr lvl="1"/>
            <a:r>
              <a:rPr lang="en-US" sz="2800" dirty="0" smtClean="0"/>
              <a:t>The two strands of DNA are described as being </a:t>
            </a:r>
            <a:r>
              <a:rPr lang="en-US" sz="2800" u="sng" dirty="0" smtClean="0"/>
              <a:t>antiparallel</a:t>
            </a:r>
            <a:r>
              <a:rPr lang="en-US" sz="2800" dirty="0" smtClean="0"/>
              <a:t>.  </a:t>
            </a:r>
          </a:p>
          <a:p>
            <a:r>
              <a:rPr lang="en-US" sz="2800" dirty="0" smtClean="0"/>
              <a:t>As the antiparallel chains lengthen, the atoms will organize themselves into the most stable configuration. </a:t>
            </a:r>
          </a:p>
          <a:p>
            <a:pPr lvl="1"/>
            <a:r>
              <a:rPr lang="en-US" sz="2800" dirty="0" smtClean="0"/>
              <a:t>This results in the double-stranded DNA forming a double helix.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284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43" y="199346"/>
            <a:ext cx="10887756" cy="64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7912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1780</TotalTime>
  <Words>822</Words>
  <Application>Microsoft Office PowerPoint</Application>
  <PresentationFormat>Widescreen</PresentationFormat>
  <Paragraphs>72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Franklin Gothic Book</vt:lpstr>
      <vt:lpstr>Crop</vt:lpstr>
      <vt:lpstr>Structure of DNA and RNA</vt:lpstr>
      <vt:lpstr>Nucleic Acids</vt:lpstr>
      <vt:lpstr>PowerPoint Presentation</vt:lpstr>
      <vt:lpstr>PowerPoint Presentation</vt:lpstr>
      <vt:lpstr>PowerPoint Presentation</vt:lpstr>
      <vt:lpstr>PowerPoint Presentation</vt:lpstr>
      <vt:lpstr>DNA structure</vt:lpstr>
      <vt:lpstr>PowerPoint Presentation</vt:lpstr>
      <vt:lpstr>PowerPoint Presentation</vt:lpstr>
      <vt:lpstr>Chargaff</vt:lpstr>
      <vt:lpstr>PowerPoint Presentation</vt:lpstr>
      <vt:lpstr>Nucleosomes</vt:lpstr>
      <vt:lpstr>PowerPoint Presentation</vt:lpstr>
      <vt:lpstr>WAY BACK WHEN…..in the distant past!</vt:lpstr>
      <vt:lpstr>Watson and Crick</vt:lpstr>
      <vt:lpstr>PowerPoint Presentation</vt:lpstr>
      <vt:lpstr>Hershey and Chase</vt:lpstr>
      <vt:lpstr>PowerPoint Presentation</vt:lpstr>
      <vt:lpstr>Rosalind Franklin and Maurice Wilkins</vt:lpstr>
      <vt:lpstr>PowerPoint Presentation</vt:lpstr>
      <vt:lpstr>PowerPoint Presentation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of DNA and RNA</dc:title>
  <dc:creator>Tanya Fillingham</dc:creator>
  <cp:lastModifiedBy>Tanya Fillingham</cp:lastModifiedBy>
  <cp:revision>38</cp:revision>
  <dcterms:created xsi:type="dcterms:W3CDTF">2016-10-26T16:38:40Z</dcterms:created>
  <dcterms:modified xsi:type="dcterms:W3CDTF">2017-11-01T00:20:07Z</dcterms:modified>
</cp:coreProperties>
</file>