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3.1 Genes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Every living organism inherits 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a blueprint for life from its </a:t>
            </a:r>
            <a:r>
              <a:rPr lang="en-US" i="1" dirty="0" smtClean="0"/>
              <a:t>parents.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401" y="21771"/>
            <a:ext cx="6793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07029"/>
            <a:ext cx="9601200" cy="3581400"/>
          </a:xfrm>
        </p:spPr>
        <p:txBody>
          <a:bodyPr/>
          <a:lstStyle/>
          <a:p>
            <a:r>
              <a:rPr lang="en-US" b="1" dirty="0" smtClean="0"/>
              <a:t>Genome</a:t>
            </a:r>
            <a:r>
              <a:rPr lang="en-US" dirty="0" smtClean="0"/>
              <a:t> is the total genetic information of a cell, organism or organelle</a:t>
            </a:r>
          </a:p>
          <a:p>
            <a:pPr lvl="1"/>
            <a:r>
              <a:rPr lang="en-US" dirty="0" smtClean="0"/>
              <a:t>This includes all genes all well as non-coding DNA sequences</a:t>
            </a:r>
          </a:p>
          <a:p>
            <a:r>
              <a:rPr lang="en-US" dirty="0" smtClean="0"/>
              <a:t>The human genome consists of:</a:t>
            </a:r>
          </a:p>
          <a:p>
            <a:pPr lvl="1"/>
            <a:r>
              <a:rPr lang="en-US" dirty="0" smtClean="0"/>
              <a:t>46 chromosomes </a:t>
            </a:r>
          </a:p>
          <a:p>
            <a:pPr lvl="1"/>
            <a:r>
              <a:rPr lang="en-US" dirty="0" smtClean="0"/>
              <a:t>3 billion base pairs</a:t>
            </a:r>
          </a:p>
          <a:p>
            <a:pPr lvl="1"/>
            <a:r>
              <a:rPr lang="en-US" dirty="0" smtClean="0"/>
              <a:t>21,000 genes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28" y="4261758"/>
            <a:ext cx="800814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0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entire base sequence of human genes was sequenced in the Human Genome Project. </a:t>
            </a:r>
          </a:p>
          <a:p>
            <a:r>
              <a:rPr lang="en-US" dirty="0" smtClean="0"/>
              <a:t>There is approximately 23,000 genes </a:t>
            </a:r>
            <a:endParaRPr lang="en-US" dirty="0"/>
          </a:p>
          <a:p>
            <a:r>
              <a:rPr lang="en-US" dirty="0" smtClean="0"/>
              <a:t>Discovered “junk DNA</a:t>
            </a:r>
            <a:r>
              <a:rPr lang="en-US" smtClean="0"/>
              <a:t>” 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27" y="246185"/>
            <a:ext cx="11190849" cy="6478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Understandings:</a:t>
            </a:r>
          </a:p>
          <a:p>
            <a:r>
              <a:rPr lang="en-US" dirty="0" smtClean="0"/>
              <a:t>A </a:t>
            </a:r>
            <a:r>
              <a:rPr lang="en-US" dirty="0"/>
              <a:t>gene is a heritable factor that consists of a length of DNA and influences a specific characteristic</a:t>
            </a:r>
          </a:p>
          <a:p>
            <a:r>
              <a:rPr lang="en-US" dirty="0"/>
              <a:t>A gene occupies a specific position on a chromosome</a:t>
            </a:r>
          </a:p>
          <a:p>
            <a:r>
              <a:rPr lang="en-US" dirty="0"/>
              <a:t>The various specific forms of a gene are alleles</a:t>
            </a:r>
          </a:p>
          <a:p>
            <a:r>
              <a:rPr lang="en-US" dirty="0"/>
              <a:t>Alleles differ from each other by one or only a few bases</a:t>
            </a:r>
          </a:p>
          <a:p>
            <a:r>
              <a:rPr lang="en-US" dirty="0"/>
              <a:t>New alleles are formed by mutation</a:t>
            </a:r>
          </a:p>
          <a:p>
            <a:r>
              <a:rPr lang="en-US" dirty="0"/>
              <a:t>The genome is the whole of the genetic information of an organism</a:t>
            </a:r>
          </a:p>
          <a:p>
            <a:r>
              <a:rPr lang="en-US" dirty="0"/>
              <a:t>The entire base sequence of human genes was sequenced in the Human Genome </a:t>
            </a:r>
            <a:r>
              <a:rPr lang="en-US" dirty="0" smtClean="0"/>
              <a:t>Project</a:t>
            </a:r>
          </a:p>
          <a:p>
            <a:pPr marL="0" indent="0">
              <a:buNone/>
            </a:pPr>
            <a:r>
              <a:rPr lang="en-US" b="1" dirty="0" smtClean="0"/>
              <a:t>Applications:</a:t>
            </a:r>
          </a:p>
          <a:p>
            <a:r>
              <a:rPr lang="en-US" dirty="0"/>
              <a:t>The causes of sickle cell </a:t>
            </a:r>
            <a:r>
              <a:rPr lang="en-US" dirty="0" err="1"/>
              <a:t>anaemia</a:t>
            </a:r>
            <a:r>
              <a:rPr lang="en-US" dirty="0"/>
              <a:t>, including a base substitution mutation, a change to the base sequence of mRNA </a:t>
            </a:r>
            <a:r>
              <a:rPr lang="en-US" dirty="0" smtClean="0"/>
              <a:t>transcribed </a:t>
            </a:r>
            <a:r>
              <a:rPr lang="en-US" dirty="0"/>
              <a:t>from it and a change to the sequence of a polypeptide in </a:t>
            </a:r>
            <a:r>
              <a:rPr lang="en-US" dirty="0" err="1"/>
              <a:t>haemoglobin</a:t>
            </a:r>
            <a:endParaRPr lang="en-US" dirty="0"/>
          </a:p>
          <a:p>
            <a:r>
              <a:rPr lang="en-US" dirty="0"/>
              <a:t>Comparison of the number of genes in humans with other species</a:t>
            </a:r>
          </a:p>
          <a:p>
            <a:pPr marL="0" indent="0">
              <a:buNone/>
            </a:pPr>
            <a:r>
              <a:rPr lang="en-US" b="1" dirty="0" smtClean="0"/>
              <a:t>Skills:</a:t>
            </a:r>
          </a:p>
          <a:p>
            <a:r>
              <a:rPr lang="en-US" dirty="0"/>
              <a:t>Use of a database to determine differences in the base sequence of a gene in two species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5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505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Genes and Loci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5173436" cy="52115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DNA is the genetic blueprint which codes for, and determines, the characteristics of an organism. </a:t>
            </a:r>
          </a:p>
          <a:p>
            <a:r>
              <a:rPr lang="en-US" sz="2800" b="1" dirty="0" smtClean="0"/>
              <a:t>Gene </a:t>
            </a:r>
            <a:r>
              <a:rPr lang="en-US" sz="2800" dirty="0" smtClean="0"/>
              <a:t>is a sequence of DNA that encodes for a specific trait (traits may also be influenced by multiple genes)</a:t>
            </a:r>
          </a:p>
          <a:p>
            <a:r>
              <a:rPr lang="en-US" sz="2800" dirty="0" smtClean="0"/>
              <a:t>The position of a gene on a particular chromosome is called the </a:t>
            </a:r>
            <a:r>
              <a:rPr lang="en-US" sz="2800" b="1" dirty="0" smtClean="0"/>
              <a:t>locus. </a:t>
            </a:r>
            <a:r>
              <a:rPr lang="en-US" sz="2800" dirty="0" smtClean="0"/>
              <a:t>(plural – loci)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92" y="1428750"/>
            <a:ext cx="5283490" cy="52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5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682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Alleles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" y="1458683"/>
            <a:ext cx="5573486" cy="520337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Alleles </a:t>
            </a:r>
            <a:r>
              <a:rPr lang="en-US" sz="2400" dirty="0" smtClean="0"/>
              <a:t>are alternative forms a gene that code for the different variations of a specific trait. </a:t>
            </a:r>
          </a:p>
          <a:p>
            <a:pPr lvl="1"/>
            <a:r>
              <a:rPr lang="en-US" sz="2400" dirty="0" smtClean="0"/>
              <a:t>For example, the gene for eye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has alleles that encode different shades/pigments</a:t>
            </a:r>
          </a:p>
          <a:p>
            <a:r>
              <a:rPr lang="en-US" sz="2400" dirty="0" smtClean="0"/>
              <a:t>As alleles are alternative forms of the </a:t>
            </a:r>
            <a:r>
              <a:rPr lang="en-US" sz="2400" u="sng" dirty="0" smtClean="0"/>
              <a:t>one</a:t>
            </a:r>
            <a:r>
              <a:rPr lang="en-US" sz="2400" dirty="0" smtClean="0"/>
              <a:t> gene, they possess very similar gene sequences. </a:t>
            </a:r>
          </a:p>
          <a:p>
            <a:pPr lvl="1"/>
            <a:r>
              <a:rPr lang="en-US" sz="2400" dirty="0" smtClean="0"/>
              <a:t>Alleles only differ from each other by one or a few bases.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918" y="1589309"/>
            <a:ext cx="6144082" cy="45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6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365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Mutations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36915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gene mutation</a:t>
            </a:r>
            <a:r>
              <a:rPr lang="en-US" sz="2800" dirty="0" smtClean="0"/>
              <a:t> is a change in the nucleotide sequence of a section of DNA  coding for a specific trait. </a:t>
            </a:r>
          </a:p>
          <a:p>
            <a:pPr lvl="1"/>
            <a:r>
              <a:rPr lang="en-US" sz="2800" dirty="0" smtClean="0"/>
              <a:t>New alleles are formed by mutation</a:t>
            </a:r>
          </a:p>
          <a:p>
            <a:r>
              <a:rPr lang="en-US" sz="2800" dirty="0" smtClean="0"/>
              <a:t>Gene mutations can be beneficial, detrimental or neutral. </a:t>
            </a:r>
          </a:p>
          <a:p>
            <a:pPr lvl="1"/>
            <a:r>
              <a:rPr lang="en-US" sz="2800" b="1" dirty="0" smtClean="0"/>
              <a:t>Beneficial mutations </a:t>
            </a:r>
            <a:r>
              <a:rPr lang="en-US" sz="2800" dirty="0" smtClean="0"/>
              <a:t>change the gene sequence (missense mutation) to create new variations of a trait. </a:t>
            </a:r>
          </a:p>
          <a:p>
            <a:pPr lvl="1"/>
            <a:r>
              <a:rPr lang="en-US" sz="2800" b="1" dirty="0" smtClean="0"/>
              <a:t>Detrimental mutations </a:t>
            </a:r>
            <a:r>
              <a:rPr lang="en-US" sz="2800" dirty="0" smtClean="0"/>
              <a:t>shorten the gene sequence (nonsense mutations) to stop the normal function of a trait. </a:t>
            </a:r>
          </a:p>
          <a:p>
            <a:pPr lvl="1"/>
            <a:r>
              <a:rPr lang="en-US" sz="2800" b="1" dirty="0" smtClean="0"/>
              <a:t>Neutral mutations </a:t>
            </a:r>
            <a:r>
              <a:rPr lang="en-US" sz="2800" dirty="0" smtClean="0"/>
              <a:t>have no effect on the functioning of the specific feature (silent mutations)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60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31" y="271463"/>
            <a:ext cx="9576707" cy="63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4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</a:t>
            </a:r>
            <a:r>
              <a:rPr lang="en-US" dirty="0" err="1" smtClean="0"/>
              <a:t>Anaemia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632858"/>
            <a:ext cx="10537371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Sickle cell </a:t>
            </a:r>
            <a:r>
              <a:rPr lang="en-US" sz="2400" dirty="0" err="1" smtClean="0"/>
              <a:t>anaemia</a:t>
            </a:r>
            <a:r>
              <a:rPr lang="en-US" sz="2400" dirty="0" smtClean="0"/>
              <a:t> is an example of a disorder caused by a gene mutation.</a:t>
            </a:r>
          </a:p>
          <a:p>
            <a:pPr lvl="1"/>
            <a:r>
              <a:rPr lang="en-US" sz="2400" dirty="0" smtClean="0"/>
              <a:t>The disease allele arose from a base substitution mutation – where a single base was changed in the gene sequence. </a:t>
            </a:r>
          </a:p>
          <a:p>
            <a:r>
              <a:rPr lang="en-US" sz="2400" b="1" dirty="0" smtClean="0"/>
              <a:t>Causes of Sickle Cell </a:t>
            </a:r>
            <a:r>
              <a:rPr lang="en-US" sz="2400" b="1" dirty="0" err="1" smtClean="0"/>
              <a:t>Anaemia</a:t>
            </a:r>
            <a:endParaRPr lang="en-US" sz="2400" b="1" dirty="0" smtClean="0"/>
          </a:p>
          <a:p>
            <a:pPr lvl="1"/>
            <a:r>
              <a:rPr lang="en-US" sz="2400" dirty="0" smtClean="0"/>
              <a:t>Sickle cell </a:t>
            </a:r>
            <a:r>
              <a:rPr lang="en-US" sz="2400" dirty="0" err="1" smtClean="0"/>
              <a:t>anaemia</a:t>
            </a:r>
            <a:r>
              <a:rPr lang="en-US" sz="2400" dirty="0" smtClean="0"/>
              <a:t> results from a change to 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codon for the beta chain of </a:t>
            </a:r>
            <a:r>
              <a:rPr lang="en-US" sz="2400" dirty="0" err="1" smtClean="0"/>
              <a:t>haemoglobin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b="1" dirty="0" smtClean="0"/>
              <a:t>DNA: </a:t>
            </a:r>
            <a:r>
              <a:rPr lang="en-US" sz="2400" dirty="0" smtClean="0"/>
              <a:t>The DNA sequence changes from GAG to GTG on the non-coding strand (CTC to CAC on the coding strand)</a:t>
            </a:r>
          </a:p>
          <a:p>
            <a:pPr lvl="1"/>
            <a:r>
              <a:rPr lang="en-US" sz="2400" b="1" dirty="0" smtClean="0"/>
              <a:t>mRNA: </a:t>
            </a:r>
            <a:r>
              <a:rPr lang="en-US" sz="2400" dirty="0" smtClean="0"/>
              <a:t>The mRNA sequence changes from GAG to GUG at 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codon position. </a:t>
            </a:r>
          </a:p>
          <a:p>
            <a:pPr lvl="1"/>
            <a:r>
              <a:rPr lang="en-US" sz="2400" b="1" dirty="0" smtClean="0"/>
              <a:t>Polypeptide: </a:t>
            </a:r>
            <a:r>
              <a:rPr lang="en-US" sz="2400" dirty="0" smtClean="0"/>
              <a:t>The sixth amino acid for the beta chain of </a:t>
            </a:r>
            <a:r>
              <a:rPr lang="en-US" sz="2400" dirty="0" err="1" smtClean="0"/>
              <a:t>haemoglobin</a:t>
            </a:r>
            <a:r>
              <a:rPr lang="en-US" sz="2400" dirty="0" smtClean="0"/>
              <a:t> is changed from glutamic acid to valine (</a:t>
            </a:r>
            <a:r>
              <a:rPr lang="en-US" sz="2400" dirty="0" err="1" smtClean="0"/>
              <a:t>Glu</a:t>
            </a:r>
            <a:r>
              <a:rPr lang="en-US" sz="2400" dirty="0" smtClean="0"/>
              <a:t> to Val)</a:t>
            </a:r>
          </a:p>
          <a:p>
            <a:pPr lvl="1"/>
            <a:endParaRPr lang="en-US" sz="2400" b="1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387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07" y="1223963"/>
            <a:ext cx="11033723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1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of Sickle Cell </a:t>
            </a:r>
            <a:r>
              <a:rPr lang="en-US" dirty="0" err="1" smtClean="0"/>
              <a:t>Anaemia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9314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amino acid change (</a:t>
            </a:r>
            <a:r>
              <a:rPr lang="en-US" sz="2800" dirty="0" err="1" smtClean="0"/>
              <a:t>Glu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Val) alters the structure of </a:t>
            </a:r>
            <a:r>
              <a:rPr lang="en-US" sz="2800" dirty="0" err="1" smtClean="0">
                <a:sym typeface="Wingdings" panose="05000000000000000000" pitchFamily="2" charset="2"/>
              </a:rPr>
              <a:t>haemoglobin</a:t>
            </a:r>
            <a:r>
              <a:rPr lang="en-US" sz="2800" dirty="0" smtClean="0">
                <a:sym typeface="Wingdings" panose="05000000000000000000" pitchFamily="2" charset="2"/>
              </a:rPr>
              <a:t>, causing it to form insoluble fibrous strands.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The insoluble </a:t>
            </a:r>
            <a:r>
              <a:rPr lang="en-US" sz="2800" dirty="0" err="1" smtClean="0">
                <a:sym typeface="Wingdings" panose="05000000000000000000" pitchFamily="2" charset="2"/>
              </a:rPr>
              <a:t>haemoglobin</a:t>
            </a:r>
            <a:r>
              <a:rPr lang="en-US" sz="2800" dirty="0" smtClean="0">
                <a:sym typeface="Wingdings" panose="05000000000000000000" pitchFamily="2" charset="2"/>
              </a:rPr>
              <a:t> cannot carry oxygen as effectively, causing the individual to fell constantly tired.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The formation of fibrous </a:t>
            </a:r>
            <a:r>
              <a:rPr lang="en-US" sz="2800" dirty="0" err="1" smtClean="0">
                <a:sym typeface="Wingdings" panose="05000000000000000000" pitchFamily="2" charset="2"/>
              </a:rPr>
              <a:t>haemoglobin</a:t>
            </a:r>
            <a:r>
              <a:rPr lang="en-US" sz="2800" dirty="0" smtClean="0">
                <a:sym typeface="Wingdings" panose="05000000000000000000" pitchFamily="2" charset="2"/>
              </a:rPr>
              <a:t> strands changes the shape of the red blood cell to a sickle shape.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The sickle cells may form clots within the capillaries, blocking blood supply to vital organs and causing myriad health issues.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The sickle cells are also destroyed more rapidly than normal cells, leading to a low red blood cell count (</a:t>
            </a:r>
            <a:r>
              <a:rPr lang="en-US" sz="2800" dirty="0" err="1" smtClean="0">
                <a:sym typeface="Wingdings" panose="05000000000000000000" pitchFamily="2" charset="2"/>
              </a:rPr>
              <a:t>anaemia</a:t>
            </a:r>
            <a:r>
              <a:rPr lang="en-US" sz="2800" dirty="0" smtClean="0">
                <a:sym typeface="Wingdings" panose="05000000000000000000" pitchFamily="2" charset="2"/>
              </a:rPr>
              <a:t>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795545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14073</TotalTime>
  <Words>639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Franklin Gothic Book</vt:lpstr>
      <vt:lpstr>Wingdings</vt:lpstr>
      <vt:lpstr>Crop</vt:lpstr>
      <vt:lpstr>3.1 Genes</vt:lpstr>
      <vt:lpstr>PowerPoint Presentation</vt:lpstr>
      <vt:lpstr>Genes and Loci</vt:lpstr>
      <vt:lpstr>Alleles</vt:lpstr>
      <vt:lpstr>Mutations</vt:lpstr>
      <vt:lpstr>PowerPoint Presentation</vt:lpstr>
      <vt:lpstr>Sickle Cell Anaemia </vt:lpstr>
      <vt:lpstr>PowerPoint Presentation</vt:lpstr>
      <vt:lpstr>Consequence of Sickle Cell Anaemia</vt:lpstr>
      <vt:lpstr>PowerPoint Presentation</vt:lpstr>
      <vt:lpstr>Genome</vt:lpstr>
      <vt:lpstr>Human Genome Project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Genes</dc:title>
  <dc:creator>Tanya Fillingham</dc:creator>
  <cp:lastModifiedBy>Tanya Fillingham</cp:lastModifiedBy>
  <cp:revision>8</cp:revision>
  <dcterms:created xsi:type="dcterms:W3CDTF">2016-12-23T19:34:11Z</dcterms:created>
  <dcterms:modified xsi:type="dcterms:W3CDTF">2017-01-02T14:07:59Z</dcterms:modified>
</cp:coreProperties>
</file>