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3.2 Chromosomes</a:t>
            </a:r>
            <a:endParaRPr lang="en-US" dirty="0"/>
          </a:p>
        </p:txBody>
      </p:sp>
      <p:sp>
        <p:nvSpPr>
          <p:cNvPr id="3" name="Subtitle 2"/>
          <p:cNvSpPr>
            <a:spLocks noGrp="1"/>
          </p:cNvSpPr>
          <p:nvPr>
            <p:ph type="subTitle" idx="1"/>
          </p:nvPr>
        </p:nvSpPr>
        <p:spPr/>
        <p:txBody>
          <a:bodyPr/>
          <a:lstStyle/>
          <a:p>
            <a:r>
              <a:rPr lang="en-US" dirty="0" smtClean="0"/>
              <a:t>Chromosomes carry genes in a linear sequence that is shared by members of a species.</a:t>
            </a:r>
            <a:endParaRPr lang="en-US" dirty="0"/>
          </a:p>
        </p:txBody>
      </p:sp>
    </p:spTree>
    <p:extLst>
      <p:ext uri="{BB962C8B-B14F-4D97-AF65-F5344CB8AC3E}">
        <p14:creationId xmlns:p14="http://schemas.microsoft.com/office/powerpoint/2010/main" val="2732248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Karyograms</a:t>
            </a:r>
            <a:endParaRPr lang="en-US" dirty="0"/>
          </a:p>
        </p:txBody>
      </p:sp>
      <p:sp>
        <p:nvSpPr>
          <p:cNvPr id="3" name="Content Placeholder 2"/>
          <p:cNvSpPr>
            <a:spLocks noGrp="1"/>
          </p:cNvSpPr>
          <p:nvPr>
            <p:ph idx="1"/>
          </p:nvPr>
        </p:nvSpPr>
        <p:spPr/>
        <p:txBody>
          <a:bodyPr>
            <a:normAutofit/>
          </a:bodyPr>
          <a:lstStyle/>
          <a:p>
            <a:r>
              <a:rPr lang="en-US" sz="2400" dirty="0" smtClean="0"/>
              <a:t>A </a:t>
            </a:r>
            <a:r>
              <a:rPr lang="en-US" sz="2400" dirty="0"/>
              <a:t>k</a:t>
            </a:r>
            <a:r>
              <a:rPr lang="en-US" sz="2400" dirty="0" smtClean="0"/>
              <a:t>aryogram shows the chromosomes of an organism in homologous pairs of decreasing length. </a:t>
            </a:r>
          </a:p>
          <a:p>
            <a:r>
              <a:rPr lang="en-US" sz="2400" dirty="0" smtClean="0"/>
              <a:t>As most cells are diploid, the chromosomes are usually in homologous pairs. </a:t>
            </a:r>
            <a:endParaRPr lang="en-US" sz="2400" dirty="0"/>
          </a:p>
        </p:txBody>
      </p:sp>
      <p:pic>
        <p:nvPicPr>
          <p:cNvPr id="2050" name="Picture 2" descr="Image result for kary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670495"/>
            <a:ext cx="457200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452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a:t>
            </a:r>
            <a:endParaRPr lang="en-US" dirty="0"/>
          </a:p>
        </p:txBody>
      </p:sp>
      <p:sp>
        <p:nvSpPr>
          <p:cNvPr id="3" name="Content Placeholder 2"/>
          <p:cNvSpPr>
            <a:spLocks noGrp="1"/>
          </p:cNvSpPr>
          <p:nvPr>
            <p:ph idx="1"/>
          </p:nvPr>
        </p:nvSpPr>
        <p:spPr/>
        <p:txBody>
          <a:bodyPr/>
          <a:lstStyle/>
          <a:p>
            <a:r>
              <a:rPr lang="en-US" dirty="0" smtClean="0"/>
              <a:t>The terms karyotype and karyogram have different meanings. Karyotype is a property of a cell– the number and type of chromosomes present in the nucleus, not a photograph or diagram of them. </a:t>
            </a:r>
          </a:p>
          <a:p>
            <a:r>
              <a:rPr lang="en-US" dirty="0" smtClean="0"/>
              <a:t>Genome size is the total length of DNA in an organism. The examples of genome and chromosome number have been selected to allow points of interest to be raised. </a:t>
            </a:r>
          </a:p>
          <a:p>
            <a:r>
              <a:rPr lang="en-US" dirty="0" smtClean="0"/>
              <a:t>The two DNA molecules formed by DNA replication prior to cell division are considered to be sister chromatids until the splitting of the centromere at the start of anaphase. After this, they are identical </a:t>
            </a:r>
            <a:r>
              <a:rPr lang="en-US" dirty="0" err="1" smtClean="0"/>
              <a:t>chromsomes</a:t>
            </a:r>
            <a:r>
              <a:rPr lang="en-US" smtClean="0"/>
              <a:t>. </a:t>
            </a:r>
            <a:endParaRPr lang="en-US" dirty="0"/>
          </a:p>
        </p:txBody>
      </p:sp>
    </p:spTree>
    <p:extLst>
      <p:ext uri="{BB962C8B-B14F-4D97-AF65-F5344CB8AC3E}">
        <p14:creationId xmlns:p14="http://schemas.microsoft.com/office/powerpoint/2010/main" val="114514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028" y="147711"/>
            <a:ext cx="9601200" cy="6576646"/>
          </a:xfrm>
        </p:spPr>
        <p:txBody>
          <a:bodyPr>
            <a:normAutofit fontScale="92500" lnSpcReduction="10000"/>
          </a:bodyPr>
          <a:lstStyle/>
          <a:p>
            <a:pPr marL="0" indent="0">
              <a:buNone/>
            </a:pPr>
            <a:r>
              <a:rPr lang="en-US" dirty="0" smtClean="0"/>
              <a:t>Understandings:</a:t>
            </a:r>
          </a:p>
          <a:p>
            <a:pPr>
              <a:spcBef>
                <a:spcPts val="0"/>
              </a:spcBef>
            </a:pPr>
            <a:r>
              <a:rPr lang="en-US" dirty="0" smtClean="0"/>
              <a:t>Prokaryotes have one chromosome consisting of a circular DNA molecule. </a:t>
            </a:r>
          </a:p>
          <a:p>
            <a:pPr>
              <a:spcBef>
                <a:spcPts val="0"/>
              </a:spcBef>
            </a:pPr>
            <a:r>
              <a:rPr lang="en-US" dirty="0" smtClean="0"/>
              <a:t>Some prokaryotes also have plasmids but eukaryotes do not. .</a:t>
            </a:r>
          </a:p>
          <a:p>
            <a:pPr>
              <a:spcBef>
                <a:spcPts val="0"/>
              </a:spcBef>
            </a:pPr>
            <a:r>
              <a:rPr lang="en-US" dirty="0" smtClean="0"/>
              <a:t>Eukaryote chromosomes are linear DNA molecules associated with histone proteins. </a:t>
            </a:r>
          </a:p>
          <a:p>
            <a:pPr>
              <a:spcBef>
                <a:spcPts val="0"/>
              </a:spcBef>
            </a:pPr>
            <a:r>
              <a:rPr lang="en-US" dirty="0" smtClean="0"/>
              <a:t>In a eukaryote species there are different chromosomes that carry different genes. </a:t>
            </a:r>
          </a:p>
          <a:p>
            <a:pPr>
              <a:spcBef>
                <a:spcPts val="0"/>
              </a:spcBef>
            </a:pPr>
            <a:r>
              <a:rPr lang="en-US" dirty="0" smtClean="0"/>
              <a:t>Homologous chromosomes carry the same sequence of genes but not necessarily the same alleles of those genes. </a:t>
            </a:r>
          </a:p>
          <a:p>
            <a:pPr>
              <a:spcBef>
                <a:spcPts val="0"/>
              </a:spcBef>
            </a:pPr>
            <a:r>
              <a:rPr lang="en-US" dirty="0" smtClean="0"/>
              <a:t>Diploid nuclei have pairs of homologous chromosomes.  </a:t>
            </a:r>
          </a:p>
          <a:p>
            <a:pPr>
              <a:spcBef>
                <a:spcPts val="0"/>
              </a:spcBef>
            </a:pPr>
            <a:r>
              <a:rPr lang="en-US" dirty="0" smtClean="0"/>
              <a:t>Haploid nuclei have one chromosome of each pair. </a:t>
            </a:r>
          </a:p>
          <a:p>
            <a:pPr>
              <a:spcBef>
                <a:spcPts val="0"/>
              </a:spcBef>
            </a:pPr>
            <a:r>
              <a:rPr lang="en-US" dirty="0" smtClean="0"/>
              <a:t>The number of chromosomes is a characteristic feature of members of a species. </a:t>
            </a:r>
          </a:p>
          <a:p>
            <a:pPr>
              <a:spcBef>
                <a:spcPts val="0"/>
              </a:spcBef>
            </a:pPr>
            <a:r>
              <a:rPr lang="en-US" dirty="0" smtClean="0"/>
              <a:t>A karyogram shows the chromosomes of an organism in homologous pairs of decreasing length. </a:t>
            </a:r>
          </a:p>
          <a:p>
            <a:pPr>
              <a:spcBef>
                <a:spcPts val="0"/>
              </a:spcBef>
            </a:pPr>
            <a:r>
              <a:rPr lang="en-US" dirty="0" smtClean="0"/>
              <a:t>Sex is determined by sex chromosomes and autosomes are chromosomes that do not determine sex. </a:t>
            </a:r>
          </a:p>
          <a:p>
            <a:pPr marL="0" indent="0">
              <a:buNone/>
            </a:pPr>
            <a:r>
              <a:rPr lang="en-US" dirty="0" smtClean="0"/>
              <a:t>Applications and skills:</a:t>
            </a:r>
          </a:p>
          <a:p>
            <a:pPr>
              <a:spcBef>
                <a:spcPts val="0"/>
              </a:spcBef>
            </a:pPr>
            <a:r>
              <a:rPr lang="en-US" dirty="0" smtClean="0"/>
              <a:t>Cairn’s technique for measuring the length of DNA molecules by autoradiography. </a:t>
            </a:r>
          </a:p>
          <a:p>
            <a:pPr>
              <a:spcBef>
                <a:spcPts val="0"/>
              </a:spcBef>
            </a:pPr>
            <a:r>
              <a:rPr lang="en-US" dirty="0" smtClean="0"/>
              <a:t>Comparison of genome size in T2 phage, </a:t>
            </a:r>
            <a:r>
              <a:rPr lang="en-US" i="1" dirty="0" smtClean="0"/>
              <a:t>Escherichia coli</a:t>
            </a:r>
            <a:r>
              <a:rPr lang="en-US" dirty="0" smtClean="0"/>
              <a:t>, </a:t>
            </a:r>
            <a:r>
              <a:rPr lang="en-US" i="1" dirty="0" smtClean="0"/>
              <a:t>Drosophila melanogaster, Homo sapiens </a:t>
            </a:r>
            <a:r>
              <a:rPr lang="en-US" dirty="0" smtClean="0"/>
              <a:t>and </a:t>
            </a:r>
            <a:r>
              <a:rPr lang="en-US" i="1" dirty="0" smtClean="0"/>
              <a:t>Paris japonica. </a:t>
            </a:r>
          </a:p>
          <a:p>
            <a:pPr>
              <a:spcBef>
                <a:spcPts val="0"/>
              </a:spcBef>
            </a:pPr>
            <a:r>
              <a:rPr lang="en-US" dirty="0" smtClean="0"/>
              <a:t>Comparison of diploid chromosome numbers of </a:t>
            </a:r>
            <a:r>
              <a:rPr lang="en-US" i="1" dirty="0" smtClean="0"/>
              <a:t>Homo sapiens, Pan </a:t>
            </a:r>
            <a:r>
              <a:rPr lang="en-US" i="1" dirty="0" err="1" smtClean="0"/>
              <a:t>trogladytes</a:t>
            </a:r>
            <a:r>
              <a:rPr lang="en-US" i="1" dirty="0" smtClean="0"/>
              <a:t>, </a:t>
            </a:r>
            <a:r>
              <a:rPr lang="en-US" i="1" dirty="0" err="1" smtClean="0"/>
              <a:t>Canis</a:t>
            </a:r>
            <a:r>
              <a:rPr lang="en-US" i="1" dirty="0" smtClean="0"/>
              <a:t> </a:t>
            </a:r>
            <a:r>
              <a:rPr lang="en-US" i="1" dirty="0" err="1" smtClean="0"/>
              <a:t>familiaris</a:t>
            </a:r>
            <a:r>
              <a:rPr lang="en-US" i="1" dirty="0" smtClean="0"/>
              <a:t>, </a:t>
            </a:r>
            <a:r>
              <a:rPr lang="en-US" i="1" dirty="0" err="1" smtClean="0"/>
              <a:t>Oryza</a:t>
            </a:r>
            <a:r>
              <a:rPr lang="en-US" i="1" dirty="0" smtClean="0"/>
              <a:t> sativa </a:t>
            </a:r>
            <a:r>
              <a:rPr lang="en-US" dirty="0" smtClean="0"/>
              <a:t>and</a:t>
            </a:r>
            <a:r>
              <a:rPr lang="en-US" i="1" dirty="0" smtClean="0"/>
              <a:t> </a:t>
            </a:r>
            <a:r>
              <a:rPr lang="en-US" i="1" dirty="0" err="1" smtClean="0"/>
              <a:t>Parascaris</a:t>
            </a:r>
            <a:r>
              <a:rPr lang="en-US" i="1" dirty="0" smtClean="0"/>
              <a:t> </a:t>
            </a:r>
            <a:r>
              <a:rPr lang="en-US" i="1" dirty="0" err="1" smtClean="0"/>
              <a:t>equorum</a:t>
            </a:r>
            <a:r>
              <a:rPr lang="en-US" i="1" dirty="0" smtClean="0"/>
              <a:t>. </a:t>
            </a:r>
          </a:p>
          <a:p>
            <a:pPr>
              <a:spcBef>
                <a:spcPts val="0"/>
              </a:spcBef>
            </a:pPr>
            <a:r>
              <a:rPr lang="en-US" dirty="0" smtClean="0"/>
              <a:t>Use of karyogram to deduce sex and diagnose Down syndrome in humans.. </a:t>
            </a:r>
          </a:p>
          <a:p>
            <a:pPr>
              <a:spcBef>
                <a:spcPts val="0"/>
              </a:spcBef>
            </a:pPr>
            <a:r>
              <a:rPr lang="en-US" dirty="0" smtClean="0"/>
              <a:t>Use of databases to identify the locus of a human gene and its polypeptide product. </a:t>
            </a:r>
          </a:p>
          <a:p>
            <a:endParaRPr lang="en-US" dirty="0" smtClean="0"/>
          </a:p>
          <a:p>
            <a:pPr marL="0" indent="0">
              <a:buNone/>
            </a:pPr>
            <a:endParaRPr lang="en-US" dirty="0"/>
          </a:p>
        </p:txBody>
      </p:sp>
    </p:spTree>
    <p:extLst>
      <p:ext uri="{BB962C8B-B14F-4D97-AF65-F5344CB8AC3E}">
        <p14:creationId xmlns:p14="http://schemas.microsoft.com/office/powerpoint/2010/main" val="159106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Chromosomes</a:t>
            </a:r>
            <a:endParaRPr lang="en-US" dirty="0"/>
          </a:p>
        </p:txBody>
      </p:sp>
      <p:sp>
        <p:nvSpPr>
          <p:cNvPr id="3" name="Content Placeholder 2"/>
          <p:cNvSpPr>
            <a:spLocks noGrp="1"/>
          </p:cNvSpPr>
          <p:nvPr>
            <p:ph idx="1"/>
          </p:nvPr>
        </p:nvSpPr>
        <p:spPr/>
        <p:txBody>
          <a:bodyPr>
            <a:normAutofit/>
          </a:bodyPr>
          <a:lstStyle/>
          <a:p>
            <a:r>
              <a:rPr lang="en-US" sz="2400" dirty="0" smtClean="0"/>
              <a:t>Prokaryotes have one chromosome consisting of a </a:t>
            </a:r>
            <a:r>
              <a:rPr lang="en-US" sz="2400" u="sng" dirty="0" smtClean="0"/>
              <a:t>circular</a:t>
            </a:r>
            <a:r>
              <a:rPr lang="en-US" sz="2400" dirty="0" smtClean="0"/>
              <a:t> DNA molecule. </a:t>
            </a:r>
          </a:p>
          <a:p>
            <a:r>
              <a:rPr lang="en-US" sz="2400" dirty="0" smtClean="0"/>
              <a:t>DNA is </a:t>
            </a:r>
            <a:r>
              <a:rPr lang="en-US" sz="2400" u="sng" dirty="0" smtClean="0"/>
              <a:t>not</a:t>
            </a:r>
            <a:r>
              <a:rPr lang="en-US" sz="2400" dirty="0" smtClean="0"/>
              <a:t> associated with proteins (histones/nucleosome).</a:t>
            </a:r>
          </a:p>
          <a:p>
            <a:pPr lvl="1"/>
            <a:r>
              <a:rPr lang="en-US" sz="2400" dirty="0" smtClean="0"/>
              <a:t>Because of this, DNA can be described as “naked”</a:t>
            </a:r>
          </a:p>
          <a:p>
            <a:r>
              <a:rPr lang="en-US" sz="2400" dirty="0"/>
              <a:t> </a:t>
            </a:r>
            <a:r>
              <a:rPr lang="en-US" sz="2400" dirty="0" smtClean="0"/>
              <a:t>Some prokaryotes have plasmids, but eukaryotes do not. </a:t>
            </a:r>
          </a:p>
          <a:p>
            <a:pPr lvl="1"/>
            <a:r>
              <a:rPr lang="en-US" sz="2400" dirty="0" smtClean="0"/>
              <a:t>Small extra DNA molecule</a:t>
            </a:r>
          </a:p>
          <a:p>
            <a:pPr lvl="1"/>
            <a:r>
              <a:rPr lang="en-US" sz="2400" dirty="0" smtClean="0"/>
              <a:t>Copies of plasmids can be transferred from one cell to another (using pili) </a:t>
            </a:r>
            <a:endParaRPr lang="en-US" sz="2400" dirty="0"/>
          </a:p>
        </p:txBody>
      </p:sp>
    </p:spTree>
    <p:extLst>
      <p:ext uri="{BB962C8B-B14F-4D97-AF65-F5344CB8AC3E}">
        <p14:creationId xmlns:p14="http://schemas.microsoft.com/office/powerpoint/2010/main" val="398060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Eukaryote chromosomes</a:t>
            </a:r>
            <a:endParaRPr lang="en-US" dirty="0"/>
          </a:p>
        </p:txBody>
      </p:sp>
      <p:sp>
        <p:nvSpPr>
          <p:cNvPr id="3" name="Content Placeholder 2"/>
          <p:cNvSpPr>
            <a:spLocks noGrp="1"/>
          </p:cNvSpPr>
          <p:nvPr>
            <p:ph idx="1"/>
          </p:nvPr>
        </p:nvSpPr>
        <p:spPr/>
        <p:txBody>
          <a:bodyPr>
            <a:normAutofit/>
          </a:bodyPr>
          <a:lstStyle/>
          <a:p>
            <a:r>
              <a:rPr lang="en-US" sz="2400" dirty="0" smtClean="0"/>
              <a:t>Eukaryote chromosomes are </a:t>
            </a:r>
            <a:r>
              <a:rPr lang="en-US" sz="2400" u="sng" dirty="0" smtClean="0"/>
              <a:t>linear</a:t>
            </a:r>
            <a:r>
              <a:rPr lang="en-US" sz="2400" dirty="0" smtClean="0"/>
              <a:t> DNA molecules </a:t>
            </a:r>
            <a:r>
              <a:rPr lang="en-US" sz="2400" u="sng" dirty="0" smtClean="0"/>
              <a:t>associated</a:t>
            </a:r>
            <a:r>
              <a:rPr lang="en-US" sz="2400" dirty="0" smtClean="0"/>
              <a:t> with histone proteins.</a:t>
            </a:r>
          </a:p>
          <a:p>
            <a:r>
              <a:rPr lang="en-US" sz="2400" dirty="0" smtClean="0"/>
              <a:t>Chromosomes are not visible during interphase, only by supercoiling are you able to see the chromosomes. </a:t>
            </a:r>
          </a:p>
          <a:p>
            <a:r>
              <a:rPr lang="en-US" sz="2400" dirty="0" smtClean="0"/>
              <a:t>In a eukaryote species there are different chromosomes that carry different genes.</a:t>
            </a:r>
          </a:p>
          <a:p>
            <a:pPr lvl="1"/>
            <a:r>
              <a:rPr lang="en-US" sz="2400" dirty="0" smtClean="0"/>
              <a:t>In humans there are 23 types of chromosomes</a:t>
            </a:r>
          </a:p>
          <a:p>
            <a:pPr marL="0" indent="0">
              <a:buNone/>
            </a:pPr>
            <a:endParaRPr lang="en-US" sz="2400" dirty="0"/>
          </a:p>
        </p:txBody>
      </p:sp>
    </p:spTree>
    <p:extLst>
      <p:ext uri="{BB962C8B-B14F-4D97-AF65-F5344CB8AC3E}">
        <p14:creationId xmlns:p14="http://schemas.microsoft.com/office/powerpoint/2010/main" val="282338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Homologous chromosomes</a:t>
            </a:r>
            <a:endParaRPr lang="en-US" dirty="0"/>
          </a:p>
        </p:txBody>
      </p:sp>
      <p:sp>
        <p:nvSpPr>
          <p:cNvPr id="3" name="Content Placeholder 2"/>
          <p:cNvSpPr>
            <a:spLocks noGrp="1"/>
          </p:cNvSpPr>
          <p:nvPr>
            <p:ph idx="1"/>
          </p:nvPr>
        </p:nvSpPr>
        <p:spPr>
          <a:xfrm>
            <a:off x="1371600" y="2286000"/>
            <a:ext cx="4572906" cy="3581400"/>
          </a:xfrm>
        </p:spPr>
        <p:txBody>
          <a:bodyPr>
            <a:normAutofit/>
          </a:bodyPr>
          <a:lstStyle/>
          <a:p>
            <a:r>
              <a:rPr lang="en-US" sz="2400" dirty="0" smtClean="0"/>
              <a:t>Homologous chromosomes carry the same sequence of genes but not necessarily that same alleles of those genes. </a:t>
            </a:r>
          </a:p>
          <a:p>
            <a:r>
              <a:rPr lang="en-US" sz="2400" dirty="0" smtClean="0"/>
              <a:t>If two chromosomes have the same sequence of genes they are homologous. </a:t>
            </a:r>
          </a:p>
          <a:p>
            <a:endParaRPr lang="en-US" sz="2400" dirty="0"/>
          </a:p>
        </p:txBody>
      </p:sp>
      <p:pic>
        <p:nvPicPr>
          <p:cNvPr id="1026" name="Picture 2" descr="Image result for homologous chromoso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4506" y="1811215"/>
            <a:ext cx="5816036" cy="4530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08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Haploid (n) nuclei</a:t>
            </a:r>
            <a:endParaRPr lang="en-US" dirty="0"/>
          </a:p>
        </p:txBody>
      </p:sp>
      <p:sp>
        <p:nvSpPr>
          <p:cNvPr id="3" name="Content Placeholder 2"/>
          <p:cNvSpPr>
            <a:spLocks noGrp="1"/>
          </p:cNvSpPr>
          <p:nvPr>
            <p:ph idx="1"/>
          </p:nvPr>
        </p:nvSpPr>
        <p:spPr>
          <a:xfrm>
            <a:off x="1371600" y="2286000"/>
            <a:ext cx="6407834" cy="3581400"/>
          </a:xfrm>
        </p:spPr>
        <p:txBody>
          <a:bodyPr>
            <a:normAutofit/>
          </a:bodyPr>
          <a:lstStyle/>
          <a:p>
            <a:r>
              <a:rPr lang="en-US" sz="2400" dirty="0" smtClean="0"/>
              <a:t>Haploid nuclei have one chromosome of each pair.</a:t>
            </a:r>
          </a:p>
          <a:p>
            <a:r>
              <a:rPr lang="en-US" sz="2400" dirty="0" smtClean="0"/>
              <a:t>This is one full set of chromosomes for that species.  </a:t>
            </a:r>
          </a:p>
          <a:p>
            <a:r>
              <a:rPr lang="en-US" sz="2400" dirty="0" smtClean="0"/>
              <a:t>For humans, it would be 23 chromosomes. </a:t>
            </a:r>
          </a:p>
          <a:p>
            <a:r>
              <a:rPr lang="en-US" sz="2400" dirty="0" smtClean="0"/>
              <a:t>Gamete have haploid nuclei.  </a:t>
            </a:r>
          </a:p>
          <a:p>
            <a:endParaRPr lang="en-US" sz="2400" dirty="0" smtClean="0"/>
          </a:p>
          <a:p>
            <a:endParaRPr lang="en-US" sz="2400" dirty="0"/>
          </a:p>
        </p:txBody>
      </p:sp>
      <p:pic>
        <p:nvPicPr>
          <p:cNvPr id="4" name="Picture 3"/>
          <p:cNvPicPr>
            <a:picLocks noChangeAspect="1"/>
          </p:cNvPicPr>
          <p:nvPr/>
        </p:nvPicPr>
        <p:blipFill>
          <a:blip r:embed="rId2"/>
          <a:stretch>
            <a:fillRect/>
          </a:stretch>
        </p:blipFill>
        <p:spPr>
          <a:xfrm>
            <a:off x="7888385" y="978584"/>
            <a:ext cx="3801867" cy="5379405"/>
          </a:xfrm>
          <a:prstGeom prst="rect">
            <a:avLst/>
          </a:prstGeom>
        </p:spPr>
      </p:pic>
    </p:spTree>
    <p:extLst>
      <p:ext uri="{BB962C8B-B14F-4D97-AF65-F5344CB8AC3E}">
        <p14:creationId xmlns:p14="http://schemas.microsoft.com/office/powerpoint/2010/main" val="1857412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Diploid (2n) nuclei</a:t>
            </a:r>
            <a:endParaRPr lang="en-US" dirty="0"/>
          </a:p>
        </p:txBody>
      </p:sp>
      <p:sp>
        <p:nvSpPr>
          <p:cNvPr id="3" name="Content Placeholder 2"/>
          <p:cNvSpPr>
            <a:spLocks noGrp="1"/>
          </p:cNvSpPr>
          <p:nvPr>
            <p:ph idx="1"/>
          </p:nvPr>
        </p:nvSpPr>
        <p:spPr>
          <a:xfrm>
            <a:off x="1371600" y="2286000"/>
            <a:ext cx="5925208" cy="3581400"/>
          </a:xfrm>
        </p:spPr>
        <p:txBody>
          <a:bodyPr>
            <a:noAutofit/>
          </a:bodyPr>
          <a:lstStyle/>
          <a:p>
            <a:r>
              <a:rPr lang="en-US" sz="2400" dirty="0" smtClean="0"/>
              <a:t>Diploid nuclei have pairs of homologous chromosomes. </a:t>
            </a:r>
          </a:p>
          <a:p>
            <a:r>
              <a:rPr lang="en-US" sz="2400" dirty="0" smtClean="0"/>
              <a:t>This is two full sets of the chromosomes that are found in that species.  </a:t>
            </a:r>
          </a:p>
          <a:p>
            <a:r>
              <a:rPr lang="en-US" sz="2400" dirty="0" smtClean="0"/>
              <a:t>Human diploid nuclei have 46 chromosomes.  </a:t>
            </a:r>
          </a:p>
          <a:p>
            <a:r>
              <a:rPr lang="en-US" sz="2400" dirty="0" smtClean="0"/>
              <a:t>When haploid gametes fuse together during sexual reproduction, a zygote with a diploid nucleus is produced. </a:t>
            </a:r>
            <a:endParaRPr lang="en-US" sz="2400" dirty="0"/>
          </a:p>
        </p:txBody>
      </p:sp>
      <p:pic>
        <p:nvPicPr>
          <p:cNvPr id="4" name="Picture 3"/>
          <p:cNvPicPr>
            <a:picLocks noChangeAspect="1"/>
          </p:cNvPicPr>
          <p:nvPr/>
        </p:nvPicPr>
        <p:blipFill>
          <a:blip r:embed="rId2"/>
          <a:stretch>
            <a:fillRect/>
          </a:stretch>
        </p:blipFill>
        <p:spPr>
          <a:xfrm>
            <a:off x="7296808" y="1611630"/>
            <a:ext cx="4252766" cy="4711795"/>
          </a:xfrm>
          <a:prstGeom prst="rect">
            <a:avLst/>
          </a:prstGeom>
        </p:spPr>
      </p:pic>
    </p:spTree>
    <p:extLst>
      <p:ext uri="{BB962C8B-B14F-4D97-AF65-F5344CB8AC3E}">
        <p14:creationId xmlns:p14="http://schemas.microsoft.com/office/powerpoint/2010/main" val="103674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 numbers</a:t>
            </a:r>
            <a:endParaRPr lang="en-US" dirty="0"/>
          </a:p>
        </p:txBody>
      </p:sp>
      <p:sp>
        <p:nvSpPr>
          <p:cNvPr id="3" name="Content Placeholder 2"/>
          <p:cNvSpPr>
            <a:spLocks noGrp="1"/>
          </p:cNvSpPr>
          <p:nvPr>
            <p:ph idx="1"/>
          </p:nvPr>
        </p:nvSpPr>
        <p:spPr/>
        <p:txBody>
          <a:bodyPr/>
          <a:lstStyle/>
          <a:p>
            <a:r>
              <a:rPr lang="en-US" dirty="0" smtClean="0"/>
              <a:t>The number of chromosomes is a characteristic feature of members of a species. </a:t>
            </a:r>
          </a:p>
          <a:p>
            <a:r>
              <a:rPr lang="en-US" dirty="0" smtClean="0"/>
              <a:t>Organisms with a different number of chromosomes are unlikely to be able to interbreed. </a:t>
            </a:r>
          </a:p>
        </p:txBody>
      </p:sp>
      <p:graphicFrame>
        <p:nvGraphicFramePr>
          <p:cNvPr id="4" name="Table 3"/>
          <p:cNvGraphicFramePr>
            <a:graphicFrameLocks noGrp="1"/>
          </p:cNvGraphicFramePr>
          <p:nvPr>
            <p:extLst>
              <p:ext uri="{D42A27DB-BD31-4B8C-83A1-F6EECF244321}">
                <p14:modId xmlns:p14="http://schemas.microsoft.com/office/powerpoint/2010/main" val="4154369941"/>
              </p:ext>
            </p:extLst>
          </p:nvPr>
        </p:nvGraphicFramePr>
        <p:xfrm>
          <a:off x="1609969" y="3568503"/>
          <a:ext cx="9812997" cy="2916702"/>
        </p:xfrm>
        <a:graphic>
          <a:graphicData uri="http://schemas.openxmlformats.org/drawingml/2006/table">
            <a:tbl>
              <a:tblPr firstRow="1" bandRow="1">
                <a:tableStyleId>{5C22544A-7EE6-4342-B048-85BDC9FD1C3A}</a:tableStyleId>
              </a:tblPr>
              <a:tblGrid>
                <a:gridCol w="4509477">
                  <a:extLst>
                    <a:ext uri="{9D8B030D-6E8A-4147-A177-3AD203B41FA5}">
                      <a16:colId xmlns:a16="http://schemas.microsoft.com/office/drawing/2014/main" val="2640418625"/>
                    </a:ext>
                  </a:extLst>
                </a:gridCol>
                <a:gridCol w="2827606">
                  <a:extLst>
                    <a:ext uri="{9D8B030D-6E8A-4147-A177-3AD203B41FA5}">
                      <a16:colId xmlns:a16="http://schemas.microsoft.com/office/drawing/2014/main" val="1678173580"/>
                    </a:ext>
                  </a:extLst>
                </a:gridCol>
                <a:gridCol w="2475914">
                  <a:extLst>
                    <a:ext uri="{9D8B030D-6E8A-4147-A177-3AD203B41FA5}">
                      <a16:colId xmlns:a16="http://schemas.microsoft.com/office/drawing/2014/main" val="2887430018"/>
                    </a:ext>
                  </a:extLst>
                </a:gridCol>
              </a:tblGrid>
              <a:tr h="486117">
                <a:tc>
                  <a:txBody>
                    <a:bodyPr/>
                    <a:lstStyle/>
                    <a:p>
                      <a:r>
                        <a:rPr lang="en-US" dirty="0" smtClean="0"/>
                        <a:t>Species</a:t>
                      </a:r>
                      <a:endParaRPr lang="en-US" dirty="0"/>
                    </a:p>
                  </a:txBody>
                  <a:tcPr/>
                </a:tc>
                <a:tc>
                  <a:txBody>
                    <a:bodyPr/>
                    <a:lstStyle/>
                    <a:p>
                      <a:r>
                        <a:rPr lang="en-US" dirty="0" smtClean="0"/>
                        <a:t>Haploid</a:t>
                      </a:r>
                      <a:r>
                        <a:rPr lang="en-US" baseline="0" dirty="0" smtClean="0"/>
                        <a:t> = n</a:t>
                      </a:r>
                      <a:endParaRPr lang="en-US" dirty="0"/>
                    </a:p>
                  </a:txBody>
                  <a:tcPr/>
                </a:tc>
                <a:tc>
                  <a:txBody>
                    <a:bodyPr/>
                    <a:lstStyle/>
                    <a:p>
                      <a:r>
                        <a:rPr lang="en-US" dirty="0" smtClean="0"/>
                        <a:t>Diploid</a:t>
                      </a:r>
                      <a:r>
                        <a:rPr lang="en-US" baseline="0" dirty="0" smtClean="0"/>
                        <a:t> = 2n</a:t>
                      </a:r>
                      <a:endParaRPr lang="en-US" dirty="0"/>
                    </a:p>
                  </a:txBody>
                  <a:tcPr/>
                </a:tc>
                <a:extLst>
                  <a:ext uri="{0D108BD9-81ED-4DB2-BD59-A6C34878D82A}">
                    <a16:rowId xmlns:a16="http://schemas.microsoft.com/office/drawing/2014/main" val="1232376150"/>
                  </a:ext>
                </a:extLst>
              </a:tr>
              <a:tr h="486117">
                <a:tc>
                  <a:txBody>
                    <a:bodyPr/>
                    <a:lstStyle/>
                    <a:p>
                      <a:r>
                        <a:rPr lang="en-US" dirty="0" smtClean="0"/>
                        <a:t>Human (</a:t>
                      </a:r>
                      <a:r>
                        <a:rPr lang="en-US" i="1" dirty="0" smtClean="0"/>
                        <a:t>Homo</a:t>
                      </a:r>
                      <a:r>
                        <a:rPr lang="en-US" i="1" baseline="0" dirty="0" smtClean="0"/>
                        <a:t> sapiens)</a:t>
                      </a:r>
                      <a:endParaRPr lang="en-US" dirty="0"/>
                    </a:p>
                  </a:txBody>
                  <a:tcPr/>
                </a:tc>
                <a:tc>
                  <a:txBody>
                    <a:bodyPr/>
                    <a:lstStyle/>
                    <a:p>
                      <a:r>
                        <a:rPr lang="en-US" i="0" dirty="0" smtClean="0"/>
                        <a:t>23</a:t>
                      </a:r>
                      <a:endParaRPr lang="en-US" i="0" dirty="0"/>
                    </a:p>
                  </a:txBody>
                  <a:tcPr/>
                </a:tc>
                <a:tc>
                  <a:txBody>
                    <a:bodyPr/>
                    <a:lstStyle/>
                    <a:p>
                      <a:r>
                        <a:rPr lang="en-US" i="0" dirty="0" smtClean="0"/>
                        <a:t>46</a:t>
                      </a:r>
                      <a:endParaRPr lang="en-US" i="0" dirty="0"/>
                    </a:p>
                  </a:txBody>
                  <a:tcPr/>
                </a:tc>
                <a:extLst>
                  <a:ext uri="{0D108BD9-81ED-4DB2-BD59-A6C34878D82A}">
                    <a16:rowId xmlns:a16="http://schemas.microsoft.com/office/drawing/2014/main" val="2762892367"/>
                  </a:ext>
                </a:extLst>
              </a:tr>
              <a:tr h="486117">
                <a:tc>
                  <a:txBody>
                    <a:bodyPr/>
                    <a:lstStyle/>
                    <a:p>
                      <a:r>
                        <a:rPr lang="en-US" dirty="0" smtClean="0"/>
                        <a:t>Chimpanzee (</a:t>
                      </a:r>
                      <a:r>
                        <a:rPr lang="en-US" i="1" dirty="0" smtClean="0"/>
                        <a:t>Pan troglodytes)</a:t>
                      </a:r>
                      <a:endParaRPr lang="en-US" dirty="0"/>
                    </a:p>
                  </a:txBody>
                  <a:tcPr/>
                </a:tc>
                <a:tc>
                  <a:txBody>
                    <a:bodyPr/>
                    <a:lstStyle/>
                    <a:p>
                      <a:r>
                        <a:rPr lang="en-US" i="0" dirty="0" smtClean="0"/>
                        <a:t>24</a:t>
                      </a:r>
                      <a:endParaRPr lang="en-US" i="0" dirty="0"/>
                    </a:p>
                  </a:txBody>
                  <a:tcPr/>
                </a:tc>
                <a:tc>
                  <a:txBody>
                    <a:bodyPr/>
                    <a:lstStyle/>
                    <a:p>
                      <a:r>
                        <a:rPr lang="en-US" i="0" dirty="0" smtClean="0"/>
                        <a:t>48</a:t>
                      </a:r>
                      <a:endParaRPr lang="en-US" i="0" dirty="0"/>
                    </a:p>
                  </a:txBody>
                  <a:tcPr/>
                </a:tc>
                <a:extLst>
                  <a:ext uri="{0D108BD9-81ED-4DB2-BD59-A6C34878D82A}">
                    <a16:rowId xmlns:a16="http://schemas.microsoft.com/office/drawing/2014/main" val="1002732093"/>
                  </a:ext>
                </a:extLst>
              </a:tr>
              <a:tr h="486117">
                <a:tc>
                  <a:txBody>
                    <a:bodyPr/>
                    <a:lstStyle/>
                    <a:p>
                      <a:r>
                        <a:rPr lang="en-US" dirty="0" smtClean="0"/>
                        <a:t>Domestic dog</a:t>
                      </a:r>
                      <a:r>
                        <a:rPr lang="en-US" baseline="0" dirty="0" smtClean="0"/>
                        <a:t> (</a:t>
                      </a:r>
                      <a:r>
                        <a:rPr lang="en-US" i="1" baseline="0" dirty="0" err="1" smtClean="0"/>
                        <a:t>Canis</a:t>
                      </a:r>
                      <a:r>
                        <a:rPr lang="en-US" i="1" baseline="0" dirty="0" smtClean="0"/>
                        <a:t> </a:t>
                      </a:r>
                      <a:r>
                        <a:rPr lang="en-US" i="1" baseline="0" dirty="0" err="1" smtClean="0"/>
                        <a:t>familiaris</a:t>
                      </a:r>
                      <a:r>
                        <a:rPr lang="en-US" i="1" baseline="0" dirty="0" smtClean="0"/>
                        <a:t>)</a:t>
                      </a:r>
                      <a:endParaRPr lang="en-US" dirty="0"/>
                    </a:p>
                  </a:txBody>
                  <a:tcPr/>
                </a:tc>
                <a:tc>
                  <a:txBody>
                    <a:bodyPr/>
                    <a:lstStyle/>
                    <a:p>
                      <a:r>
                        <a:rPr lang="en-US" i="0" dirty="0" smtClean="0"/>
                        <a:t>39</a:t>
                      </a:r>
                      <a:endParaRPr lang="en-US" i="0" dirty="0"/>
                    </a:p>
                  </a:txBody>
                  <a:tcPr/>
                </a:tc>
                <a:tc>
                  <a:txBody>
                    <a:bodyPr/>
                    <a:lstStyle/>
                    <a:p>
                      <a:r>
                        <a:rPr lang="en-US" i="0" dirty="0" smtClean="0"/>
                        <a:t>78</a:t>
                      </a:r>
                      <a:endParaRPr lang="en-US" i="0" dirty="0"/>
                    </a:p>
                  </a:txBody>
                  <a:tcPr/>
                </a:tc>
                <a:extLst>
                  <a:ext uri="{0D108BD9-81ED-4DB2-BD59-A6C34878D82A}">
                    <a16:rowId xmlns:a16="http://schemas.microsoft.com/office/drawing/2014/main" val="3469892637"/>
                  </a:ext>
                </a:extLst>
              </a:tr>
              <a:tr h="486117">
                <a:tc>
                  <a:txBody>
                    <a:bodyPr/>
                    <a:lstStyle/>
                    <a:p>
                      <a:r>
                        <a:rPr lang="en-US" dirty="0" smtClean="0"/>
                        <a:t>Rice (</a:t>
                      </a:r>
                      <a:r>
                        <a:rPr lang="en-US" i="1" dirty="0" err="1" smtClean="0"/>
                        <a:t>Oryza</a:t>
                      </a:r>
                      <a:r>
                        <a:rPr lang="en-US" i="1" dirty="0" smtClean="0"/>
                        <a:t> sativa)</a:t>
                      </a:r>
                      <a:endParaRPr lang="en-US" dirty="0"/>
                    </a:p>
                  </a:txBody>
                  <a:tcPr/>
                </a:tc>
                <a:tc>
                  <a:txBody>
                    <a:bodyPr/>
                    <a:lstStyle/>
                    <a:p>
                      <a:r>
                        <a:rPr lang="en-US" i="0" dirty="0" smtClean="0"/>
                        <a:t>12</a:t>
                      </a:r>
                      <a:endParaRPr lang="en-US" i="0" dirty="0"/>
                    </a:p>
                  </a:txBody>
                  <a:tcPr/>
                </a:tc>
                <a:tc>
                  <a:txBody>
                    <a:bodyPr/>
                    <a:lstStyle/>
                    <a:p>
                      <a:r>
                        <a:rPr lang="en-US" i="0" dirty="0" smtClean="0"/>
                        <a:t>24</a:t>
                      </a:r>
                      <a:endParaRPr lang="en-US" i="0" dirty="0"/>
                    </a:p>
                  </a:txBody>
                  <a:tcPr/>
                </a:tc>
                <a:extLst>
                  <a:ext uri="{0D108BD9-81ED-4DB2-BD59-A6C34878D82A}">
                    <a16:rowId xmlns:a16="http://schemas.microsoft.com/office/drawing/2014/main" val="468222433"/>
                  </a:ext>
                </a:extLst>
              </a:tr>
              <a:tr h="486117">
                <a:tc>
                  <a:txBody>
                    <a:bodyPr/>
                    <a:lstStyle/>
                    <a:p>
                      <a:r>
                        <a:rPr lang="en-US" dirty="0" smtClean="0"/>
                        <a:t>Roundworm (</a:t>
                      </a:r>
                      <a:r>
                        <a:rPr lang="en-US" i="1" dirty="0" err="1" smtClean="0"/>
                        <a:t>Parascaris</a:t>
                      </a:r>
                      <a:r>
                        <a:rPr lang="en-US" i="1" baseline="0" dirty="0" smtClean="0"/>
                        <a:t> </a:t>
                      </a:r>
                      <a:r>
                        <a:rPr lang="en-US" i="1" baseline="0" dirty="0" err="1" smtClean="0"/>
                        <a:t>equorum</a:t>
                      </a:r>
                      <a:r>
                        <a:rPr lang="en-US" i="1" baseline="0" dirty="0" smtClean="0"/>
                        <a:t>)</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3151110719"/>
                  </a:ext>
                </a:extLst>
              </a:tr>
            </a:tbl>
          </a:graphicData>
        </a:graphic>
      </p:graphicFrame>
    </p:spTree>
    <p:extLst>
      <p:ext uri="{BB962C8B-B14F-4D97-AF65-F5344CB8AC3E}">
        <p14:creationId xmlns:p14="http://schemas.microsoft.com/office/powerpoint/2010/main" val="357739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determination</a:t>
            </a:r>
            <a:endParaRPr lang="en-US" dirty="0"/>
          </a:p>
        </p:txBody>
      </p:sp>
      <p:sp>
        <p:nvSpPr>
          <p:cNvPr id="3" name="Content Placeholder 2"/>
          <p:cNvSpPr>
            <a:spLocks noGrp="1"/>
          </p:cNvSpPr>
          <p:nvPr>
            <p:ph idx="1"/>
          </p:nvPr>
        </p:nvSpPr>
        <p:spPr>
          <a:xfrm>
            <a:off x="1371600" y="1428750"/>
            <a:ext cx="9601200" cy="3581400"/>
          </a:xfrm>
        </p:spPr>
        <p:txBody>
          <a:bodyPr>
            <a:noAutofit/>
          </a:bodyPr>
          <a:lstStyle/>
          <a:p>
            <a:r>
              <a:rPr lang="en-US" sz="2400" dirty="0" smtClean="0"/>
              <a:t>Sex is determined by sex chromosomes. </a:t>
            </a:r>
          </a:p>
          <a:p>
            <a:r>
              <a:rPr lang="en-US" sz="2400" dirty="0" smtClean="0"/>
              <a:t>Autosomes are chromosomes that do not determine sex. </a:t>
            </a:r>
          </a:p>
          <a:p>
            <a:r>
              <a:rPr lang="en-US" sz="2400" dirty="0" smtClean="0"/>
              <a:t>There are two chromosomes in humans that determine sex:</a:t>
            </a:r>
          </a:p>
          <a:p>
            <a:pPr lvl="1"/>
            <a:r>
              <a:rPr lang="en-US" sz="2400" dirty="0" smtClean="0"/>
              <a:t>X Chromosomes is relatively large and has its centromere near the middle.</a:t>
            </a:r>
          </a:p>
          <a:p>
            <a:pPr lvl="1"/>
            <a:r>
              <a:rPr lang="en-US" sz="2400" dirty="0" smtClean="0"/>
              <a:t>Y chromosomes is much smaller and has its centromere near the end. </a:t>
            </a:r>
          </a:p>
          <a:p>
            <a:r>
              <a:rPr lang="en-US" sz="2400" dirty="0"/>
              <a:t> </a:t>
            </a:r>
            <a:r>
              <a:rPr lang="en-US" sz="2400" dirty="0" smtClean="0"/>
              <a:t> The X chromosome has many genes that are essential in both males and females. All  humans must therefore have at least one X chromosome. </a:t>
            </a:r>
          </a:p>
          <a:p>
            <a:r>
              <a:rPr lang="en-US" sz="2400" dirty="0" smtClean="0"/>
              <a:t>XX = Female</a:t>
            </a:r>
          </a:p>
          <a:p>
            <a:r>
              <a:rPr lang="en-US" sz="2400" dirty="0" smtClean="0"/>
              <a:t>XY = Male</a:t>
            </a:r>
            <a:endParaRPr lang="en-US" sz="2400" dirty="0"/>
          </a:p>
        </p:txBody>
      </p:sp>
    </p:spTree>
    <p:extLst>
      <p:ext uri="{BB962C8B-B14F-4D97-AF65-F5344CB8AC3E}">
        <p14:creationId xmlns:p14="http://schemas.microsoft.com/office/powerpoint/2010/main" val="37691484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109</TotalTime>
  <Words>770</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Franklin Gothic Book</vt:lpstr>
      <vt:lpstr>Crop</vt:lpstr>
      <vt:lpstr>3.2 Chromosomes</vt:lpstr>
      <vt:lpstr>PowerPoint Presentation</vt:lpstr>
      <vt:lpstr>Bacterial Chromosomes</vt:lpstr>
      <vt:lpstr>Eukaryote chromosomes</vt:lpstr>
      <vt:lpstr>Homologous chromosomes</vt:lpstr>
      <vt:lpstr>Haploid (n) nuclei</vt:lpstr>
      <vt:lpstr>Diploid (2n) nuclei</vt:lpstr>
      <vt:lpstr>Chromosome numbers</vt:lpstr>
      <vt:lpstr>Sex determination</vt:lpstr>
      <vt:lpstr>Karyograms</vt:lpstr>
      <vt:lpstr>Guidance</vt:lpstr>
    </vt:vector>
  </TitlesOfParts>
  <Company>Academy School District 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 Chromosomes</dc:title>
  <dc:creator>Tanya Fillingham</dc:creator>
  <cp:lastModifiedBy>Tanya Fillingham</cp:lastModifiedBy>
  <cp:revision>15</cp:revision>
  <dcterms:created xsi:type="dcterms:W3CDTF">2017-01-02T14:08:28Z</dcterms:created>
  <dcterms:modified xsi:type="dcterms:W3CDTF">2017-01-02T15:58:24Z</dcterms:modified>
</cp:coreProperties>
</file>