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5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3.3 Meiosis</a:t>
            </a:r>
            <a:endParaRPr lang="en-US" dirty="0"/>
          </a:p>
        </p:txBody>
      </p:sp>
      <p:sp>
        <p:nvSpPr>
          <p:cNvPr id="3" name="Subtitle 2"/>
          <p:cNvSpPr>
            <a:spLocks noGrp="1"/>
          </p:cNvSpPr>
          <p:nvPr>
            <p:ph type="subTitle" idx="1"/>
          </p:nvPr>
        </p:nvSpPr>
        <p:spPr/>
        <p:txBody>
          <a:bodyPr/>
          <a:lstStyle/>
          <a:p>
            <a:r>
              <a:rPr lang="en-US" dirty="0" smtClean="0"/>
              <a:t>Alleles segregate during meiosis allowing new combinations to be formed by the fusion of gametes.  </a:t>
            </a:r>
            <a:endParaRPr lang="en-US" dirty="0"/>
          </a:p>
        </p:txBody>
      </p:sp>
    </p:spTree>
    <p:extLst>
      <p:ext uri="{BB962C8B-B14F-4D97-AF65-F5344CB8AC3E}">
        <p14:creationId xmlns:p14="http://schemas.microsoft.com/office/powerpoint/2010/main" val="25789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 </a:t>
            </a:r>
            <a:endParaRPr lang="en-US" dirty="0"/>
          </a:p>
        </p:txBody>
      </p:sp>
      <p:sp>
        <p:nvSpPr>
          <p:cNvPr id="3" name="Content Placeholder 2"/>
          <p:cNvSpPr>
            <a:spLocks noGrp="1"/>
          </p:cNvSpPr>
          <p:nvPr>
            <p:ph idx="1"/>
          </p:nvPr>
        </p:nvSpPr>
        <p:spPr>
          <a:xfrm>
            <a:off x="1371600" y="1791730"/>
            <a:ext cx="9601200" cy="3581400"/>
          </a:xfrm>
        </p:spPr>
        <p:txBody>
          <a:bodyPr>
            <a:noAutofit/>
          </a:bodyPr>
          <a:lstStyle/>
          <a:p>
            <a:r>
              <a:rPr lang="en-US" sz="2800" b="1" dirty="0" smtClean="0"/>
              <a:t>The early stages of  meiosis involve pairing of homologous chromosomes and crossing over followed by condensation. </a:t>
            </a:r>
          </a:p>
          <a:p>
            <a:r>
              <a:rPr lang="en-US" sz="2800" dirty="0" smtClean="0"/>
              <a:t>In </a:t>
            </a:r>
            <a:r>
              <a:rPr lang="en-US" sz="2800" b="1" dirty="0" smtClean="0"/>
              <a:t>prophase I</a:t>
            </a:r>
            <a:r>
              <a:rPr lang="en-US" sz="2800" b="1" i="1" dirty="0" smtClean="0"/>
              <a:t>, </a:t>
            </a:r>
            <a:r>
              <a:rPr lang="en-US" sz="2800" i="1" dirty="0" smtClean="0"/>
              <a:t>homologous chromosomes undergo a process called crossing over. </a:t>
            </a:r>
          </a:p>
          <a:p>
            <a:r>
              <a:rPr lang="en-US" sz="2800" i="1" dirty="0" smtClean="0"/>
              <a:t>Crossing over of genetic material between non-sister chromatids can occur, resulting in an exchange of genetic material. </a:t>
            </a:r>
          </a:p>
          <a:p>
            <a:r>
              <a:rPr lang="en-US" sz="2800" i="1" dirty="0" smtClean="0"/>
              <a:t>New gene combinations are formed. </a:t>
            </a:r>
            <a:endParaRPr lang="en-US" sz="2800" dirty="0"/>
          </a:p>
        </p:txBody>
      </p:sp>
    </p:spTree>
    <p:extLst>
      <p:ext uri="{BB962C8B-B14F-4D97-AF65-F5344CB8AC3E}">
        <p14:creationId xmlns:p14="http://schemas.microsoft.com/office/powerpoint/2010/main" val="103022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342" y="784525"/>
            <a:ext cx="10243072" cy="5418567"/>
          </a:xfrm>
          <a:prstGeom prst="rect">
            <a:avLst/>
          </a:prstGeom>
        </p:spPr>
      </p:pic>
    </p:spTree>
    <p:extLst>
      <p:ext uri="{BB962C8B-B14F-4D97-AF65-F5344CB8AC3E}">
        <p14:creationId xmlns:p14="http://schemas.microsoft.com/office/powerpoint/2010/main" val="308906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Assortment</a:t>
            </a:r>
            <a:endParaRPr lang="en-US" dirty="0"/>
          </a:p>
        </p:txBody>
      </p:sp>
      <p:sp>
        <p:nvSpPr>
          <p:cNvPr id="3" name="Content Placeholder 2"/>
          <p:cNvSpPr>
            <a:spLocks noGrp="1"/>
          </p:cNvSpPr>
          <p:nvPr>
            <p:ph idx="1"/>
          </p:nvPr>
        </p:nvSpPr>
        <p:spPr>
          <a:xfrm>
            <a:off x="1371600" y="1643449"/>
            <a:ext cx="10515600" cy="3581400"/>
          </a:xfrm>
        </p:spPr>
        <p:txBody>
          <a:bodyPr>
            <a:noAutofit/>
          </a:bodyPr>
          <a:lstStyle/>
          <a:p>
            <a:r>
              <a:rPr lang="en-US" sz="3200" b="1" dirty="0" smtClean="0"/>
              <a:t>Orientation of pairs of homologous chromosomes prior to separation is random. </a:t>
            </a:r>
          </a:p>
          <a:p>
            <a:r>
              <a:rPr lang="en-US" sz="3200" dirty="0" smtClean="0"/>
              <a:t>During metaphase I, homologous chromosomes line up at the equator. </a:t>
            </a:r>
          </a:p>
          <a:p>
            <a:r>
              <a:rPr lang="en-US" sz="3200" dirty="0" smtClean="0"/>
              <a:t>This orientation of pairs of homologous chromosomes is </a:t>
            </a:r>
            <a:r>
              <a:rPr lang="en-US" sz="3200" u="sng" dirty="0" smtClean="0"/>
              <a:t>random</a:t>
            </a:r>
            <a:r>
              <a:rPr lang="en-US" sz="3200" dirty="0" smtClean="0"/>
              <a:t>, as is the subsequent assortment of chromosomes into gametes. </a:t>
            </a:r>
          </a:p>
          <a:p>
            <a:r>
              <a:rPr lang="en-US" sz="3200" dirty="0" smtClean="0"/>
              <a:t>The final gamete will differ depending on whether they got the maternal/paternal copy. </a:t>
            </a:r>
          </a:p>
          <a:p>
            <a:pPr marL="0" indent="0">
              <a:buNone/>
            </a:pPr>
            <a:endParaRPr lang="en-US" sz="3200" dirty="0"/>
          </a:p>
        </p:txBody>
      </p:sp>
    </p:spTree>
    <p:extLst>
      <p:ext uri="{BB962C8B-B14F-4D97-AF65-F5344CB8AC3E}">
        <p14:creationId xmlns:p14="http://schemas.microsoft.com/office/powerpoint/2010/main" val="267217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3221" y="287681"/>
            <a:ext cx="10228262" cy="6187260"/>
          </a:xfrm>
          <a:prstGeom prst="rect">
            <a:avLst/>
          </a:prstGeom>
        </p:spPr>
      </p:pic>
    </p:spTree>
    <p:extLst>
      <p:ext uri="{BB962C8B-B14F-4D97-AF65-F5344CB8AC3E}">
        <p14:creationId xmlns:p14="http://schemas.microsoft.com/office/powerpoint/2010/main" val="419117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Life Cycle</a:t>
            </a:r>
            <a:endParaRPr lang="en-US" dirty="0"/>
          </a:p>
        </p:txBody>
      </p:sp>
      <p:sp>
        <p:nvSpPr>
          <p:cNvPr id="3" name="Content Placeholder 2"/>
          <p:cNvSpPr>
            <a:spLocks noGrp="1"/>
          </p:cNvSpPr>
          <p:nvPr>
            <p:ph idx="1"/>
          </p:nvPr>
        </p:nvSpPr>
        <p:spPr/>
        <p:txBody>
          <a:bodyPr>
            <a:normAutofit/>
          </a:bodyPr>
          <a:lstStyle/>
          <a:p>
            <a:r>
              <a:rPr lang="en-US" sz="2800" b="1" dirty="0" smtClean="0"/>
              <a:t>The halving of the chromosome number allows a sexual life cycle with fusion of gametes. </a:t>
            </a:r>
          </a:p>
          <a:p>
            <a:r>
              <a:rPr lang="en-US" sz="2800" dirty="0" smtClean="0"/>
              <a:t>Most sexually reproducing organisms are diploid, meaning they have two copies of every chromosome. </a:t>
            </a:r>
          </a:p>
          <a:p>
            <a:r>
              <a:rPr lang="en-US" sz="2800" dirty="0" smtClean="0"/>
              <a:t>Fertilization of two haploid gametes (egg + sperm) will result in the formation of a diploid zygote that can grow via mitosis. </a:t>
            </a:r>
            <a:endParaRPr lang="en-US" sz="2800" dirty="0"/>
          </a:p>
        </p:txBody>
      </p:sp>
    </p:spTree>
    <p:extLst>
      <p:ext uri="{BB962C8B-B14F-4D97-AF65-F5344CB8AC3E}">
        <p14:creationId xmlns:p14="http://schemas.microsoft.com/office/powerpoint/2010/main" val="1965430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0669" y="1110564"/>
            <a:ext cx="10783572" cy="4499404"/>
          </a:xfrm>
          <a:prstGeom prst="rect">
            <a:avLst/>
          </a:prstGeom>
        </p:spPr>
      </p:pic>
    </p:spTree>
    <p:extLst>
      <p:ext uri="{BB962C8B-B14F-4D97-AF65-F5344CB8AC3E}">
        <p14:creationId xmlns:p14="http://schemas.microsoft.com/office/powerpoint/2010/main" val="3609897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Variation</a:t>
            </a:r>
            <a:endParaRPr lang="en-US" dirty="0"/>
          </a:p>
        </p:txBody>
      </p:sp>
      <p:sp>
        <p:nvSpPr>
          <p:cNvPr id="3" name="Content Placeholder 2"/>
          <p:cNvSpPr>
            <a:spLocks noGrp="1"/>
          </p:cNvSpPr>
          <p:nvPr>
            <p:ph idx="1"/>
          </p:nvPr>
        </p:nvSpPr>
        <p:spPr>
          <a:xfrm>
            <a:off x="1371599" y="2020330"/>
            <a:ext cx="10466173" cy="3581400"/>
          </a:xfrm>
        </p:spPr>
        <p:txBody>
          <a:bodyPr>
            <a:noAutofit/>
          </a:bodyPr>
          <a:lstStyle/>
          <a:p>
            <a:r>
              <a:rPr lang="en-US" sz="2800" b="1" dirty="0" smtClean="0"/>
              <a:t>Crossing over and random orientation promotes genetic variation. </a:t>
            </a:r>
          </a:p>
          <a:p>
            <a:r>
              <a:rPr lang="en-US" sz="2800" b="1" dirty="0" smtClean="0"/>
              <a:t>Fusion of gametes from different parents promotes genetic variation. </a:t>
            </a:r>
          </a:p>
          <a:p>
            <a:r>
              <a:rPr lang="en-US" sz="2800" dirty="0" smtClean="0"/>
              <a:t>3 main sources of genetic variation arise from sexual reproduction:</a:t>
            </a:r>
          </a:p>
          <a:p>
            <a:pPr lvl="1"/>
            <a:r>
              <a:rPr lang="en-US" sz="2800" dirty="0" smtClean="0"/>
              <a:t>Crossing over (in prophase I)</a:t>
            </a:r>
          </a:p>
          <a:p>
            <a:pPr lvl="1"/>
            <a:r>
              <a:rPr lang="en-US" sz="2800" dirty="0" smtClean="0"/>
              <a:t>Random assortment of chromosomes (in metaphase I)</a:t>
            </a:r>
          </a:p>
          <a:p>
            <a:pPr lvl="1"/>
            <a:r>
              <a:rPr lang="en-US" sz="2800" dirty="0" smtClean="0"/>
              <a:t>Random fusion of gametes from different parents. </a:t>
            </a:r>
          </a:p>
        </p:txBody>
      </p:sp>
    </p:spTree>
    <p:extLst>
      <p:ext uri="{BB962C8B-B14F-4D97-AF65-F5344CB8AC3E}">
        <p14:creationId xmlns:p14="http://schemas.microsoft.com/office/powerpoint/2010/main" val="408967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a:t>
            </a:r>
            <a:endParaRPr lang="en-US" dirty="0"/>
          </a:p>
        </p:txBody>
      </p:sp>
      <p:sp>
        <p:nvSpPr>
          <p:cNvPr id="3" name="Content Placeholder 2"/>
          <p:cNvSpPr>
            <a:spLocks noGrp="1"/>
          </p:cNvSpPr>
          <p:nvPr>
            <p:ph idx="1"/>
          </p:nvPr>
        </p:nvSpPr>
        <p:spPr/>
        <p:txBody>
          <a:bodyPr>
            <a:normAutofit/>
          </a:bodyPr>
          <a:lstStyle/>
          <a:p>
            <a:r>
              <a:rPr lang="en-US" sz="2800" dirty="0" smtClean="0"/>
              <a:t>Crossing over involves the exchange of segments of DNA between homologous chromosomes during prophase I. </a:t>
            </a:r>
          </a:p>
          <a:p>
            <a:r>
              <a:rPr lang="en-US" sz="2800" dirty="0" smtClean="0"/>
              <a:t>As a consequence of this recombination, all four chromatids are genetically different. </a:t>
            </a:r>
          </a:p>
        </p:txBody>
      </p:sp>
      <p:pic>
        <p:nvPicPr>
          <p:cNvPr id="4" name="Picture 3"/>
          <p:cNvPicPr>
            <a:picLocks noChangeAspect="1"/>
          </p:cNvPicPr>
          <p:nvPr/>
        </p:nvPicPr>
        <p:blipFill>
          <a:blip r:embed="rId2"/>
          <a:stretch>
            <a:fillRect/>
          </a:stretch>
        </p:blipFill>
        <p:spPr>
          <a:xfrm>
            <a:off x="1371600" y="4423719"/>
            <a:ext cx="10280011" cy="1557981"/>
          </a:xfrm>
          <a:prstGeom prst="rect">
            <a:avLst/>
          </a:prstGeom>
        </p:spPr>
      </p:pic>
    </p:spTree>
    <p:extLst>
      <p:ext uri="{BB962C8B-B14F-4D97-AF65-F5344CB8AC3E}">
        <p14:creationId xmlns:p14="http://schemas.microsoft.com/office/powerpoint/2010/main" val="48653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Fertilization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02940" y="1813992"/>
            <a:ext cx="8538519" cy="4525415"/>
          </a:xfrm>
          <a:prstGeom prst="rect">
            <a:avLst/>
          </a:prstGeom>
        </p:spPr>
      </p:pic>
    </p:spTree>
    <p:extLst>
      <p:ext uri="{BB962C8B-B14F-4D97-AF65-F5344CB8AC3E}">
        <p14:creationId xmlns:p14="http://schemas.microsoft.com/office/powerpoint/2010/main" val="2515689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Non-Disjunction</a:t>
            </a:r>
            <a:endParaRPr lang="en-US" dirty="0"/>
          </a:p>
        </p:txBody>
      </p:sp>
      <p:sp>
        <p:nvSpPr>
          <p:cNvPr id="3" name="Content Placeholder 2"/>
          <p:cNvSpPr>
            <a:spLocks noGrp="1"/>
          </p:cNvSpPr>
          <p:nvPr>
            <p:ph idx="1"/>
          </p:nvPr>
        </p:nvSpPr>
        <p:spPr/>
        <p:txBody>
          <a:bodyPr>
            <a:normAutofit/>
          </a:bodyPr>
          <a:lstStyle/>
          <a:p>
            <a:r>
              <a:rPr lang="en-US" sz="2800" b="1" dirty="0" smtClean="0"/>
              <a:t>Non-disjunction</a:t>
            </a:r>
            <a:r>
              <a:rPr lang="en-US" sz="2800" dirty="0" smtClean="0"/>
              <a:t> </a:t>
            </a:r>
            <a:r>
              <a:rPr lang="en-US" sz="2800" b="1" dirty="0" smtClean="0"/>
              <a:t>can cause Down syndrome and other chromosomal abnormalities. </a:t>
            </a:r>
          </a:p>
          <a:p>
            <a:r>
              <a:rPr lang="en-US" sz="2800" dirty="0" smtClean="0"/>
              <a:t>Non-disjunction refers to the chromosomes failing to separate correctly, resulting in gametes with one extra or one less. </a:t>
            </a:r>
            <a:endParaRPr lang="en-US" sz="2800" dirty="0"/>
          </a:p>
        </p:txBody>
      </p:sp>
    </p:spTree>
    <p:extLst>
      <p:ext uri="{BB962C8B-B14F-4D97-AF65-F5344CB8AC3E}">
        <p14:creationId xmlns:p14="http://schemas.microsoft.com/office/powerpoint/2010/main" val="377886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1434" y="246184"/>
            <a:ext cx="9601200" cy="6450037"/>
          </a:xfrm>
        </p:spPr>
        <p:txBody>
          <a:bodyPr>
            <a:normAutofit/>
          </a:bodyPr>
          <a:lstStyle/>
          <a:p>
            <a:pPr marL="0" indent="0">
              <a:buNone/>
            </a:pPr>
            <a:r>
              <a:rPr lang="en-US" dirty="0" smtClean="0"/>
              <a:t>Understandings:</a:t>
            </a:r>
          </a:p>
          <a:p>
            <a:pPr>
              <a:spcBef>
                <a:spcPts val="0"/>
              </a:spcBef>
            </a:pPr>
            <a:r>
              <a:rPr lang="en-US" dirty="0" smtClean="0"/>
              <a:t>One diploid nucleus divides by meiosis to  produce four haploid nuclei. </a:t>
            </a:r>
          </a:p>
          <a:p>
            <a:pPr>
              <a:spcBef>
                <a:spcPts val="0"/>
              </a:spcBef>
            </a:pPr>
            <a:r>
              <a:rPr lang="en-US" dirty="0" smtClean="0"/>
              <a:t>The halving of the chromosome number allows a sexual life cycle with fusion of gametes. </a:t>
            </a:r>
          </a:p>
          <a:p>
            <a:pPr>
              <a:spcBef>
                <a:spcPts val="0"/>
              </a:spcBef>
            </a:pPr>
            <a:r>
              <a:rPr lang="en-US" dirty="0" smtClean="0"/>
              <a:t>DNA is replicated before meiosis so that all chromosomes consist of two sister chromatids. </a:t>
            </a:r>
          </a:p>
          <a:p>
            <a:pPr>
              <a:spcBef>
                <a:spcPts val="0"/>
              </a:spcBef>
            </a:pPr>
            <a:r>
              <a:rPr lang="en-US" dirty="0" smtClean="0"/>
              <a:t>The early stages of meiosis involve pairing of homologous chromosomes and crossing over followed by condensation. </a:t>
            </a:r>
          </a:p>
          <a:p>
            <a:pPr>
              <a:spcBef>
                <a:spcPts val="0"/>
              </a:spcBef>
            </a:pPr>
            <a:r>
              <a:rPr lang="en-US" dirty="0" smtClean="0"/>
              <a:t>Orientation of pairs of homologous chromosomes prior to separation is random. </a:t>
            </a:r>
          </a:p>
          <a:p>
            <a:pPr>
              <a:spcBef>
                <a:spcPts val="0"/>
              </a:spcBef>
            </a:pPr>
            <a:r>
              <a:rPr lang="en-US" dirty="0" smtClean="0"/>
              <a:t>Separation of pairs of homologous chromosomes in the first division of meiosis halves the chromosomes number. </a:t>
            </a:r>
          </a:p>
          <a:p>
            <a:pPr>
              <a:spcBef>
                <a:spcPts val="0"/>
              </a:spcBef>
            </a:pPr>
            <a:r>
              <a:rPr lang="en-US" dirty="0" smtClean="0"/>
              <a:t>Crossing over and random orientation promotes genetic variation. </a:t>
            </a:r>
          </a:p>
          <a:p>
            <a:pPr>
              <a:spcBef>
                <a:spcPts val="0"/>
              </a:spcBef>
            </a:pPr>
            <a:r>
              <a:rPr lang="en-US" dirty="0" smtClean="0"/>
              <a:t>Fusion of gametes from different parents promotes genetic variation. </a:t>
            </a:r>
          </a:p>
          <a:p>
            <a:pPr marL="0" indent="0">
              <a:buNone/>
            </a:pPr>
            <a:r>
              <a:rPr lang="en-US" dirty="0" smtClean="0"/>
              <a:t>Applications and skills: </a:t>
            </a:r>
          </a:p>
          <a:p>
            <a:pPr>
              <a:spcBef>
                <a:spcPts val="0"/>
              </a:spcBef>
            </a:pPr>
            <a:r>
              <a:rPr lang="en-US" dirty="0" smtClean="0"/>
              <a:t>Non-disjunction can cause down syndrome and other chromosome abnormalities. </a:t>
            </a:r>
          </a:p>
          <a:p>
            <a:pPr>
              <a:spcBef>
                <a:spcPts val="0"/>
              </a:spcBef>
            </a:pPr>
            <a:r>
              <a:rPr lang="en-US" dirty="0" smtClean="0"/>
              <a:t>Studies showing age of parents influence chances of non-disjunction. </a:t>
            </a:r>
          </a:p>
          <a:p>
            <a:pPr>
              <a:spcBef>
                <a:spcPts val="0"/>
              </a:spcBef>
            </a:pPr>
            <a:r>
              <a:rPr lang="en-US" dirty="0" smtClean="0"/>
              <a:t>Description of methods used to obtain cells for karyotype analysis. (chorionic villus sampling and amniocentesis and the associated risks)</a:t>
            </a:r>
          </a:p>
          <a:p>
            <a:pPr>
              <a:spcBef>
                <a:spcPts val="0"/>
              </a:spcBef>
            </a:pPr>
            <a:r>
              <a:rPr lang="en-US" dirty="0" smtClean="0"/>
              <a:t>Drawing diagrams to show the stages of meiosis resulting in the formation of four haploid cells. </a:t>
            </a:r>
          </a:p>
          <a:p>
            <a:endParaRPr lang="en-US" dirty="0" smtClean="0"/>
          </a:p>
          <a:p>
            <a:endParaRPr lang="en-US" dirty="0"/>
          </a:p>
        </p:txBody>
      </p:sp>
    </p:spTree>
    <p:extLst>
      <p:ext uri="{BB962C8B-B14F-4D97-AF65-F5344CB8AC3E}">
        <p14:creationId xmlns:p14="http://schemas.microsoft.com/office/powerpoint/2010/main" val="358654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5615" y="298493"/>
            <a:ext cx="10577918" cy="6250588"/>
          </a:xfrm>
          <a:prstGeom prst="rect">
            <a:avLst/>
          </a:prstGeom>
        </p:spPr>
      </p:pic>
    </p:spTree>
    <p:extLst>
      <p:ext uri="{BB962C8B-B14F-4D97-AF65-F5344CB8AC3E}">
        <p14:creationId xmlns:p14="http://schemas.microsoft.com/office/powerpoint/2010/main" val="29952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Chromosomal Abnormalities</a:t>
            </a:r>
            <a:endParaRPr lang="en-US" dirty="0"/>
          </a:p>
        </p:txBody>
      </p:sp>
      <p:sp>
        <p:nvSpPr>
          <p:cNvPr id="3" name="Content Placeholder 2"/>
          <p:cNvSpPr>
            <a:spLocks noGrp="1"/>
          </p:cNvSpPr>
          <p:nvPr>
            <p:ph idx="1"/>
          </p:nvPr>
        </p:nvSpPr>
        <p:spPr/>
        <p:txBody>
          <a:bodyPr>
            <a:noAutofit/>
          </a:bodyPr>
          <a:lstStyle/>
          <a:p>
            <a:r>
              <a:rPr lang="en-US" sz="2800" dirty="0" smtClean="0"/>
              <a:t>If a zygote is formed from a gamete that has experienced a non-disjunction event. </a:t>
            </a:r>
          </a:p>
          <a:p>
            <a:r>
              <a:rPr lang="en-US" sz="2800" dirty="0" smtClean="0"/>
              <a:t>Conditions that arise from non-disjunction event include:</a:t>
            </a:r>
          </a:p>
          <a:p>
            <a:pPr lvl="1"/>
            <a:r>
              <a:rPr lang="en-US" sz="2800" dirty="0" smtClean="0"/>
              <a:t>Patau’s Syndrome (trisomy 13)</a:t>
            </a:r>
          </a:p>
          <a:p>
            <a:pPr lvl="1"/>
            <a:r>
              <a:rPr lang="en-US" sz="2800" dirty="0" smtClean="0"/>
              <a:t>Edwards Syndrome (trisomy 18)</a:t>
            </a:r>
          </a:p>
          <a:p>
            <a:pPr lvl="1"/>
            <a:r>
              <a:rPr lang="en-US" sz="2800" dirty="0" smtClean="0"/>
              <a:t>Down Syndrome (trisomy 21)</a:t>
            </a:r>
          </a:p>
          <a:p>
            <a:pPr lvl="1"/>
            <a:r>
              <a:rPr lang="en-US" sz="2800" dirty="0" smtClean="0"/>
              <a:t>Klinefelter Syndrome (XXY)</a:t>
            </a:r>
          </a:p>
          <a:p>
            <a:pPr lvl="1"/>
            <a:r>
              <a:rPr lang="en-US" sz="2800" dirty="0" smtClean="0"/>
              <a:t>Turner’s Syndrome / Fragile X (monosomy X) </a:t>
            </a:r>
          </a:p>
          <a:p>
            <a:pPr lvl="1"/>
            <a:endParaRPr lang="en-US" sz="2800" dirty="0"/>
          </a:p>
        </p:txBody>
      </p:sp>
    </p:spTree>
    <p:extLst>
      <p:ext uri="{BB962C8B-B14F-4D97-AF65-F5344CB8AC3E}">
        <p14:creationId xmlns:p14="http://schemas.microsoft.com/office/powerpoint/2010/main" val="259980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Syndrome</a:t>
            </a:r>
            <a:endParaRPr lang="en-US" dirty="0"/>
          </a:p>
        </p:txBody>
      </p:sp>
      <p:sp>
        <p:nvSpPr>
          <p:cNvPr id="3" name="Content Placeholder 2"/>
          <p:cNvSpPr>
            <a:spLocks noGrp="1"/>
          </p:cNvSpPr>
          <p:nvPr>
            <p:ph idx="1"/>
          </p:nvPr>
        </p:nvSpPr>
        <p:spPr>
          <a:xfrm>
            <a:off x="1075037" y="1643448"/>
            <a:ext cx="10911017" cy="3581400"/>
          </a:xfrm>
        </p:spPr>
        <p:txBody>
          <a:bodyPr>
            <a:normAutofit/>
          </a:bodyPr>
          <a:lstStyle/>
          <a:p>
            <a:r>
              <a:rPr lang="en-US" sz="2800" dirty="0" smtClean="0"/>
              <a:t>Individuals with Down syndrome have three copies of chromosome 21 (trisomy 21)</a:t>
            </a:r>
          </a:p>
          <a:p>
            <a:endParaRPr lang="en-US" sz="2800" dirty="0"/>
          </a:p>
        </p:txBody>
      </p:sp>
      <p:pic>
        <p:nvPicPr>
          <p:cNvPr id="4" name="Picture 3"/>
          <p:cNvPicPr>
            <a:picLocks noChangeAspect="1"/>
          </p:cNvPicPr>
          <p:nvPr/>
        </p:nvPicPr>
        <p:blipFill>
          <a:blip r:embed="rId2"/>
          <a:stretch>
            <a:fillRect/>
          </a:stretch>
        </p:blipFill>
        <p:spPr>
          <a:xfrm>
            <a:off x="183054" y="2685920"/>
            <a:ext cx="5639899" cy="2982355"/>
          </a:xfrm>
          <a:prstGeom prst="rect">
            <a:avLst/>
          </a:prstGeom>
        </p:spPr>
      </p:pic>
      <p:pic>
        <p:nvPicPr>
          <p:cNvPr id="5" name="Picture 4"/>
          <p:cNvPicPr>
            <a:picLocks noChangeAspect="1"/>
          </p:cNvPicPr>
          <p:nvPr/>
        </p:nvPicPr>
        <p:blipFill>
          <a:blip r:embed="rId3"/>
          <a:stretch>
            <a:fillRect/>
          </a:stretch>
        </p:blipFill>
        <p:spPr>
          <a:xfrm>
            <a:off x="6172200" y="2685920"/>
            <a:ext cx="5754367" cy="2982355"/>
          </a:xfrm>
          <a:prstGeom prst="rect">
            <a:avLst/>
          </a:prstGeom>
        </p:spPr>
      </p:pic>
    </p:spTree>
    <p:extLst>
      <p:ext uri="{BB962C8B-B14F-4D97-AF65-F5344CB8AC3E}">
        <p14:creationId xmlns:p14="http://schemas.microsoft.com/office/powerpoint/2010/main" val="228977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Karyotyping</a:t>
            </a:r>
            <a:endParaRPr lang="en-US" dirty="0"/>
          </a:p>
        </p:txBody>
      </p:sp>
      <p:sp>
        <p:nvSpPr>
          <p:cNvPr id="3" name="Content Placeholder 2"/>
          <p:cNvSpPr>
            <a:spLocks noGrp="1"/>
          </p:cNvSpPr>
          <p:nvPr>
            <p:ph idx="1"/>
          </p:nvPr>
        </p:nvSpPr>
        <p:spPr>
          <a:xfrm>
            <a:off x="951470" y="1668162"/>
            <a:ext cx="10960444" cy="3581400"/>
          </a:xfrm>
        </p:spPr>
        <p:txBody>
          <a:bodyPr>
            <a:noAutofit/>
          </a:bodyPr>
          <a:lstStyle/>
          <a:p>
            <a:r>
              <a:rPr lang="en-US" sz="3200" b="1" dirty="0" smtClean="0"/>
              <a:t>Description of methods used to obtain cells for karyotype analysis (chorionic villi sampling and amniocentesis and the associated risks. </a:t>
            </a:r>
          </a:p>
          <a:p>
            <a:r>
              <a:rPr lang="en-US" sz="3200" dirty="0" smtClean="0"/>
              <a:t>Karyotyping is the process by which chromosomes are organized and visualized for inspection. </a:t>
            </a:r>
          </a:p>
          <a:p>
            <a:pPr lvl="1"/>
            <a:r>
              <a:rPr lang="en-US" sz="3200" dirty="0" smtClean="0"/>
              <a:t>Karyotyping is typically used to determine the gender of an unborn child and test for chromosomal abnormalities. </a:t>
            </a:r>
          </a:p>
          <a:p>
            <a:r>
              <a:rPr lang="en-US" sz="3200" dirty="0" smtClean="0"/>
              <a:t>Cells are harvested from the fetus before being chemically induced to undertake cell division</a:t>
            </a:r>
            <a:endParaRPr lang="en-US" sz="3200" dirty="0"/>
          </a:p>
        </p:txBody>
      </p:sp>
    </p:spTree>
    <p:extLst>
      <p:ext uri="{BB962C8B-B14F-4D97-AF65-F5344CB8AC3E}">
        <p14:creationId xmlns:p14="http://schemas.microsoft.com/office/powerpoint/2010/main" val="2109238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Chorionic Villi Sampling</a:t>
            </a:r>
            <a:endParaRPr lang="en-US" dirty="0"/>
          </a:p>
        </p:txBody>
      </p:sp>
      <p:sp>
        <p:nvSpPr>
          <p:cNvPr id="3" name="Content Placeholder 2"/>
          <p:cNvSpPr>
            <a:spLocks noGrp="1"/>
          </p:cNvSpPr>
          <p:nvPr>
            <p:ph idx="1"/>
          </p:nvPr>
        </p:nvSpPr>
        <p:spPr>
          <a:xfrm>
            <a:off x="1371600" y="1809750"/>
            <a:ext cx="9601200" cy="3581400"/>
          </a:xfrm>
        </p:spPr>
        <p:txBody>
          <a:bodyPr>
            <a:normAutofit/>
          </a:bodyPr>
          <a:lstStyle/>
          <a:p>
            <a:r>
              <a:rPr lang="en-US" sz="3200" dirty="0" smtClean="0"/>
              <a:t>Involves removing a sample of the chorionic villus (placental tissue) via a tube inserted through the cervix. </a:t>
            </a:r>
            <a:endParaRPr lang="en-US" sz="3200" dirty="0"/>
          </a:p>
        </p:txBody>
      </p:sp>
      <p:pic>
        <p:nvPicPr>
          <p:cNvPr id="2050" name="Picture 2" descr="Image result for Chorionic Villi Samp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3295650"/>
            <a:ext cx="44577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57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Aminocentesis</a:t>
            </a:r>
            <a:endParaRPr lang="en-US" dirty="0"/>
          </a:p>
        </p:txBody>
      </p:sp>
      <p:sp>
        <p:nvSpPr>
          <p:cNvPr id="3" name="Content Placeholder 2"/>
          <p:cNvSpPr>
            <a:spLocks noGrp="1"/>
          </p:cNvSpPr>
          <p:nvPr>
            <p:ph idx="1"/>
          </p:nvPr>
        </p:nvSpPr>
        <p:spPr>
          <a:xfrm>
            <a:off x="1371600" y="1428750"/>
            <a:ext cx="9601200" cy="3581400"/>
          </a:xfrm>
        </p:spPr>
        <p:txBody>
          <a:bodyPr>
            <a:normAutofit/>
          </a:bodyPr>
          <a:lstStyle/>
          <a:p>
            <a:r>
              <a:rPr lang="en-US" sz="2800" dirty="0" smtClean="0"/>
              <a:t>Involves the extraction of a small amount of amniotic fluid (contains fetal cells) with a needle. </a:t>
            </a:r>
            <a:endParaRPr lang="en-US" sz="2800" dirty="0"/>
          </a:p>
        </p:txBody>
      </p:sp>
      <p:pic>
        <p:nvPicPr>
          <p:cNvPr id="3074" name="Picture 2" descr="Image result for amniocent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2476499"/>
            <a:ext cx="44577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734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a:t>
            </a:r>
            <a:endParaRPr lang="en-US" dirty="0"/>
          </a:p>
        </p:txBody>
      </p:sp>
      <p:sp>
        <p:nvSpPr>
          <p:cNvPr id="3" name="Content Placeholder 2"/>
          <p:cNvSpPr>
            <a:spLocks noGrp="1"/>
          </p:cNvSpPr>
          <p:nvPr>
            <p:ph idx="1"/>
          </p:nvPr>
        </p:nvSpPr>
        <p:spPr/>
        <p:txBody>
          <a:bodyPr/>
          <a:lstStyle/>
          <a:p>
            <a:r>
              <a:rPr lang="en-US" dirty="0" smtClean="0"/>
              <a:t>Preparation of microscope slides showing meiosis is challenging and permanent slides showing meiosis is challenging and permanent slides should be available in case no cells in meiosis are visible in temporary mounts. </a:t>
            </a:r>
          </a:p>
          <a:p>
            <a:r>
              <a:rPr lang="en-US" dirty="0" smtClean="0"/>
              <a:t>Drawings of the stages of meiosis do not need to include chiasmata. </a:t>
            </a:r>
          </a:p>
          <a:p>
            <a:r>
              <a:rPr lang="en-US" dirty="0" smtClean="0"/>
              <a:t>The process of chiasmata formation need not be explained. </a:t>
            </a:r>
            <a:endParaRPr lang="en-US" dirty="0"/>
          </a:p>
        </p:txBody>
      </p:sp>
    </p:spTree>
    <p:extLst>
      <p:ext uri="{BB962C8B-B14F-4D97-AF65-F5344CB8AC3E}">
        <p14:creationId xmlns:p14="http://schemas.microsoft.com/office/powerpoint/2010/main" val="295078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Meiotic Division</a:t>
            </a:r>
            <a:endParaRPr lang="en-US" dirty="0"/>
          </a:p>
        </p:txBody>
      </p:sp>
      <p:sp>
        <p:nvSpPr>
          <p:cNvPr id="3" name="Content Placeholder 2"/>
          <p:cNvSpPr>
            <a:spLocks noGrp="1"/>
          </p:cNvSpPr>
          <p:nvPr>
            <p:ph idx="1"/>
          </p:nvPr>
        </p:nvSpPr>
        <p:spPr>
          <a:xfrm>
            <a:off x="1371599" y="1767015"/>
            <a:ext cx="10342605" cy="4806779"/>
          </a:xfrm>
        </p:spPr>
        <p:txBody>
          <a:bodyPr>
            <a:noAutofit/>
          </a:bodyPr>
          <a:lstStyle/>
          <a:p>
            <a:r>
              <a:rPr lang="en-US" sz="2400" b="1" dirty="0" smtClean="0"/>
              <a:t>One diploid nucleus divides by meiosis to produce four haploid nuclei. </a:t>
            </a:r>
          </a:p>
          <a:p>
            <a:r>
              <a:rPr lang="en-US" sz="2400" b="1" dirty="0" smtClean="0"/>
              <a:t>Separation of pairs of homologous chromosomes in the first meiotic division halve the chromosome number</a:t>
            </a:r>
            <a:r>
              <a:rPr lang="en-US" sz="2400" dirty="0" smtClean="0"/>
              <a:t>.</a:t>
            </a:r>
          </a:p>
          <a:p>
            <a:r>
              <a:rPr lang="en-US" sz="2400" dirty="0" smtClean="0"/>
              <a:t>Meiosis is the process by which sex cells (gametes) are made in the reproductive organs. </a:t>
            </a:r>
          </a:p>
          <a:p>
            <a:pPr lvl="1"/>
            <a:r>
              <a:rPr lang="en-US" sz="2400" dirty="0" smtClean="0"/>
              <a:t>It involves the reduction division of a diploid germline cell into four genetically distinct haploid nuclei. </a:t>
            </a:r>
          </a:p>
          <a:p>
            <a:r>
              <a:rPr lang="en-US" sz="2400" dirty="0" smtClean="0"/>
              <a:t>The process of meiosis consists of two cellular divisions: </a:t>
            </a:r>
          </a:p>
          <a:p>
            <a:pPr lvl="1"/>
            <a:r>
              <a:rPr lang="en-US" sz="2400" dirty="0" smtClean="0"/>
              <a:t>The first meiotic division separates pairs of </a:t>
            </a:r>
            <a:r>
              <a:rPr lang="en-US" sz="2400" b="1" dirty="0" smtClean="0"/>
              <a:t>homologous chromosomes</a:t>
            </a:r>
            <a:r>
              <a:rPr lang="en-US" sz="2400" dirty="0" smtClean="0"/>
              <a:t> to halve the chromosome number (diploid </a:t>
            </a:r>
            <a:r>
              <a:rPr lang="en-US" sz="2400" dirty="0" smtClean="0">
                <a:sym typeface="Wingdings" panose="05000000000000000000" pitchFamily="2" charset="2"/>
              </a:rPr>
              <a:t> haploid)</a:t>
            </a:r>
          </a:p>
          <a:p>
            <a:pPr lvl="1"/>
            <a:r>
              <a:rPr lang="en-US" sz="2400" dirty="0" smtClean="0">
                <a:sym typeface="Wingdings" panose="05000000000000000000" pitchFamily="2" charset="2"/>
              </a:rPr>
              <a:t>The second meiotic division separates </a:t>
            </a:r>
            <a:r>
              <a:rPr lang="en-US" sz="2400" b="1" dirty="0" smtClean="0">
                <a:sym typeface="Wingdings" panose="05000000000000000000" pitchFamily="2" charset="2"/>
              </a:rPr>
              <a:t>sister chromatids</a:t>
            </a:r>
            <a:r>
              <a:rPr lang="en-US" sz="2400" dirty="0" smtClean="0">
                <a:sym typeface="Wingdings" panose="05000000000000000000" pitchFamily="2" charset="2"/>
              </a:rPr>
              <a:t> (created by replication of DNA during interphase). </a:t>
            </a:r>
            <a:endParaRPr lang="en-US" sz="2400" dirty="0"/>
          </a:p>
        </p:txBody>
      </p:sp>
    </p:spTree>
    <p:extLst>
      <p:ext uri="{BB962C8B-B14F-4D97-AF65-F5344CB8AC3E}">
        <p14:creationId xmlns:p14="http://schemas.microsoft.com/office/powerpoint/2010/main" val="3962826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6521" y="249710"/>
            <a:ext cx="8179143" cy="6270676"/>
          </a:xfrm>
          <a:prstGeom prst="rect">
            <a:avLst/>
          </a:prstGeom>
        </p:spPr>
      </p:pic>
    </p:spTree>
    <p:extLst>
      <p:ext uri="{BB962C8B-B14F-4D97-AF65-F5344CB8AC3E}">
        <p14:creationId xmlns:p14="http://schemas.microsoft.com/office/powerpoint/2010/main" val="405688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Sister Chromatids</a:t>
            </a:r>
            <a:endParaRPr lang="en-US" dirty="0"/>
          </a:p>
        </p:txBody>
      </p:sp>
      <p:sp>
        <p:nvSpPr>
          <p:cNvPr id="3" name="Content Placeholder 2"/>
          <p:cNvSpPr>
            <a:spLocks noGrp="1"/>
          </p:cNvSpPr>
          <p:nvPr>
            <p:ph idx="1"/>
          </p:nvPr>
        </p:nvSpPr>
        <p:spPr>
          <a:xfrm>
            <a:off x="1371599" y="1890583"/>
            <a:ext cx="10243751" cy="4683211"/>
          </a:xfrm>
        </p:spPr>
        <p:txBody>
          <a:bodyPr>
            <a:normAutofit/>
          </a:bodyPr>
          <a:lstStyle/>
          <a:p>
            <a:r>
              <a:rPr lang="en-US" sz="2800" b="1" dirty="0" smtClean="0"/>
              <a:t>DNA is replicated before meiosis so that all chromosomes consist of two sister chromatids. </a:t>
            </a:r>
          </a:p>
          <a:p>
            <a:r>
              <a:rPr lang="en-US" sz="2800" dirty="0" smtClean="0"/>
              <a:t>Meiosis is preceded by interphase, during which DNA is replicated (S phase) to produce two genetically identical copies. </a:t>
            </a:r>
          </a:p>
          <a:p>
            <a:pPr lvl="1"/>
            <a:r>
              <a:rPr lang="en-US" sz="2800" dirty="0" smtClean="0"/>
              <a:t>The two identical DNA molecules are identified as sister chromatids, and are help together by a single centromere. </a:t>
            </a:r>
          </a:p>
          <a:p>
            <a:pPr lvl="1"/>
            <a:r>
              <a:rPr lang="en-US" sz="2800" dirty="0" smtClean="0"/>
              <a:t>The sister chromatids are separated during meiosis II, following the separation of homologous chromosomes in meiosis I. </a:t>
            </a:r>
            <a:endParaRPr lang="en-US" sz="2800" dirty="0"/>
          </a:p>
        </p:txBody>
      </p:sp>
    </p:spTree>
    <p:extLst>
      <p:ext uri="{BB962C8B-B14F-4D97-AF65-F5344CB8AC3E}">
        <p14:creationId xmlns:p14="http://schemas.microsoft.com/office/powerpoint/2010/main" val="178789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7200" y="333246"/>
            <a:ext cx="8990313" cy="6220235"/>
          </a:xfrm>
          <a:prstGeom prst="rect">
            <a:avLst/>
          </a:prstGeom>
        </p:spPr>
      </p:pic>
    </p:spTree>
    <p:extLst>
      <p:ext uri="{BB962C8B-B14F-4D97-AF65-F5344CB8AC3E}">
        <p14:creationId xmlns:p14="http://schemas.microsoft.com/office/powerpoint/2010/main" val="79927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756" y="216243"/>
            <a:ext cx="9601200" cy="742950"/>
          </a:xfrm>
        </p:spPr>
        <p:txBody>
          <a:bodyPr/>
          <a:lstStyle/>
          <a:p>
            <a:r>
              <a:rPr lang="en-US" dirty="0" smtClean="0"/>
              <a:t>Stages of Meiosis </a:t>
            </a:r>
            <a:endParaRPr lang="en-US" dirty="0"/>
          </a:p>
        </p:txBody>
      </p:sp>
      <p:sp>
        <p:nvSpPr>
          <p:cNvPr id="3" name="Content Placeholder 2"/>
          <p:cNvSpPr>
            <a:spLocks noGrp="1"/>
          </p:cNvSpPr>
          <p:nvPr>
            <p:ph idx="1"/>
          </p:nvPr>
        </p:nvSpPr>
        <p:spPr>
          <a:xfrm>
            <a:off x="926756" y="1028700"/>
            <a:ext cx="10993396" cy="5429250"/>
          </a:xfrm>
        </p:spPr>
        <p:txBody>
          <a:bodyPr>
            <a:noAutofit/>
          </a:bodyPr>
          <a:lstStyle/>
          <a:p>
            <a:r>
              <a:rPr lang="en-US" sz="2400" b="1" dirty="0" smtClean="0"/>
              <a:t>Skill: Drawing diagrams to show the stages of meiosis resulting in the formation of four haploid cells. </a:t>
            </a:r>
          </a:p>
          <a:p>
            <a:r>
              <a:rPr lang="en-US" sz="2400" dirty="0" smtClean="0"/>
              <a:t>Meiosis is two divisions, both divisions are the same process as mitosis (PMAT)</a:t>
            </a:r>
          </a:p>
          <a:p>
            <a:pPr lvl="1"/>
            <a:r>
              <a:rPr lang="en-US" sz="2400" dirty="0" smtClean="0"/>
              <a:t>Meiosis I: </a:t>
            </a:r>
          </a:p>
          <a:p>
            <a:pPr lvl="2"/>
            <a:r>
              <a:rPr lang="en-US" sz="2000" dirty="0" smtClean="0"/>
              <a:t>P-I: </a:t>
            </a:r>
          </a:p>
          <a:p>
            <a:pPr lvl="2"/>
            <a:r>
              <a:rPr lang="en-US" sz="2000" dirty="0" smtClean="0"/>
              <a:t>M-I</a:t>
            </a:r>
          </a:p>
          <a:p>
            <a:pPr lvl="2"/>
            <a:r>
              <a:rPr lang="en-US" sz="2000" dirty="0" smtClean="0"/>
              <a:t>A-I</a:t>
            </a:r>
          </a:p>
          <a:p>
            <a:pPr lvl="2"/>
            <a:r>
              <a:rPr lang="en-US" sz="2000" dirty="0" smtClean="0"/>
              <a:t>T-I</a:t>
            </a:r>
          </a:p>
          <a:p>
            <a:pPr lvl="1"/>
            <a:r>
              <a:rPr lang="en-US" sz="2400" dirty="0" smtClean="0"/>
              <a:t>Meiosis II: </a:t>
            </a:r>
          </a:p>
          <a:p>
            <a:pPr lvl="2"/>
            <a:r>
              <a:rPr lang="en-US" sz="2000" dirty="0"/>
              <a:t>P-I</a:t>
            </a:r>
          </a:p>
          <a:p>
            <a:pPr lvl="2"/>
            <a:r>
              <a:rPr lang="en-US" sz="2000" dirty="0"/>
              <a:t>M-I</a:t>
            </a:r>
          </a:p>
          <a:p>
            <a:pPr lvl="2"/>
            <a:r>
              <a:rPr lang="en-US" sz="2000" dirty="0"/>
              <a:t>A-I</a:t>
            </a:r>
          </a:p>
          <a:p>
            <a:pPr lvl="2"/>
            <a:r>
              <a:rPr lang="en-US" sz="2000" dirty="0" smtClean="0"/>
              <a:t>T-I</a:t>
            </a:r>
          </a:p>
          <a:p>
            <a:endParaRPr lang="en-US" sz="2400" dirty="0"/>
          </a:p>
        </p:txBody>
      </p:sp>
    </p:spTree>
    <p:extLst>
      <p:ext uri="{BB962C8B-B14F-4D97-AF65-F5344CB8AC3E}">
        <p14:creationId xmlns:p14="http://schemas.microsoft.com/office/powerpoint/2010/main" val="275504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9905" y="148284"/>
            <a:ext cx="8336880" cy="6571865"/>
          </a:xfrm>
          <a:prstGeom prst="rect">
            <a:avLst/>
          </a:prstGeom>
        </p:spPr>
      </p:pic>
    </p:spTree>
    <p:extLst>
      <p:ext uri="{BB962C8B-B14F-4D97-AF65-F5344CB8AC3E}">
        <p14:creationId xmlns:p14="http://schemas.microsoft.com/office/powerpoint/2010/main" val="277405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tages-of-meios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80665" y="221127"/>
            <a:ext cx="8015360" cy="5875922"/>
          </a:xfrm>
          <a:prstGeom prst="rect">
            <a:avLst/>
          </a:prstGeom>
        </p:spPr>
      </p:pic>
    </p:spTree>
    <p:extLst>
      <p:ext uri="{BB962C8B-B14F-4D97-AF65-F5344CB8AC3E}">
        <p14:creationId xmlns:p14="http://schemas.microsoft.com/office/powerpoint/2010/main" val="18871762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2742</TotalTime>
  <Words>971</Words>
  <Application>Microsoft Office PowerPoint</Application>
  <PresentationFormat>Widescreen</PresentationFormat>
  <Paragraphs>93</Paragraphs>
  <Slides>26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Franklin Gothic Book</vt:lpstr>
      <vt:lpstr>Wingdings</vt:lpstr>
      <vt:lpstr>Crop</vt:lpstr>
      <vt:lpstr>3.3 Meiosis</vt:lpstr>
      <vt:lpstr>PowerPoint Presentation</vt:lpstr>
      <vt:lpstr>Meiotic Division</vt:lpstr>
      <vt:lpstr>PowerPoint Presentation</vt:lpstr>
      <vt:lpstr>Sister Chromatids</vt:lpstr>
      <vt:lpstr>PowerPoint Presentation</vt:lpstr>
      <vt:lpstr>Stages of Meiosis </vt:lpstr>
      <vt:lpstr>PowerPoint Presentation</vt:lpstr>
      <vt:lpstr>PowerPoint Presentation</vt:lpstr>
      <vt:lpstr>Crossing Over </vt:lpstr>
      <vt:lpstr>PowerPoint Presentation</vt:lpstr>
      <vt:lpstr>Random Assortment</vt:lpstr>
      <vt:lpstr>PowerPoint Presentation</vt:lpstr>
      <vt:lpstr>Sexual Life Cycle</vt:lpstr>
      <vt:lpstr>PowerPoint Presentation</vt:lpstr>
      <vt:lpstr>Genetic Variation</vt:lpstr>
      <vt:lpstr>Crossing over</vt:lpstr>
      <vt:lpstr>Random Fertilization</vt:lpstr>
      <vt:lpstr>Non-Disjunction</vt:lpstr>
      <vt:lpstr>PowerPoint Presentation</vt:lpstr>
      <vt:lpstr>Chromosomal Abnormalities</vt:lpstr>
      <vt:lpstr>Down Syndrome</vt:lpstr>
      <vt:lpstr>Karyotyping</vt:lpstr>
      <vt:lpstr>Chorionic Villi Sampling</vt:lpstr>
      <vt:lpstr>Aminocentesis</vt:lpstr>
      <vt:lpstr>Guidance</vt:lpstr>
    </vt:vector>
  </TitlesOfParts>
  <Company>Academy School District 20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Meiosis</dc:title>
  <dc:creator>Tanya Fillingham</dc:creator>
  <cp:lastModifiedBy>Tanya Fillingham</cp:lastModifiedBy>
  <cp:revision>45</cp:revision>
  <dcterms:created xsi:type="dcterms:W3CDTF">2017-01-02T16:13:14Z</dcterms:created>
  <dcterms:modified xsi:type="dcterms:W3CDTF">2017-01-13T22:46:16Z</dcterms:modified>
</cp:coreProperties>
</file>