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BF8FA-B248-4A8A-AF56-2F18633BF6AE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59E76-8406-4D05-96FC-0541EDBD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1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P:</a:t>
            </a:r>
            <a:r>
              <a:rPr lang="en-US" baseline="0" dirty="0" smtClean="0"/>
              <a:t> parental</a:t>
            </a:r>
          </a:p>
          <a:p>
            <a:r>
              <a:rPr lang="en-US" baseline="0" dirty="0" smtClean="0"/>
              <a:t>F1: First generation</a:t>
            </a:r>
          </a:p>
          <a:p>
            <a:r>
              <a:rPr lang="en-US" baseline="0" dirty="0" smtClean="0"/>
              <a:t>F2: Second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59E76-8406-4D05-96FC-0541EDBDC0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</a:t>
            </a:r>
            <a:r>
              <a:rPr lang="en-US" dirty="0" err="1" smtClean="0"/>
              <a:t>Mendels</a:t>
            </a:r>
            <a:r>
              <a:rPr lang="en-US" dirty="0" smtClean="0"/>
              <a:t> prediction stand up to actual results??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59E76-8406-4D05-96FC-0541EDBDC0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2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Gram</a:t>
            </a:r>
            <a:r>
              <a:rPr lang="en-US" baseline="0" dirty="0" smtClean="0"/>
              <a:t> negative: causes stomach ulcers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59E76-8406-4D05-96FC-0541EDBDC0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3.4 Inheritance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inheritance of genes follow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5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548" y="16278"/>
            <a:ext cx="9159303" cy="684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7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85" y="161144"/>
            <a:ext cx="9924757" cy="933138"/>
          </a:xfrm>
        </p:spPr>
        <p:txBody>
          <a:bodyPr/>
          <a:lstStyle/>
          <a:p>
            <a:r>
              <a:rPr lang="en-US" dirty="0" smtClean="0"/>
              <a:t>Genetic diseases due to recessive 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550" y="919083"/>
            <a:ext cx="9601200" cy="521189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Many genetic diseases in humans are due to recessive alleles of autosomal genes.</a:t>
            </a:r>
          </a:p>
          <a:p>
            <a:r>
              <a:rPr lang="en-US" sz="2400" b="1" dirty="0"/>
              <a:t>Some genetic diseases are sex-linked and some are due to dominant and co-dominant alleles. </a:t>
            </a:r>
          </a:p>
          <a:p>
            <a:r>
              <a:rPr lang="en-US" sz="2400" dirty="0" smtClean="0"/>
              <a:t>Autosomal recessive: Must have two recessive alleles</a:t>
            </a:r>
          </a:p>
          <a:p>
            <a:pPr lvl="1"/>
            <a:r>
              <a:rPr lang="en-US" sz="2400" dirty="0" smtClean="0"/>
              <a:t>Ex. Cystic fibrosis</a:t>
            </a:r>
          </a:p>
          <a:p>
            <a:pPr lvl="1"/>
            <a:r>
              <a:rPr lang="en-US" sz="2400" dirty="0" smtClean="0"/>
              <a:t>Individuals who are heterozygous; are considered carriers</a:t>
            </a:r>
          </a:p>
          <a:p>
            <a:r>
              <a:rPr lang="en-US" sz="2400" dirty="0" smtClean="0"/>
              <a:t>Autosomal dominant: Only needs to have one copy to be affected. </a:t>
            </a:r>
          </a:p>
          <a:p>
            <a:pPr lvl="1"/>
            <a:r>
              <a:rPr lang="en-US" sz="2400" dirty="0" smtClean="0"/>
              <a:t>Ex. Huntington’s Disease</a:t>
            </a:r>
          </a:p>
          <a:p>
            <a:pPr lvl="1"/>
            <a:r>
              <a:rPr lang="en-US" sz="2400" dirty="0" smtClean="0"/>
              <a:t>Heterozygous and Homozygous individuals will have the disease. </a:t>
            </a:r>
          </a:p>
          <a:p>
            <a:r>
              <a:rPr lang="en-US" sz="2400" dirty="0" smtClean="0"/>
              <a:t>Co-dominant: Only requires one allele to be affected</a:t>
            </a:r>
          </a:p>
          <a:p>
            <a:pPr lvl="1"/>
            <a:r>
              <a:rPr lang="en-US" sz="2400" dirty="0" smtClean="0"/>
              <a:t>Ex. Sickle Cell </a:t>
            </a:r>
          </a:p>
          <a:p>
            <a:pPr lvl="1"/>
            <a:r>
              <a:rPr lang="en-US" sz="2400" dirty="0" smtClean="0"/>
              <a:t>However, those who are heterozygous will have milder symptoms.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77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71" y="1260970"/>
            <a:ext cx="11091482" cy="38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12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91325"/>
            <a:ext cx="9601200" cy="3581400"/>
          </a:xfrm>
        </p:spPr>
        <p:txBody>
          <a:bodyPr/>
          <a:lstStyle/>
          <a:p>
            <a:r>
              <a:rPr lang="en-US" b="1" dirty="0" smtClean="0"/>
              <a:t>The pattern of inheritance is different with sex-linked genes due to their location on sex chromosomes. </a:t>
            </a:r>
          </a:p>
          <a:p>
            <a:r>
              <a:rPr lang="en-US" dirty="0" smtClean="0"/>
              <a:t>Sex-linked conditions are typically found on the X chromosome.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3110460"/>
            <a:ext cx="82391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6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pattern of inheritance is different with sex-linked genes due to their location on sex chromosomes. </a:t>
            </a:r>
          </a:p>
          <a:p>
            <a:r>
              <a:rPr lang="en-US" dirty="0" smtClean="0"/>
              <a:t>Sex-linked inheritance patterns differ from autosomal patterns due to the fact that the chromosomes aren’t paired in males (XY).</a:t>
            </a:r>
          </a:p>
          <a:p>
            <a:pPr lvl="1"/>
            <a:r>
              <a:rPr lang="en-US" dirty="0" smtClean="0"/>
              <a:t>This leads to the expression of sex-linked traits being predominantly associated with a particularly gender.</a:t>
            </a:r>
          </a:p>
          <a:p>
            <a:r>
              <a:rPr lang="en-US" dirty="0" smtClean="0"/>
              <a:t>As human females have two X chromosomes, they can be either homozygous or heterozygous. </a:t>
            </a:r>
          </a:p>
          <a:p>
            <a:pPr lvl="1"/>
            <a:r>
              <a:rPr lang="en-US" dirty="0" smtClean="0"/>
              <a:t>Hence, X-linked dominant traits are more common in </a:t>
            </a:r>
            <a:r>
              <a:rPr lang="en-US" u="sng" dirty="0" smtClean="0"/>
              <a:t>females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6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females can be carriers, males cannot</a:t>
            </a:r>
          </a:p>
          <a:p>
            <a:r>
              <a:rPr lang="en-US" dirty="0" smtClean="0"/>
              <a:t>Males will always inherit an X-linked trait from their mother</a:t>
            </a:r>
          </a:p>
          <a:p>
            <a:r>
              <a:rPr lang="en-US" dirty="0" smtClean="0"/>
              <a:t>Females cannot inherit an X-linked recessive condition from an unaffected father.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4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4" y="0"/>
            <a:ext cx="8181975" cy="64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7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16" y="102519"/>
            <a:ext cx="11462084" cy="1485900"/>
          </a:xfrm>
        </p:spPr>
        <p:txBody>
          <a:bodyPr/>
          <a:lstStyle/>
          <a:p>
            <a:r>
              <a:rPr lang="en-US" dirty="0" smtClean="0"/>
              <a:t>Red-green </a:t>
            </a:r>
            <a:r>
              <a:rPr lang="en-US" dirty="0" err="1" smtClean="0"/>
              <a:t>colour</a:t>
            </a:r>
            <a:r>
              <a:rPr lang="en-US" dirty="0" smtClean="0"/>
              <a:t>-blindness and hemophilia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916" y="845469"/>
            <a:ext cx="9601200" cy="3581400"/>
          </a:xfrm>
        </p:spPr>
        <p:txBody>
          <a:bodyPr/>
          <a:lstStyle/>
          <a:p>
            <a:r>
              <a:rPr lang="en-US" dirty="0"/>
              <a:t>Red-green </a:t>
            </a:r>
            <a:r>
              <a:rPr lang="en-US" dirty="0" err="1"/>
              <a:t>colour</a:t>
            </a:r>
            <a:r>
              <a:rPr lang="en-US" dirty="0"/>
              <a:t>-blindness and </a:t>
            </a:r>
            <a:r>
              <a:rPr lang="en-US" dirty="0" smtClean="0"/>
              <a:t>hemophilia are examples of sex-linked inheritance.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415" y="1271588"/>
            <a:ext cx="8415086" cy="54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6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295" y="938463"/>
            <a:ext cx="11125200" cy="3581400"/>
          </a:xfrm>
        </p:spPr>
        <p:txBody>
          <a:bodyPr/>
          <a:lstStyle/>
          <a:p>
            <a:r>
              <a:rPr lang="en-US" b="1" dirty="0" smtClean="0"/>
              <a:t>Radiation and mutagenic chemicals increase the mutation rate and can cause genetic disease and cancer.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857" y="1814763"/>
            <a:ext cx="82200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8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916" y="0"/>
            <a:ext cx="1120541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Consequences of radiation after </a:t>
            </a:r>
            <a:r>
              <a:rPr lang="en-US" sz="2800" dirty="0" smtClean="0"/>
              <a:t>nuclear bombing of Hiroshima and Nagasaki and the nuclear accidents at Chernobyl.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295" y="1069056"/>
            <a:ext cx="7772651" cy="54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3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51366" cy="1485900"/>
          </a:xfrm>
        </p:spPr>
        <p:txBody>
          <a:bodyPr/>
          <a:lstStyle/>
          <a:p>
            <a:r>
              <a:rPr lang="en-US" dirty="0" smtClean="0"/>
              <a:t>Mendel and the principles of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Mendel discovered the principles of inheritance with experiments in which large numbers of pea plants were crossed. </a:t>
            </a:r>
          </a:p>
          <a:p>
            <a:r>
              <a:rPr lang="en-US" sz="2800" dirty="0" smtClean="0"/>
              <a:t>Gregory Mendel crossed several pea plants. </a:t>
            </a:r>
          </a:p>
          <a:p>
            <a:r>
              <a:rPr lang="en-US" sz="2800" dirty="0" smtClean="0"/>
              <a:t>1866 he published his work, but went ignored for several years. </a:t>
            </a:r>
          </a:p>
          <a:p>
            <a:r>
              <a:rPr lang="en-US" sz="2800" dirty="0" smtClean="0"/>
              <a:t>Mendel is considered the father of genetics.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278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405" y="129089"/>
            <a:ext cx="7622005" cy="66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6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921" y="142508"/>
            <a:ext cx="10386059" cy="65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9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1105"/>
            <a:ext cx="9601200" cy="1485900"/>
          </a:xfrm>
        </p:spPr>
        <p:txBody>
          <a:bodyPr/>
          <a:lstStyle/>
          <a:p>
            <a:r>
              <a:rPr lang="en-US" dirty="0" smtClean="0"/>
              <a:t>Gametes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5" y="804055"/>
            <a:ext cx="11351602" cy="35814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Gametes are haploid so contain one allele of each gene.</a:t>
            </a:r>
          </a:p>
          <a:p>
            <a:r>
              <a:rPr lang="en-US" sz="2200" dirty="0" smtClean="0"/>
              <a:t>Gametes are cells that fuse together to produce a single cell that is the start of a new life. </a:t>
            </a:r>
            <a:r>
              <a:rPr lang="en-US" sz="2200" b="1" dirty="0" smtClean="0"/>
              <a:t> </a:t>
            </a:r>
          </a:p>
          <a:p>
            <a:r>
              <a:rPr lang="en-US" sz="2200" dirty="0" smtClean="0"/>
              <a:t>During meiosis I, homologous chromosomes are separated into different nuclei prior to cell division. </a:t>
            </a:r>
            <a:endParaRPr lang="en-US" sz="2200" dirty="0"/>
          </a:p>
          <a:p>
            <a:r>
              <a:rPr lang="en-US" sz="2200" dirty="0" smtClean="0"/>
              <a:t>As homologous chromosomes carry the same genes, segregation of the chromosomes also separate the alleles pairs. </a:t>
            </a:r>
          </a:p>
          <a:p>
            <a:r>
              <a:rPr lang="en-US" sz="2200" dirty="0" smtClean="0"/>
              <a:t>Consequently, as gametes contain only one copy of each chromosomes they therefore carry only one allele of each gene.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560" y="4102726"/>
            <a:ext cx="7661440" cy="27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0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Zygotes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Fusion of gametes results in diploid zygotes with two alleles of each gene that may be the same allele of different alleles. </a:t>
            </a:r>
          </a:p>
          <a:p>
            <a:r>
              <a:rPr lang="en-US" dirty="0" smtClean="0"/>
              <a:t>The fusion of sperm (23) and egg(23), double the chromosome numbers (46)</a:t>
            </a:r>
          </a:p>
          <a:p>
            <a:r>
              <a:rPr lang="en-US" dirty="0" smtClean="0"/>
              <a:t>If there were two alleles of a gene, A and a, the zygote could contain two copies of each allele or one of each. </a:t>
            </a:r>
          </a:p>
          <a:p>
            <a:pPr lvl="1"/>
            <a:r>
              <a:rPr lang="en-US" dirty="0" smtClean="0"/>
              <a:t>AA</a:t>
            </a:r>
          </a:p>
          <a:p>
            <a:pPr lvl="1"/>
            <a:r>
              <a:rPr lang="en-US" dirty="0" smtClean="0"/>
              <a:t>Aa</a:t>
            </a:r>
          </a:p>
          <a:p>
            <a:pPr lvl="1"/>
            <a:r>
              <a:rPr lang="en-US" dirty="0" smtClean="0"/>
              <a:t>aa</a:t>
            </a:r>
          </a:p>
          <a:p>
            <a:endParaRPr lang="en-US" dirty="0"/>
          </a:p>
        </p:txBody>
      </p:sp>
      <p:pic>
        <p:nvPicPr>
          <p:cNvPr id="4" name="Picture 2" descr="Image result for gam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865" y="61105"/>
            <a:ext cx="24574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99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 blood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95157"/>
            <a:ext cx="9601200" cy="4283612"/>
          </a:xfrm>
        </p:spPr>
        <p:txBody>
          <a:bodyPr>
            <a:noAutofit/>
          </a:bodyPr>
          <a:lstStyle/>
          <a:p>
            <a:r>
              <a:rPr lang="en-US" sz="2400" dirty="0" smtClean="0"/>
              <a:t>Some genes have more than two alleles. </a:t>
            </a:r>
          </a:p>
          <a:p>
            <a:r>
              <a:rPr lang="en-US" sz="2400" dirty="0" smtClean="0"/>
              <a:t>For example, the gene for ABO blood groups in humans have three alleles. </a:t>
            </a:r>
          </a:p>
          <a:p>
            <a:pPr lvl="1"/>
            <a:r>
              <a:rPr lang="en-US" sz="2400" dirty="0" smtClean="0"/>
              <a:t>I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 I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</a:t>
            </a:r>
            <a:r>
              <a:rPr lang="en-US" sz="2400" dirty="0" err="1" smtClean="0"/>
              <a:t>i</a:t>
            </a:r>
            <a:endParaRPr lang="en-US" sz="2400" dirty="0" smtClean="0"/>
          </a:p>
          <a:p>
            <a:r>
              <a:rPr lang="en-US" sz="2400" dirty="0" smtClean="0"/>
              <a:t>This gives six possible combinations of alleles:</a:t>
            </a:r>
          </a:p>
          <a:p>
            <a:pPr lvl="1"/>
            <a:r>
              <a:rPr lang="en-US" sz="2400" dirty="0" smtClean="0"/>
              <a:t>I</a:t>
            </a:r>
            <a:r>
              <a:rPr lang="en-US" sz="2400" baseline="30000" dirty="0" smtClean="0"/>
              <a:t>A</a:t>
            </a:r>
            <a:r>
              <a:rPr lang="en-US" sz="2400" dirty="0"/>
              <a:t> </a:t>
            </a:r>
            <a:r>
              <a:rPr lang="en-US" sz="2400" dirty="0" err="1" smtClean="0"/>
              <a:t>I</a:t>
            </a:r>
            <a:r>
              <a:rPr lang="en-US" sz="2400" baseline="30000" dirty="0" err="1" smtClean="0"/>
              <a:t>A</a:t>
            </a:r>
            <a:endParaRPr lang="en-US" sz="2400" baseline="30000" dirty="0" smtClean="0"/>
          </a:p>
          <a:p>
            <a:pPr lvl="1"/>
            <a:r>
              <a:rPr lang="en-US" sz="2400" dirty="0" smtClean="0"/>
              <a:t>I</a:t>
            </a:r>
            <a:r>
              <a:rPr lang="en-US" sz="2400" baseline="30000" dirty="0"/>
              <a:t>B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aseline="30000" dirty="0" err="1"/>
              <a:t>B</a:t>
            </a:r>
            <a:endParaRPr lang="en-US" sz="2400" baseline="30000" dirty="0" smtClean="0"/>
          </a:p>
          <a:p>
            <a:pPr lvl="1"/>
            <a:r>
              <a:rPr lang="en-US" sz="2400" dirty="0" smtClean="0"/>
              <a:t>ii</a:t>
            </a:r>
          </a:p>
          <a:p>
            <a:pPr lvl="1"/>
            <a:r>
              <a:rPr lang="en-US" sz="2400" dirty="0" smtClean="0"/>
              <a:t>I</a:t>
            </a:r>
            <a:r>
              <a:rPr lang="en-US" sz="2400" baseline="30000" dirty="0" smtClean="0"/>
              <a:t>A</a:t>
            </a:r>
            <a:r>
              <a:rPr lang="en-US" sz="2400" dirty="0"/>
              <a:t> </a:t>
            </a:r>
            <a:r>
              <a:rPr lang="en-US" sz="2400" dirty="0" smtClean="0"/>
              <a:t>I</a:t>
            </a:r>
            <a:r>
              <a:rPr lang="en-US" sz="2400" baseline="30000" dirty="0" smtClean="0"/>
              <a:t>B</a:t>
            </a:r>
          </a:p>
          <a:p>
            <a:pPr lvl="1"/>
            <a:r>
              <a:rPr lang="en-US" sz="2400" dirty="0" smtClean="0"/>
              <a:t>I</a:t>
            </a:r>
            <a:r>
              <a:rPr lang="en-US" sz="2400" baseline="30000" dirty="0" smtClean="0"/>
              <a:t>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endParaRPr lang="en-US" sz="2400" baseline="30000" dirty="0" smtClean="0"/>
          </a:p>
          <a:p>
            <a:pPr lvl="1"/>
            <a:r>
              <a:rPr lang="en-US" sz="2400" dirty="0" smtClean="0"/>
              <a:t>I</a:t>
            </a:r>
            <a:r>
              <a:rPr lang="en-US" sz="2400" baseline="30000" dirty="0"/>
              <a:t>B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5111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Segregation of 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two alleles of each gene separate into different haploid daughter nuclei during meiosis. </a:t>
            </a:r>
          </a:p>
          <a:p>
            <a:r>
              <a:rPr lang="en-US" dirty="0" smtClean="0"/>
              <a:t>TT						Tt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71600" y="3502855"/>
            <a:ext cx="675250" cy="675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71113" y="3502855"/>
            <a:ext cx="675250" cy="675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6" name="Oval 5"/>
          <p:cNvSpPr/>
          <p:nvPr/>
        </p:nvSpPr>
        <p:spPr>
          <a:xfrm>
            <a:off x="6363286" y="3502855"/>
            <a:ext cx="675250" cy="675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165144" y="3502855"/>
            <a:ext cx="675250" cy="6752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0675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Dominant, Recessive, &amp; Co-dominant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850216"/>
          </a:xfrm>
        </p:spPr>
        <p:txBody>
          <a:bodyPr/>
          <a:lstStyle/>
          <a:p>
            <a:r>
              <a:rPr lang="en-US" b="1" dirty="0" smtClean="0"/>
              <a:t>Dominant alleles mask the effects of recessive alleles but co-dominant alleles have joint effects.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57" y="2289151"/>
            <a:ext cx="592455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238625"/>
            <a:ext cx="59245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2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04" y="163830"/>
            <a:ext cx="9601200" cy="868680"/>
          </a:xfrm>
        </p:spPr>
        <p:txBody>
          <a:bodyPr/>
          <a:lstStyle/>
          <a:p>
            <a:r>
              <a:rPr lang="en-US" dirty="0" smtClean="0"/>
              <a:t>Punnett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827" y="859155"/>
            <a:ext cx="9601200" cy="5811468"/>
          </a:xfrm>
        </p:spPr>
        <p:txBody>
          <a:bodyPr/>
          <a:lstStyle/>
          <a:p>
            <a:r>
              <a:rPr lang="en-US" b="1" dirty="0" smtClean="0"/>
              <a:t>Construction of Punnett grid for predicting outcomes of monohybrid genetic crosses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F1: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F2: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3:1 ratio (expected)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261" y="1400798"/>
            <a:ext cx="2838450" cy="1552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261" y="3159739"/>
            <a:ext cx="2838450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261" y="5169514"/>
            <a:ext cx="4357610" cy="87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0358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492</TotalTime>
  <Words>658</Words>
  <Application>Microsoft Office PowerPoint</Application>
  <PresentationFormat>Widescreen</PresentationFormat>
  <Paragraphs>89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Franklin Gothic Book</vt:lpstr>
      <vt:lpstr>Crop</vt:lpstr>
      <vt:lpstr>3.4 Inheritance</vt:lpstr>
      <vt:lpstr>Mendel and the principles of inheritance</vt:lpstr>
      <vt:lpstr>PowerPoint Presentation</vt:lpstr>
      <vt:lpstr>Gametes </vt:lpstr>
      <vt:lpstr>Zygotes</vt:lpstr>
      <vt:lpstr>ABO blood group</vt:lpstr>
      <vt:lpstr>Segregation of alleles</vt:lpstr>
      <vt:lpstr>Dominant, Recessive, &amp; Co-dominant</vt:lpstr>
      <vt:lpstr>Punnett Squares</vt:lpstr>
      <vt:lpstr>PowerPoint Presentation</vt:lpstr>
      <vt:lpstr>Genetic diseases due to recessive alleles</vt:lpstr>
      <vt:lpstr>PowerPoint Presentation</vt:lpstr>
      <vt:lpstr>Sex-Linked diseases</vt:lpstr>
      <vt:lpstr>PowerPoint Presentation</vt:lpstr>
      <vt:lpstr>PowerPoint Presentation</vt:lpstr>
      <vt:lpstr>PowerPoint Presentation</vt:lpstr>
      <vt:lpstr>Red-green colour-blindness and hemophilia</vt:lpstr>
      <vt:lpstr>PowerPoint Presentation</vt:lpstr>
      <vt:lpstr>PowerPoint Presentation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3.4 Inheritance</dc:title>
  <dc:creator>Tanya Fillingham</dc:creator>
  <cp:lastModifiedBy>Tanya Fillingham</cp:lastModifiedBy>
  <cp:revision>38</cp:revision>
  <dcterms:created xsi:type="dcterms:W3CDTF">2017-01-23T15:43:41Z</dcterms:created>
  <dcterms:modified xsi:type="dcterms:W3CDTF">2017-01-23T23:56:15Z</dcterms:modified>
</cp:coreProperties>
</file>