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1" r:id="rId4"/>
    <p:sldId id="258" r:id="rId5"/>
    <p:sldId id="259" r:id="rId6"/>
    <p:sldId id="260" r:id="rId7"/>
    <p:sldId id="266" r:id="rId8"/>
    <p:sldId id="261" r:id="rId9"/>
    <p:sldId id="262" r:id="rId10"/>
    <p:sldId id="272" r:id="rId11"/>
    <p:sldId id="263" r:id="rId12"/>
    <p:sldId id="264" r:id="rId13"/>
    <p:sldId id="265" r:id="rId14"/>
    <p:sldId id="267" r:id="rId15"/>
    <p:sldId id="269" r:id="rId16"/>
    <p:sldId id="270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81702-90D7-4544-B3E7-008C7282544F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F8FA4-535E-428D-9FA1-397560B7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8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Coral Reef’s are an example</a:t>
            </a:r>
            <a:r>
              <a:rPr lang="en-US" baseline="0" dirty="0" smtClean="0"/>
              <a:t> of a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8FA4-535E-428D-9FA1-397560B77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9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functions of life???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8FA4-535E-428D-9FA1-397560B77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3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Mixotrophs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8FA4-535E-428D-9FA1-397560B77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8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Rolly-polly</a:t>
            </a:r>
            <a:r>
              <a:rPr lang="en-US" baseline="0" dirty="0" smtClean="0"/>
              <a:t> = woodlice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8FA4-535E-428D-9FA1-397560B772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Saprotrophs are</a:t>
            </a:r>
            <a:r>
              <a:rPr lang="en-US" baseline="0" dirty="0" smtClean="0"/>
              <a:t> not consumers, they excrete enzymes and absorb the products of digestion.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8FA4-535E-428D-9FA1-397560B772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3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</a:t>
            </a:r>
            <a:r>
              <a:rPr lang="en-US" baseline="0" dirty="0" smtClean="0"/>
              <a:t> values are what you expect to find if there is no association between the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8FA4-535E-428D-9FA1-397560B772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count the totals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8FA4-535E-428D-9FA1-397560B772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3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4.1 Species, communities and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continued survival of living organisms including humans depend on sustainable communities.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5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 Fly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5582181" cy="3581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would you classify a Venus fly trap??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781" y="1428749"/>
            <a:ext cx="4759247" cy="52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1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7300169" cy="50155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Consumers are heterotrophs that feed on living organisms by ingestion. </a:t>
            </a:r>
            <a:endParaRPr lang="en-US" sz="2800" dirty="0" smtClean="0"/>
          </a:p>
          <a:p>
            <a:pPr lvl="1"/>
            <a:r>
              <a:rPr lang="en-US" sz="2800" b="1" u="sng" dirty="0" err="1" smtClean="0"/>
              <a:t>Heribovers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feed on producers</a:t>
            </a:r>
          </a:p>
          <a:p>
            <a:pPr lvl="1"/>
            <a:r>
              <a:rPr lang="en-US" sz="2800" b="1" u="sng" dirty="0" smtClean="0"/>
              <a:t>Omnivores: </a:t>
            </a:r>
            <a:r>
              <a:rPr lang="en-US" sz="2800" dirty="0" smtClean="0"/>
              <a:t>feed on both (producers and consumers</a:t>
            </a:r>
          </a:p>
          <a:p>
            <a:pPr lvl="1"/>
            <a:r>
              <a:rPr lang="en-US" sz="2800" b="1" u="sng" dirty="0" err="1" smtClean="0"/>
              <a:t>Carivores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feed on consumers</a:t>
            </a:r>
          </a:p>
          <a:p>
            <a:pPr lvl="1"/>
            <a:r>
              <a:rPr lang="en-US" sz="2800" b="1" u="sng" dirty="0" smtClean="0"/>
              <a:t>Scavengers: </a:t>
            </a:r>
            <a:r>
              <a:rPr lang="en-US" sz="2800" dirty="0" smtClean="0"/>
              <a:t>specialized carnivores that feed on mostly dead and decaying animals.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770" y="277586"/>
            <a:ext cx="1582574" cy="2306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741" y="1801238"/>
            <a:ext cx="1601481" cy="213530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198" y="4002873"/>
            <a:ext cx="2514292" cy="16782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488" y="5193556"/>
            <a:ext cx="2191996" cy="16644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042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Detritivores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86618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Detritiovores</a:t>
            </a:r>
            <a:r>
              <a:rPr lang="en-US" sz="2800" dirty="0" smtClean="0"/>
              <a:t> are heterotrophs that obtain organic nutrients </a:t>
            </a:r>
            <a:r>
              <a:rPr lang="en-US" sz="2800" dirty="0" smtClean="0"/>
              <a:t>by consuming non-living organic sources, such as detritus and humus. </a:t>
            </a:r>
          </a:p>
          <a:p>
            <a:pPr lvl="1"/>
            <a:r>
              <a:rPr lang="en-US" sz="2800" dirty="0" smtClean="0"/>
              <a:t>Detritus: dead, particulate organic matter. (fecal matter)</a:t>
            </a:r>
          </a:p>
          <a:p>
            <a:pPr lvl="1"/>
            <a:r>
              <a:rPr lang="en-US" sz="2800" dirty="0" smtClean="0"/>
              <a:t>Humus: is decaying leaf litter mixed with the soil.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719" y="4042682"/>
            <a:ext cx="3724275" cy="272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434" y="4042682"/>
            <a:ext cx="3636509" cy="2740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" y="4021355"/>
            <a:ext cx="3645113" cy="27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6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Saprotrophs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32856"/>
            <a:ext cx="6006193" cy="50727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Saprotrophs are heterotrophs that obtain organic nutrients from dead organic matter by </a:t>
            </a:r>
            <a:r>
              <a:rPr lang="en-US" sz="2800" u="sng" dirty="0" smtClean="0"/>
              <a:t>external</a:t>
            </a:r>
            <a:r>
              <a:rPr lang="en-US" sz="2800" dirty="0" smtClean="0"/>
              <a:t> digestion. </a:t>
            </a:r>
          </a:p>
          <a:p>
            <a:r>
              <a:rPr lang="en-US" sz="2800" dirty="0" smtClean="0"/>
              <a:t>Saprotrophs secrete digestive enzymes into the dead organic matter and digest it externally. </a:t>
            </a:r>
          </a:p>
          <a:p>
            <a:r>
              <a:rPr lang="en-US" sz="2800" dirty="0" smtClean="0"/>
              <a:t>Many types of bacteria and fungi are saprotrophs. </a:t>
            </a:r>
            <a:endParaRPr lang="en-US" sz="2800" dirty="0" smtClean="0"/>
          </a:p>
          <a:p>
            <a:r>
              <a:rPr lang="en-US" sz="2800" dirty="0" smtClean="0"/>
              <a:t>Because saprotrophs facilitate the breakdown of organic material, they are referred to as </a:t>
            </a:r>
            <a:r>
              <a:rPr lang="en-US" sz="2800" b="1" dirty="0" smtClean="0"/>
              <a:t>decomposers.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793" y="2171700"/>
            <a:ext cx="45339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4" y="116173"/>
            <a:ext cx="9601200" cy="858188"/>
          </a:xfrm>
        </p:spPr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639" y="974361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community forms an ecosystem by its interactions with the abiotic environment. </a:t>
            </a:r>
          </a:p>
          <a:p>
            <a:r>
              <a:rPr lang="en-US" sz="2800" dirty="0" smtClean="0"/>
              <a:t>Organisms depend on their non-living surroundings (air, water,  soil or rock). </a:t>
            </a:r>
          </a:p>
          <a:p>
            <a:r>
              <a:rPr lang="en-US" sz="2800" dirty="0" smtClean="0"/>
              <a:t>Example: Wave action on a rocky shore creates a very specialized habitat and only organism adapted to it can survive.  </a:t>
            </a:r>
          </a:p>
          <a:p>
            <a:endParaRPr lang="en-US" sz="28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49" y="3847201"/>
            <a:ext cx="5157589" cy="29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0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67" y="1589314"/>
            <a:ext cx="6388776" cy="5268686"/>
          </a:xfrm>
        </p:spPr>
        <p:txBody>
          <a:bodyPr>
            <a:normAutofit/>
          </a:bodyPr>
          <a:lstStyle/>
          <a:p>
            <a:r>
              <a:rPr lang="en-US" dirty="0" smtClean="0"/>
              <a:t>Elements required by an organism for growth and metabolism are regarded as nutrients. (carbon, nitrogen and phosphorus)</a:t>
            </a:r>
          </a:p>
          <a:p>
            <a:r>
              <a:rPr lang="en-US" dirty="0" smtClean="0"/>
              <a:t>The supply is limited and therefore ecosystems constantly recycle they nutrients between organisms.</a:t>
            </a:r>
          </a:p>
          <a:p>
            <a:pPr lvl="1"/>
            <a:r>
              <a:rPr lang="en-US" dirty="0" smtClean="0"/>
              <a:t>Autotrophs convert inorganic molecules to organic. (CO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glucose)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Heterotrophs ingest other organisms to gain nutrients.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Saprotrophs breakdown organic nutrients to </a:t>
            </a:r>
            <a:r>
              <a:rPr lang="en-US" dirty="0" err="1" smtClean="0">
                <a:sym typeface="Wingdings" panose="05000000000000000000" pitchFamily="2" charset="2"/>
              </a:rPr>
              <a:t>gian</a:t>
            </a:r>
            <a:r>
              <a:rPr lang="en-US" dirty="0" smtClean="0">
                <a:sym typeface="Wingdings" panose="05000000000000000000" pitchFamily="2" charset="2"/>
              </a:rPr>
              <a:t> energy and release nutrients in inorganic forms back to the environment.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709" y="1436578"/>
            <a:ext cx="5387291" cy="443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1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of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63485"/>
            <a:ext cx="9601200" cy="4572000"/>
          </a:xfrm>
        </p:spPr>
        <p:txBody>
          <a:bodyPr/>
          <a:lstStyle/>
          <a:p>
            <a:r>
              <a:rPr lang="en-US" dirty="0" smtClean="0"/>
              <a:t>Most flows of energy and nutrients in an ecosystem are between members of the biotic community. </a:t>
            </a:r>
          </a:p>
          <a:p>
            <a:r>
              <a:rPr lang="en-US" dirty="0" smtClean="0"/>
              <a:t>Relatively few flows of energy and nutrients enter or leave from surrounding ecosystems. </a:t>
            </a:r>
          </a:p>
          <a:p>
            <a:r>
              <a:rPr lang="en-US" dirty="0" smtClean="0"/>
              <a:t>Therefore ecosystems are to a large extent self-contained and hence self-sustaining. </a:t>
            </a:r>
          </a:p>
          <a:p>
            <a:r>
              <a:rPr lang="en-US" dirty="0" smtClean="0"/>
              <a:t>To remain sustainable an ecosystem requires:</a:t>
            </a:r>
          </a:p>
          <a:p>
            <a:pPr lvl="1"/>
            <a:r>
              <a:rPr lang="en-US" dirty="0" smtClean="0"/>
              <a:t>Continuous energy availability: from the sun</a:t>
            </a:r>
          </a:p>
          <a:p>
            <a:pPr lvl="1"/>
            <a:r>
              <a:rPr lang="en-US" dirty="0" smtClean="0"/>
              <a:t>Nutrient cycling: saprotrophs are crucial for continuous provisions of nutrients to producers. </a:t>
            </a:r>
          </a:p>
          <a:p>
            <a:pPr lvl="1"/>
            <a:r>
              <a:rPr lang="en-US" dirty="0" smtClean="0"/>
              <a:t>Recycle of waste: certain by products of metabolism are toxic (ammonia from excretion). Decomposing bacteria often fulfill the role by deriving energy as toxic molecules are broken down to, simpler, less toxic molecules.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4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Mesocosms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Mesocosms are biological systems that contains the abiotic and biotic features of an ecosystem but are restricted in size and/or under controlled conditions. </a:t>
            </a:r>
          </a:p>
          <a:p>
            <a:r>
              <a:rPr lang="en-US" dirty="0" smtClean="0"/>
              <a:t>You will construct a mesocosms next class:</a:t>
            </a:r>
          </a:p>
          <a:p>
            <a:pPr lvl="1"/>
            <a:r>
              <a:rPr lang="en-US" dirty="0" smtClean="0"/>
              <a:t>Bottles (plastic/glass)</a:t>
            </a:r>
          </a:p>
          <a:p>
            <a:pPr lvl="1"/>
            <a:r>
              <a:rPr lang="en-US" dirty="0" smtClean="0"/>
              <a:t>Soil/dirt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Plant ( can use lima bean) </a:t>
            </a:r>
          </a:p>
        </p:txBody>
      </p:sp>
    </p:spTree>
    <p:extLst>
      <p:ext uri="{BB962C8B-B14F-4D97-AF65-F5344CB8AC3E}">
        <p14:creationId xmlns:p14="http://schemas.microsoft.com/office/powerpoint/2010/main" val="428822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associations between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Positive association: </a:t>
            </a:r>
            <a:r>
              <a:rPr lang="en-US" sz="2800" dirty="0" smtClean="0"/>
              <a:t>species found in the same habitat</a:t>
            </a:r>
          </a:p>
          <a:p>
            <a:r>
              <a:rPr lang="en-US" sz="2800" b="1" u="sng" dirty="0" smtClean="0"/>
              <a:t>Negative association: </a:t>
            </a:r>
            <a:r>
              <a:rPr lang="en-US" sz="2800" dirty="0" smtClean="0"/>
              <a:t>species occur separately in differing habitats. </a:t>
            </a:r>
          </a:p>
          <a:p>
            <a:r>
              <a:rPr lang="en-US" sz="2800" b="1" u="sng" dirty="0" smtClean="0"/>
              <a:t>No association: </a:t>
            </a:r>
            <a:r>
              <a:rPr lang="en-US" sz="2800" dirty="0" smtClean="0"/>
              <a:t>species occur as frequently apart as together.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359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Used to:</a:t>
            </a:r>
          </a:p>
          <a:p>
            <a:pPr lvl="1"/>
            <a:r>
              <a:rPr lang="en-US" sz="2800" dirty="0" smtClean="0"/>
              <a:t>Estimate population density/size</a:t>
            </a:r>
          </a:p>
          <a:p>
            <a:pPr lvl="1"/>
            <a:r>
              <a:rPr lang="en-US" sz="2800" dirty="0" smtClean="0"/>
              <a:t>Measuring the distribution of species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015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298" y="189914"/>
            <a:ext cx="9601200" cy="63937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Understandings: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Species are groups of organisms that can potentially interbreed to produce fertile offspring.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Members of a species may be reproductively isolated in separate populations.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Species have either an autotrophic or heterotrophic method of nutrition (a few species have both methods).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Consumers are heterotrophs that feed on living organisms by ingestion. 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Detritivores</a:t>
            </a:r>
            <a:r>
              <a:rPr lang="en-US" dirty="0" smtClean="0"/>
              <a:t> are heterotrophs that obtain organic nutrients from detritus by internal digestion.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Saprotrophs are heterotrophs that obtain organic material from dead organisms by external digestion.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community is formed by populations of different species living together and interacting with each other.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community forms an ecosystem by its interactions with the abiotic environment.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Autotrophs obtain inorganic nutrients from the abiotic environment.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supply of inorganic nutrients is maintained by nutrient cycling.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Ecosystems have the potential to be sustainable over long periods of time. </a:t>
            </a:r>
          </a:p>
          <a:p>
            <a:pPr marL="0" indent="0">
              <a:buNone/>
            </a:pPr>
            <a:r>
              <a:rPr lang="en-US" dirty="0" smtClean="0"/>
              <a:t>Applications and skills:</a:t>
            </a:r>
          </a:p>
          <a:p>
            <a:r>
              <a:rPr lang="en-US" dirty="0" smtClean="0"/>
              <a:t>Classifying species as autotrophs, consumers, </a:t>
            </a:r>
            <a:r>
              <a:rPr lang="en-US" dirty="0" err="1" smtClean="0"/>
              <a:t>detritivores</a:t>
            </a:r>
            <a:r>
              <a:rPr lang="en-US" dirty="0" smtClean="0"/>
              <a:t> or saprotrophs from a knowledge of their mode of nutrition. </a:t>
            </a:r>
          </a:p>
          <a:p>
            <a:r>
              <a:rPr lang="en-US" dirty="0" smtClean="0"/>
              <a:t>Setting up sealed mesocosms to try to establish sustainability. </a:t>
            </a:r>
          </a:p>
          <a:p>
            <a:r>
              <a:rPr lang="en-US" dirty="0" smtClean="0"/>
              <a:t>Testing for association between two species using the chi-squared test with data obtained by quadrant sampling. </a:t>
            </a:r>
          </a:p>
          <a:p>
            <a:r>
              <a:rPr lang="en-US" dirty="0" smtClean="0"/>
              <a:t>Recognizing and interpreting statistical significance.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21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1581" y="189120"/>
            <a:ext cx="11134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Two </a:t>
            </a:r>
            <a:r>
              <a:rPr lang="en-US" sz="2800" dirty="0"/>
              <a:t>continuous belt </a:t>
            </a:r>
            <a:r>
              <a:rPr lang="en-US" sz="2800" dirty="0" smtClean="0"/>
              <a:t>transects were </a:t>
            </a:r>
            <a:r>
              <a:rPr lang="en-US" sz="2800" dirty="0"/>
              <a:t>taken from the edge of </a:t>
            </a:r>
            <a:r>
              <a:rPr lang="en-US" sz="2800" dirty="0" smtClean="0"/>
              <a:t>a lake to 25m </a:t>
            </a:r>
            <a:r>
              <a:rPr lang="en-US" sz="2800" dirty="0"/>
              <a:t>inland. </a:t>
            </a:r>
            <a:r>
              <a:rPr lang="en-US" sz="2800" dirty="0" smtClean="0"/>
              <a:t>1m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quadrats were used making a total sample </a:t>
            </a:r>
            <a:r>
              <a:rPr lang="en-US" sz="2800" dirty="0"/>
              <a:t>of 100 quadrats</a:t>
            </a:r>
            <a:r>
              <a:rPr lang="en-US" sz="2800" dirty="0" smtClean="0"/>
              <a:t>. The presence or absence of two species was recorded for each quadrat: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1043" y="2166516"/>
            <a:ext cx="6398165" cy="4256055"/>
            <a:chOff x="328976" y="2574314"/>
            <a:chExt cx="5411425" cy="35769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76" y="2574314"/>
              <a:ext cx="5411424" cy="35769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5065" y="2574314"/>
              <a:ext cx="2375336" cy="357697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3365066" y="2574314"/>
              <a:ext cx="2375334" cy="92333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Bottle sedge (</a:t>
              </a:r>
              <a:r>
                <a:rPr lang="en-US" i="1" dirty="0" err="1"/>
                <a:t>Carex</a:t>
              </a:r>
              <a:r>
                <a:rPr lang="en-US" i="1" dirty="0"/>
                <a:t> </a:t>
              </a:r>
              <a:r>
                <a:rPr lang="en-US" i="1" dirty="0" err="1"/>
                <a:t>rostrata</a:t>
              </a:r>
              <a:r>
                <a:rPr lang="en-US" dirty="0"/>
                <a:t>) is a swamp </a:t>
              </a:r>
              <a:r>
                <a:rPr lang="en-US" dirty="0" smtClean="0"/>
                <a:t>plant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8976" y="2574314"/>
              <a:ext cx="3036089" cy="92333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Marsh bedstraw (</a:t>
              </a:r>
              <a:r>
                <a:rPr lang="en-US" i="1" dirty="0" err="1"/>
                <a:t>Galium</a:t>
              </a:r>
              <a:r>
                <a:rPr lang="en-US" i="1" dirty="0"/>
                <a:t> </a:t>
              </a:r>
              <a:r>
                <a:rPr lang="en-US" i="1" dirty="0" err="1"/>
                <a:t>elongatum</a:t>
              </a:r>
              <a:r>
                <a:rPr lang="en-US" dirty="0"/>
                <a:t>) is </a:t>
              </a:r>
              <a:r>
                <a:rPr lang="en-US" dirty="0" smtClean="0"/>
                <a:t>found in ditches </a:t>
              </a:r>
              <a:r>
                <a:rPr lang="en-US" dirty="0"/>
                <a:t>and wet meadows.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055779" y="2110975"/>
            <a:ext cx="39402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ithin </a:t>
            </a:r>
            <a:r>
              <a:rPr lang="en-US" sz="2400" dirty="0"/>
              <a:t>the 100 </a:t>
            </a:r>
            <a:r>
              <a:rPr lang="en-US" sz="2400" dirty="0" smtClean="0"/>
              <a:t>quadrats sampled, </a:t>
            </a:r>
            <a:r>
              <a:rPr lang="en-US" sz="2400" dirty="0"/>
              <a:t>12 contained both bottle sedge and marsh bedstraw, 3 contained only marsh bedstraw, 29 contained only bottle sedge, and 56 contained neither species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947272" y="5709060"/>
            <a:ext cx="4244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Is there an association between the two species?</a:t>
            </a:r>
          </a:p>
        </p:txBody>
      </p:sp>
    </p:spTree>
    <p:extLst>
      <p:ext uri="{BB962C8B-B14F-4D97-AF65-F5344CB8AC3E}">
        <p14:creationId xmlns:p14="http://schemas.microsoft.com/office/powerpoint/2010/main" val="3698564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Testing for the association between two species. </a:t>
            </a:r>
          </a:p>
          <a:p>
            <a:r>
              <a:rPr lang="en-US" sz="3200" dirty="0" smtClean="0"/>
              <a:t>The first step is always to define the hypotheses</a:t>
            </a:r>
          </a:p>
          <a:p>
            <a:pPr lvl="1"/>
            <a:r>
              <a:rPr lang="en-US" sz="3200" dirty="0" smtClean="0"/>
              <a:t>Null hypothesis (H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): There is no significant differences between the distribution of two species (distribution is random).</a:t>
            </a:r>
          </a:p>
          <a:p>
            <a:pPr lvl="1"/>
            <a:r>
              <a:rPr lang="en-US" sz="3200" dirty="0" smtClean="0"/>
              <a:t>Alternative hypothesis (H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): There is a significant difference between the distribution of species (distribution is associated).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700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Make a contingency table of observed frequencies using the data provided.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2671"/>
              </p:ext>
            </p:extLst>
          </p:nvPr>
        </p:nvGraphicFramePr>
        <p:xfrm>
          <a:off x="3315705" y="3035300"/>
          <a:ext cx="6350809" cy="283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420">
                <a:tc rowSpan="2" gridSpan="2">
                  <a:txBody>
                    <a:bodyPr/>
                    <a:lstStyle/>
                    <a:p>
                      <a:r>
                        <a:rPr lang="en-US" sz="2000" i="1" dirty="0" smtClean="0"/>
                        <a:t>Observed</a:t>
                      </a:r>
                      <a:r>
                        <a:rPr lang="en-US" sz="2000" i="1" baseline="0" dirty="0" smtClean="0"/>
                        <a:t> values</a:t>
                      </a:r>
                      <a:endParaRPr lang="en-US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Marsh bedstraw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2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20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Bottle sedge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2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26295"/>
              </p:ext>
            </p:extLst>
          </p:nvPr>
        </p:nvGraphicFramePr>
        <p:xfrm>
          <a:off x="2102552" y="1933053"/>
          <a:ext cx="8101270" cy="331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772">
                <a:tc rowSpan="2" gridSpan="2">
                  <a:txBody>
                    <a:bodyPr/>
                    <a:lstStyle/>
                    <a:p>
                      <a:r>
                        <a:rPr lang="en-US" sz="3600" i="1" dirty="0" smtClean="0"/>
                        <a:t>Observed</a:t>
                      </a:r>
                      <a:r>
                        <a:rPr lang="en-US" sz="3600" i="1" baseline="0" dirty="0" smtClean="0"/>
                        <a:t> values</a:t>
                      </a:r>
                      <a:endParaRPr lang="en-US" sz="3600" i="1" dirty="0"/>
                    </a:p>
                  </a:txBody>
                  <a:tcPr marL="163423" marR="163423" marT="81712" marB="81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3200" dirty="0" smtClean="0"/>
                        <a:t>Marsh bedstraw</a:t>
                      </a:r>
                      <a:endParaRPr lang="en-US" sz="3200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772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present</a:t>
                      </a:r>
                      <a:endParaRPr lang="en-US" sz="3200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absent</a:t>
                      </a:r>
                      <a:endParaRPr lang="en-US" sz="3200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total</a:t>
                      </a:r>
                      <a:endParaRPr lang="en-US" sz="3200" b="1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772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Bottle sedge </a:t>
                      </a:r>
                    </a:p>
                    <a:p>
                      <a:endParaRPr lang="en-US" sz="3200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present</a:t>
                      </a:r>
                      <a:endParaRPr lang="en-US" sz="3200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12</a:t>
                      </a:r>
                      <a:endParaRPr lang="en-US" sz="3200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29</a:t>
                      </a:r>
                      <a:endParaRPr lang="en-US" sz="3200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41</a:t>
                      </a:r>
                      <a:endParaRPr lang="en-US" sz="3200" b="1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7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absent</a:t>
                      </a:r>
                      <a:endParaRPr lang="en-US" sz="3200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56</a:t>
                      </a:r>
                      <a:endParaRPr lang="en-US" sz="3200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59</a:t>
                      </a:r>
                      <a:endParaRPr lang="en-US" sz="3200" b="1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7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total</a:t>
                      </a:r>
                      <a:endParaRPr lang="en-US" sz="3200" b="1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15</a:t>
                      </a:r>
                      <a:endParaRPr lang="en-US" sz="3200" b="1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85</a:t>
                      </a:r>
                      <a:endParaRPr lang="en-US" sz="3200" b="1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100</a:t>
                      </a:r>
                      <a:endParaRPr lang="en-US" sz="3200" b="1" dirty="0"/>
                    </a:p>
                  </a:txBody>
                  <a:tcPr marL="163423" marR="163423" marT="81712" marB="8171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10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Calculate expected values using the formula: </a:t>
            </a:r>
          </a:p>
          <a:p>
            <a:r>
              <a:rPr lang="en-US" dirty="0"/>
              <a:t>= </a:t>
            </a:r>
            <a:r>
              <a:rPr lang="en-US" u="sng" dirty="0"/>
              <a:t>row total x column total</a:t>
            </a:r>
          </a:p>
          <a:p>
            <a:r>
              <a:rPr lang="en-US" dirty="0"/>
              <a:t>              </a:t>
            </a:r>
            <a:r>
              <a:rPr lang="en-US" dirty="0" smtClean="0"/>
              <a:t>grand </a:t>
            </a:r>
            <a:r>
              <a:rPr lang="en-US" dirty="0"/>
              <a:t>total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53469"/>
              </p:ext>
            </p:extLst>
          </p:nvPr>
        </p:nvGraphicFramePr>
        <p:xfrm>
          <a:off x="926895" y="3848940"/>
          <a:ext cx="4532895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r>
                        <a:rPr lang="en-US" sz="2000" i="1" dirty="0" smtClean="0"/>
                        <a:t>Observed</a:t>
                      </a:r>
                      <a:r>
                        <a:rPr lang="en-US" sz="2000" i="1" baseline="0" dirty="0" smtClean="0"/>
                        <a:t> values</a:t>
                      </a:r>
                      <a:endParaRPr lang="en-US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Marsh bedstraw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Bottle sedge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15624"/>
              </p:ext>
            </p:extLst>
          </p:nvPr>
        </p:nvGraphicFramePr>
        <p:xfrm>
          <a:off x="6439905" y="3848940"/>
          <a:ext cx="4532895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r>
                        <a:rPr lang="en-US" sz="2000" i="1" dirty="0" smtClean="0"/>
                        <a:t>Expected </a:t>
                      </a:r>
                      <a:r>
                        <a:rPr lang="en-US" sz="2000" i="1" baseline="0" dirty="0" smtClean="0"/>
                        <a:t>values</a:t>
                      </a:r>
                      <a:endParaRPr lang="en-US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Marsh bedstraw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Bottle sedge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085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70433"/>
              </p:ext>
            </p:extLst>
          </p:nvPr>
        </p:nvGraphicFramePr>
        <p:xfrm>
          <a:off x="1589314" y="1741714"/>
          <a:ext cx="96012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6280">
                <a:tc rowSpan="2" gridSpan="2">
                  <a:txBody>
                    <a:bodyPr/>
                    <a:lstStyle/>
                    <a:p>
                      <a:r>
                        <a:rPr lang="en-US" sz="2000" i="1" dirty="0" smtClean="0"/>
                        <a:t>Expected </a:t>
                      </a:r>
                      <a:r>
                        <a:rPr lang="en-US" sz="2000" i="1" baseline="0" dirty="0" smtClean="0"/>
                        <a:t>values</a:t>
                      </a:r>
                      <a:endParaRPr lang="en-US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Marsh bedstraw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80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Bottle sedge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34.85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50.15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094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4: Calculate the Chi-squared value: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01508"/>
            <a:ext cx="4267880" cy="2035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2820412"/>
            <a:ext cx="5431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= </a:t>
            </a:r>
            <a:r>
              <a:rPr lang="en-US" sz="2400" u="sng" dirty="0" smtClean="0"/>
              <a:t>(12 – 6.15)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… + </a:t>
            </a:r>
            <a:r>
              <a:rPr lang="en-US" sz="2400" u="sng" dirty="0" smtClean="0"/>
              <a:t>(56 – 50.15)</a:t>
            </a:r>
            <a:r>
              <a:rPr lang="en-US" sz="2400" baseline="30000" dirty="0" smtClean="0"/>
              <a:t>2 </a:t>
            </a:r>
          </a:p>
          <a:p>
            <a:r>
              <a:rPr lang="en-US" sz="2400" baseline="30000" dirty="0" smtClean="0"/>
              <a:t>	 </a:t>
            </a:r>
            <a:r>
              <a:rPr lang="en-US" sz="2400" dirty="0" smtClean="0"/>
              <a:t>        6.15			    50.15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	= 5.56 + 3.86 + 0.98 + 0.68</a:t>
            </a:r>
          </a:p>
          <a:p>
            <a:endParaRPr lang="en-US" sz="2400" dirty="0" smtClean="0"/>
          </a:p>
          <a:p>
            <a:r>
              <a:rPr lang="en-US" sz="2400" dirty="0" smtClean="0"/>
              <a:t>	= 11.10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99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5: Calculate the degrees of freedom: </a:t>
            </a:r>
          </a:p>
          <a:p>
            <a:r>
              <a:rPr lang="en-US" dirty="0" smtClean="0"/>
              <a:t>Degrees of freedom (</a:t>
            </a:r>
            <a:r>
              <a:rPr lang="en-US" dirty="0" err="1" smtClean="0"/>
              <a:t>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= (rows – 1) x ( columns – 1)</a:t>
            </a:r>
          </a:p>
          <a:p>
            <a:pPr lvl="1"/>
            <a:r>
              <a:rPr lang="en-US" dirty="0" smtClean="0"/>
              <a:t>= (2 – 1) x (2 – 1)</a:t>
            </a:r>
          </a:p>
          <a:p>
            <a:pPr lvl="1"/>
            <a:r>
              <a:rPr lang="en-US" dirty="0" smtClean="0"/>
              <a:t>=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07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059" y="413657"/>
            <a:ext cx="9601200" cy="3581400"/>
          </a:xfrm>
        </p:spPr>
        <p:txBody>
          <a:bodyPr/>
          <a:lstStyle/>
          <a:p>
            <a:r>
              <a:rPr lang="en-US" dirty="0" smtClean="0"/>
              <a:t>Step 6: Compare the X2 value with the critical values and validate the hypothesis: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255453"/>
            <a:ext cx="3952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Critical values for the </a:t>
            </a:r>
            <a:r>
              <a:rPr lang="en-US" sz="2000" b="1" dirty="0">
                <a:latin typeface="Lucida Grande"/>
                <a:ea typeface="Lucida Grande"/>
                <a:cs typeface="Lucida Grande"/>
              </a:rPr>
              <a:t>χ</a:t>
            </a:r>
            <a:r>
              <a:rPr lang="en-US" sz="2000" baseline="30000" dirty="0"/>
              <a:t>2</a:t>
            </a:r>
            <a:r>
              <a:rPr lang="en-GB" sz="2000" dirty="0" smtClean="0"/>
              <a:t> </a:t>
            </a:r>
            <a:r>
              <a:rPr lang="en-GB" sz="2000" dirty="0"/>
              <a:t>distribution 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70366"/>
              </p:ext>
            </p:extLst>
          </p:nvPr>
        </p:nvGraphicFramePr>
        <p:xfrm>
          <a:off x="1022059" y="1655563"/>
          <a:ext cx="4651429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i="1" dirty="0" err="1" smtClean="0"/>
                        <a:t>df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(% certainty)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0.5 (50%)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0.1</a:t>
                      </a:r>
                    </a:p>
                    <a:p>
                      <a:pPr algn="ctr"/>
                      <a:r>
                        <a:rPr lang="en-US" sz="1600" b="0" dirty="0" smtClean="0"/>
                        <a:t>(90%)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0.05</a:t>
                      </a:r>
                    </a:p>
                    <a:p>
                      <a:pPr algn="ctr"/>
                      <a:r>
                        <a:rPr lang="en-US" sz="1600" b="0" dirty="0" smtClean="0"/>
                        <a:t>(95%)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0.01</a:t>
                      </a:r>
                    </a:p>
                    <a:p>
                      <a:pPr algn="ctr"/>
                      <a:r>
                        <a:rPr lang="en-US" sz="1600" b="0" dirty="0" smtClean="0"/>
                        <a:t>(99%)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0.001</a:t>
                      </a:r>
                    </a:p>
                    <a:p>
                      <a:pPr algn="ctr"/>
                      <a:r>
                        <a:rPr lang="en-US" sz="1600" b="0" dirty="0" smtClean="0"/>
                        <a:t>(99.9%)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0.455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2.706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3.841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6.635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10.827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1.386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4.605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5.991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9.21</a:t>
                      </a:r>
                      <a:endParaRPr lang="en-GB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13.815</a:t>
                      </a:r>
                      <a:endParaRPr lang="en-GB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2.366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6.251</a:t>
                      </a:r>
                      <a:endParaRPr lang="en-GB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7.815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11.345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16.268</a:t>
                      </a:r>
                      <a:endParaRPr lang="en-GB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3.357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7.779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9.488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13.277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18.465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4.351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9.236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11.07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15.086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20.517</a:t>
                      </a:r>
                      <a:endParaRPr lang="en-GB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23029" y="1255453"/>
            <a:ext cx="56631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It is usual to consider a result statistically significant at the 95% certainty (p &lt;0.05) level.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As </a:t>
            </a:r>
            <a:r>
              <a:rPr lang="en-US" sz="2400" dirty="0" err="1" smtClean="0"/>
              <a:t>df</a:t>
            </a:r>
            <a:r>
              <a:rPr lang="en-US" sz="2400" dirty="0" smtClean="0"/>
              <a:t> = 1 that means </a:t>
            </a:r>
            <a:r>
              <a:rPr lang="en-US" sz="2400" dirty="0"/>
              <a:t>the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rejected if 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&gt; 3.841</a:t>
            </a:r>
          </a:p>
          <a:p>
            <a:pPr marL="285750" indent="-285750">
              <a:buFont typeface="Arial"/>
              <a:buChar char="•"/>
            </a:pPr>
            <a:endParaRPr lang="en-US" sz="2400" baseline="300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Since 11.10 </a:t>
            </a:r>
            <a:r>
              <a:rPr lang="en-US" sz="2400" dirty="0"/>
              <a:t>&gt; </a:t>
            </a:r>
            <a:r>
              <a:rPr lang="en-US" sz="2400" dirty="0" smtClean="0"/>
              <a:t>3.84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rejected and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is accepted: there is an association between </a:t>
            </a:r>
            <a:r>
              <a:rPr lang="en-US" sz="2400" dirty="0"/>
              <a:t>Marsh bedstraw </a:t>
            </a:r>
            <a:r>
              <a:rPr lang="en-US" sz="2400" dirty="0" smtClean="0"/>
              <a:t>and Bottle Sedge. </a:t>
            </a:r>
          </a:p>
          <a:p>
            <a:endParaRPr lang="en-US" sz="2400" dirty="0"/>
          </a:p>
          <a:p>
            <a:r>
              <a:rPr lang="en-US" sz="2000" i="1" dirty="0" err="1" smtClean="0"/>
              <a:t>n.b.</a:t>
            </a:r>
            <a:r>
              <a:rPr lang="en-US" sz="2000" i="1" dirty="0"/>
              <a:t> I</a:t>
            </a:r>
            <a:r>
              <a:rPr lang="en-US" sz="2000" i="1" dirty="0" smtClean="0"/>
              <a:t>n this case 11.10 &gt; 10.827 we can go further and say that we are 99.9% certain there is an association between the two species.</a:t>
            </a:r>
          </a:p>
        </p:txBody>
      </p:sp>
    </p:spTree>
    <p:extLst>
      <p:ext uri="{BB962C8B-B14F-4D97-AF65-F5344CB8AC3E}">
        <p14:creationId xmlns:p14="http://schemas.microsoft.com/office/powerpoint/2010/main" val="394061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5" y="0"/>
            <a:ext cx="9663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43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51482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Species are groups of organisms that can potentially interbreed to produce fertile offspring. </a:t>
            </a:r>
          </a:p>
          <a:p>
            <a:r>
              <a:rPr lang="en-US" sz="2800" dirty="0" smtClean="0"/>
              <a:t>Species is the basic unit for classifying organisms. It is one of those words everyone thinks they know, but it is not an easy concept. </a:t>
            </a:r>
          </a:p>
          <a:p>
            <a:r>
              <a:rPr lang="en-US" sz="2800" dirty="0" smtClean="0"/>
              <a:t>A species is made up of organisms that:</a:t>
            </a:r>
          </a:p>
          <a:p>
            <a:pPr lvl="1"/>
            <a:r>
              <a:rPr lang="en-US" sz="2800" dirty="0" smtClean="0"/>
              <a:t>Have similar physiological and morphological characteristics that can be observed and measured. </a:t>
            </a:r>
          </a:p>
          <a:p>
            <a:pPr lvl="1"/>
            <a:r>
              <a:rPr lang="en-US" sz="2800" dirty="0" smtClean="0"/>
              <a:t>Have the ability to interbreed to produce fertile offspring</a:t>
            </a:r>
          </a:p>
          <a:p>
            <a:pPr lvl="1"/>
            <a:r>
              <a:rPr lang="en-US" sz="2800" dirty="0" smtClean="0"/>
              <a:t>Are genetically distinct from other species</a:t>
            </a:r>
          </a:p>
          <a:p>
            <a:pPr lvl="1"/>
            <a:r>
              <a:rPr lang="en-US" sz="2800" dirty="0" smtClean="0"/>
              <a:t>Have a common phylogeny (family tree)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495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happens when two different but similar species mate and produce offspring? </a:t>
            </a:r>
          </a:p>
          <a:p>
            <a:r>
              <a:rPr lang="en-US" sz="2800" dirty="0" smtClean="0"/>
              <a:t>The vast majority of them are infertile and thus no new species can be created. </a:t>
            </a:r>
          </a:p>
          <a:p>
            <a:r>
              <a:rPr lang="en-US" sz="2800" dirty="0" smtClean="0"/>
              <a:t>Some examples of animal hybrids:</a:t>
            </a:r>
          </a:p>
          <a:p>
            <a:pPr lvl="1"/>
            <a:r>
              <a:rPr lang="en-US" sz="2800" dirty="0" smtClean="0"/>
              <a:t>Female horse + male donkey = mule</a:t>
            </a:r>
          </a:p>
          <a:p>
            <a:pPr lvl="1"/>
            <a:r>
              <a:rPr lang="en-US" sz="2800" dirty="0" smtClean="0"/>
              <a:t>Female horse + male zebra = </a:t>
            </a:r>
            <a:r>
              <a:rPr lang="en-US" sz="2800" dirty="0" err="1" smtClean="0"/>
              <a:t>zorse</a:t>
            </a:r>
            <a:endParaRPr lang="en-US" sz="2800" dirty="0" smtClean="0"/>
          </a:p>
          <a:p>
            <a:pPr lvl="1"/>
            <a:r>
              <a:rPr lang="en-US" sz="2800" dirty="0" smtClean="0"/>
              <a:t>Female tiger + male lion = liger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4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46355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Members of a species may be reproductively isolated in separate populations. 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population</a:t>
            </a:r>
            <a:r>
              <a:rPr lang="en-US" sz="2400" dirty="0" smtClean="0"/>
              <a:t> is a group of organisms of the </a:t>
            </a:r>
            <a:r>
              <a:rPr lang="en-US" sz="2400" u="sng" dirty="0" smtClean="0"/>
              <a:t>same species </a:t>
            </a:r>
            <a:r>
              <a:rPr lang="en-US" sz="2400" dirty="0" smtClean="0"/>
              <a:t>who live in the </a:t>
            </a:r>
            <a:r>
              <a:rPr lang="en-US" sz="2400" u="sng" dirty="0" smtClean="0"/>
              <a:t>same area </a:t>
            </a:r>
            <a:r>
              <a:rPr lang="en-US" sz="2400" dirty="0" smtClean="0"/>
              <a:t>at the </a:t>
            </a:r>
            <a:r>
              <a:rPr lang="en-US" sz="2400" u="sng" dirty="0" smtClean="0"/>
              <a:t>same time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If two populations live in different areas they are unlikely to interbreed with each other. This does not mean they are different species. </a:t>
            </a:r>
          </a:p>
          <a:p>
            <a:r>
              <a:rPr lang="en-US" sz="2400" dirty="0" smtClean="0"/>
              <a:t>If two populations of a species never interbreed then they may gradually develop differences in their character. </a:t>
            </a:r>
          </a:p>
          <a:p>
            <a:r>
              <a:rPr lang="en-US" sz="2400" dirty="0" smtClean="0"/>
              <a:t>Even if there is recognizable differences, they are considered to be the same species until they can no longer interbreed and produce fertile offspring.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95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0458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community is formed  by populations of different species living together and interacting with each other. </a:t>
            </a:r>
          </a:p>
          <a:p>
            <a:r>
              <a:rPr lang="en-US" sz="2800" dirty="0" smtClean="0"/>
              <a:t>All species are dependent on relationships with other species for their long-term survival, for this reason a population</a:t>
            </a:r>
            <a:endParaRPr lang="en-US" sz="2800" dirty="0"/>
          </a:p>
        </p:txBody>
      </p:sp>
      <p:pic>
        <p:nvPicPr>
          <p:cNvPr id="1026" name="Picture 2" descr="Image result for coral reef ec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863120"/>
            <a:ext cx="7429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4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Autotrophs </a:t>
            </a:r>
            <a:r>
              <a:rPr lang="en-US" dirty="0" smtClean="0"/>
              <a:t>(Producers)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49"/>
            <a:ext cx="5654524" cy="50849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Species either have an autotrophic or heterotrophic method of nutrition. </a:t>
            </a:r>
          </a:p>
          <a:p>
            <a:r>
              <a:rPr lang="en-US" sz="2800" dirty="0" smtClean="0"/>
              <a:t>All organisms need a supply of organic nutrients, such as glucose and amino acids. </a:t>
            </a:r>
          </a:p>
          <a:p>
            <a:r>
              <a:rPr lang="en-US" sz="2800" dirty="0" smtClean="0"/>
              <a:t>Autotrophs (self feeding) make their own carbon compounds from carbon dioxide and other simple substances.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7026124" y="1428750"/>
            <a:ext cx="4917332" cy="434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Heterotrophs (Consumers)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602185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 organisms require organic molecules to carry out the functions of life.</a:t>
            </a:r>
          </a:p>
          <a:p>
            <a:r>
              <a:rPr lang="en-US" sz="3200" dirty="0" smtClean="0"/>
              <a:t>Heterotrophs obtain their organic molecules from other organisms. (eating others)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785" y="21336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1384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2775</TotalTime>
  <Words>1647</Words>
  <Application>Microsoft Office PowerPoint</Application>
  <PresentationFormat>Widescreen</PresentationFormat>
  <Paragraphs>273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Franklin Gothic Book</vt:lpstr>
      <vt:lpstr>Lucida Grande</vt:lpstr>
      <vt:lpstr>ＭＳ 明朝</vt:lpstr>
      <vt:lpstr>Times New Roman</vt:lpstr>
      <vt:lpstr>Wingdings</vt:lpstr>
      <vt:lpstr>Crop</vt:lpstr>
      <vt:lpstr>4.1 Species, communities and ecosystems</vt:lpstr>
      <vt:lpstr>PowerPoint Presentation</vt:lpstr>
      <vt:lpstr>PowerPoint Presentation</vt:lpstr>
      <vt:lpstr>Species</vt:lpstr>
      <vt:lpstr>Hybrids</vt:lpstr>
      <vt:lpstr>Populations</vt:lpstr>
      <vt:lpstr>Communities</vt:lpstr>
      <vt:lpstr>Autotrophs (Producers)</vt:lpstr>
      <vt:lpstr>Heterotrophs (Consumers) </vt:lpstr>
      <vt:lpstr>Venus Fly Trap</vt:lpstr>
      <vt:lpstr>Consumers</vt:lpstr>
      <vt:lpstr>Detritivores</vt:lpstr>
      <vt:lpstr>Saprotrophs</vt:lpstr>
      <vt:lpstr>Ecosystems</vt:lpstr>
      <vt:lpstr>Nutrient Cycles</vt:lpstr>
      <vt:lpstr>Sustainability of ecosystems</vt:lpstr>
      <vt:lpstr>Mesocosms</vt:lpstr>
      <vt:lpstr>Testing for associations between species</vt:lpstr>
      <vt:lpstr>Quadrat sampling</vt:lpstr>
      <vt:lpstr>PowerPoint Presentation</vt:lpstr>
      <vt:lpstr>Chi-squared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Species, communities and ecosystems</dc:title>
  <dc:creator>Tanya Fillingham</dc:creator>
  <cp:lastModifiedBy>Tanya Fillingham</cp:lastModifiedBy>
  <cp:revision>25</cp:revision>
  <dcterms:created xsi:type="dcterms:W3CDTF">2017-01-02T20:25:42Z</dcterms:created>
  <dcterms:modified xsi:type="dcterms:W3CDTF">2017-01-05T17:04:40Z</dcterms:modified>
</cp:coreProperties>
</file>