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80E-557B-4F8F-ADB8-72278A65ED9B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B8A4-2846-4EE3-8DDD-2768625B1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24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80E-557B-4F8F-ADB8-72278A65ED9B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B8A4-2846-4EE3-8DDD-2768625B1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20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80E-557B-4F8F-ADB8-72278A65ED9B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B8A4-2846-4EE3-8DDD-2768625B1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6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80E-557B-4F8F-ADB8-72278A65ED9B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B8A4-2846-4EE3-8DDD-2768625B1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1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80E-557B-4F8F-ADB8-72278A65ED9B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B8A4-2846-4EE3-8DDD-2768625B1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2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80E-557B-4F8F-ADB8-72278A65ED9B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B8A4-2846-4EE3-8DDD-2768625B1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27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80E-557B-4F8F-ADB8-72278A65ED9B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B8A4-2846-4EE3-8DDD-2768625B1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14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80E-557B-4F8F-ADB8-72278A65ED9B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B8A4-2846-4EE3-8DDD-2768625B1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25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80E-557B-4F8F-ADB8-72278A65ED9B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B8A4-2846-4EE3-8DDD-2768625B1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5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80E-557B-4F8F-ADB8-72278A65ED9B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B8A4-2846-4EE3-8DDD-2768625B1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55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80E-557B-4F8F-ADB8-72278A65ED9B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B8A4-2846-4EE3-8DDD-2768625B1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2A80E-557B-4F8F-ADB8-72278A65ED9B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AB8A4-2846-4EE3-8DDD-2768625B1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90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110614" y="0"/>
            <a:ext cx="3248552" cy="857250"/>
          </a:xfrm>
        </p:spPr>
        <p:txBody>
          <a:bodyPr/>
          <a:lstStyle/>
          <a:p>
            <a:r>
              <a:rPr lang="en-US" dirty="0" smtClean="0"/>
              <a:t>Carbon Cycle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762000"/>
            <a:ext cx="1403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CO</a:t>
            </a:r>
            <a:r>
              <a:rPr lang="en-US" sz="1600" baseline="-25000" dirty="0"/>
              <a:t>2</a:t>
            </a:r>
            <a:r>
              <a:rPr lang="en-US" sz="1600" dirty="0"/>
              <a:t> in </a:t>
            </a:r>
            <a:r>
              <a:rPr lang="en-US" sz="1600" dirty="0" err="1"/>
              <a:t>atm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 rot="1836869">
            <a:off x="6766824" y="1597913"/>
            <a:ext cx="1750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Photosynthesis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80713" y="2482836"/>
            <a:ext cx="133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Carbon in producers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8333249" y="3678515"/>
            <a:ext cx="1064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Feeding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41029" y="4553635"/>
            <a:ext cx="1371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Carbon in consumers</a:t>
            </a:r>
          </a:p>
        </p:txBody>
      </p:sp>
      <p:sp>
        <p:nvSpPr>
          <p:cNvPr id="10" name="TextBox 9"/>
          <p:cNvSpPr txBox="1"/>
          <p:nvPr/>
        </p:nvSpPr>
        <p:spPr>
          <a:xfrm rot="20218257">
            <a:off x="7705363" y="5580369"/>
            <a:ext cx="1142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Death or excretion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55539" y="5917695"/>
            <a:ext cx="2721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Carbon in decomposers</a:t>
            </a:r>
          </a:p>
        </p:txBody>
      </p:sp>
      <p:sp>
        <p:nvSpPr>
          <p:cNvPr id="12" name="TextBox 11"/>
          <p:cNvSpPr txBox="1"/>
          <p:nvPr/>
        </p:nvSpPr>
        <p:spPr>
          <a:xfrm rot="1969216">
            <a:off x="6459007" y="1870147"/>
            <a:ext cx="1535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Combustion of forests</a:t>
            </a:r>
          </a:p>
        </p:txBody>
      </p:sp>
      <p:sp>
        <p:nvSpPr>
          <p:cNvPr id="13" name="TextBox 12"/>
          <p:cNvSpPr txBox="1"/>
          <p:nvPr/>
        </p:nvSpPr>
        <p:spPr>
          <a:xfrm rot="2967717">
            <a:off x="6204625" y="3202064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Cellular respiration</a:t>
            </a:r>
          </a:p>
        </p:txBody>
      </p:sp>
      <p:sp>
        <p:nvSpPr>
          <p:cNvPr id="14" name="TextBox 13"/>
          <p:cNvSpPr txBox="1"/>
          <p:nvPr/>
        </p:nvSpPr>
        <p:spPr>
          <a:xfrm rot="5015065">
            <a:off x="4683132" y="4470670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Cellular respiration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76400" y="4507468"/>
            <a:ext cx="236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Partial decomposition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33006" y="2853898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Carbon in fossil fuels</a:t>
            </a:r>
          </a:p>
        </p:txBody>
      </p:sp>
      <p:sp>
        <p:nvSpPr>
          <p:cNvPr id="17" name="TextBox 16"/>
          <p:cNvSpPr txBox="1"/>
          <p:nvPr/>
        </p:nvSpPr>
        <p:spPr>
          <a:xfrm rot="19313809">
            <a:off x="2853095" y="1619452"/>
            <a:ext cx="1378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combustion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458200" y="114300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Carbon in oceans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308374" y="1945724"/>
            <a:ext cx="1359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Coral Reefs, Carbonate </a:t>
            </a:r>
            <a:r>
              <a:rPr lang="en-US" sz="1600" dirty="0"/>
              <a:t>shells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372600" y="3130897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Limestone</a:t>
            </a:r>
          </a:p>
        </p:txBody>
      </p:sp>
      <p:cxnSp>
        <p:nvCxnSpPr>
          <p:cNvPr id="25" name="Straight Arrow Connector 24"/>
          <p:cNvCxnSpPr>
            <a:endCxn id="18" idx="1"/>
          </p:cNvCxnSpPr>
          <p:nvPr/>
        </p:nvCxnSpPr>
        <p:spPr>
          <a:xfrm>
            <a:off x="6172200" y="952501"/>
            <a:ext cx="2286000" cy="35977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8" idx="2"/>
          </p:cNvCxnSpPr>
          <p:nvPr/>
        </p:nvCxnSpPr>
        <p:spPr>
          <a:xfrm>
            <a:off x="9486901" y="1481555"/>
            <a:ext cx="250643" cy="464169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2"/>
          </p:cNvCxnSpPr>
          <p:nvPr/>
        </p:nvCxnSpPr>
        <p:spPr>
          <a:xfrm>
            <a:off x="9988187" y="2776721"/>
            <a:ext cx="0" cy="40034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680813" y="3129166"/>
            <a:ext cx="37947" cy="142446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7" idx="0"/>
          </p:cNvCxnSpPr>
          <p:nvPr/>
        </p:nvCxnSpPr>
        <p:spPr>
          <a:xfrm>
            <a:off x="6172200" y="1094625"/>
            <a:ext cx="2378256" cy="1388211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9" idx="2"/>
            <a:endCxn id="11" idx="3"/>
          </p:cNvCxnSpPr>
          <p:nvPr/>
        </p:nvCxnSpPr>
        <p:spPr>
          <a:xfrm flipH="1">
            <a:off x="7177375" y="5138410"/>
            <a:ext cx="1749250" cy="94856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4" idx="2"/>
          </p:cNvCxnSpPr>
          <p:nvPr/>
        </p:nvCxnSpPr>
        <p:spPr>
          <a:xfrm flipH="1" flipV="1">
            <a:off x="5654910" y="1100555"/>
            <a:ext cx="2280532" cy="14915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endCxn id="4" idx="2"/>
          </p:cNvCxnSpPr>
          <p:nvPr/>
        </p:nvCxnSpPr>
        <p:spPr>
          <a:xfrm rot="10800000">
            <a:off x="5654912" y="1100554"/>
            <a:ext cx="2236989" cy="1753354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1" idx="0"/>
          </p:cNvCxnSpPr>
          <p:nvPr/>
        </p:nvCxnSpPr>
        <p:spPr>
          <a:xfrm flipH="1" flipV="1">
            <a:off x="5181601" y="1094625"/>
            <a:ext cx="634856" cy="48230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1" idx="1"/>
            <a:endCxn id="15" idx="2"/>
          </p:cNvCxnSpPr>
          <p:nvPr/>
        </p:nvCxnSpPr>
        <p:spPr>
          <a:xfrm flipH="1" flipV="1">
            <a:off x="2857501" y="4846022"/>
            <a:ext cx="1598039" cy="1240950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15" idx="0"/>
          </p:cNvCxnSpPr>
          <p:nvPr/>
        </p:nvCxnSpPr>
        <p:spPr>
          <a:xfrm flipH="1" flipV="1">
            <a:off x="2514600" y="3260090"/>
            <a:ext cx="342900" cy="124737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endCxn id="4" idx="1"/>
          </p:cNvCxnSpPr>
          <p:nvPr/>
        </p:nvCxnSpPr>
        <p:spPr>
          <a:xfrm flipV="1">
            <a:off x="2514600" y="931278"/>
            <a:ext cx="2438401" cy="18747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5349689" y="1312277"/>
            <a:ext cx="2921671" cy="3663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882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16977" y="1219200"/>
            <a:ext cx="1403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CO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in </a:t>
            </a:r>
            <a:r>
              <a:rPr lang="en-US" dirty="0" err="1">
                <a:solidFill>
                  <a:schemeClr val="accent2"/>
                </a:solidFill>
              </a:rPr>
              <a:t>atm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836869">
            <a:off x="5930801" y="2039724"/>
            <a:ext cx="1750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Photosynthesis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44690" y="2940036"/>
            <a:ext cx="1339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Carbon in producers</a:t>
            </a:r>
          </a:p>
        </p:txBody>
      </p:sp>
      <p:sp>
        <p:nvSpPr>
          <p:cNvPr id="7" name="TextBox 6"/>
          <p:cNvSpPr txBox="1"/>
          <p:nvPr/>
        </p:nvSpPr>
        <p:spPr>
          <a:xfrm rot="5400000">
            <a:off x="7497226" y="4120326"/>
            <a:ext cx="1064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Feeding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05006" y="5010835"/>
            <a:ext cx="1371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Carbon in consumers</a:t>
            </a:r>
          </a:p>
        </p:txBody>
      </p:sp>
      <p:sp>
        <p:nvSpPr>
          <p:cNvPr id="9" name="TextBox 8"/>
          <p:cNvSpPr txBox="1"/>
          <p:nvPr/>
        </p:nvSpPr>
        <p:spPr>
          <a:xfrm rot="2967717">
            <a:off x="5368602" y="3643875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Cellular respiration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844790" y="3586366"/>
            <a:ext cx="37947" cy="142446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6" idx="0"/>
          </p:cNvCxnSpPr>
          <p:nvPr/>
        </p:nvCxnSpPr>
        <p:spPr>
          <a:xfrm>
            <a:off x="5336177" y="1551825"/>
            <a:ext cx="2378257" cy="1388211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endCxn id="4" idx="2"/>
          </p:cNvCxnSpPr>
          <p:nvPr/>
        </p:nvCxnSpPr>
        <p:spPr>
          <a:xfrm rot="10800000">
            <a:off x="4818887" y="1588532"/>
            <a:ext cx="2236992" cy="1722576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513666" y="1769477"/>
            <a:ext cx="2921671" cy="3663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39741" y="673054"/>
            <a:ext cx="3941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Inorganic carbon  </a:t>
            </a:r>
            <a:r>
              <a:rPr lang="en-US" dirty="0" smtClean="0">
                <a:sym typeface="Wingdings" panose="05000000000000000000" pitchFamily="2" charset="2"/>
              </a:rPr>
              <a:t> organic carbon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4" idx="3"/>
            <a:endCxn id="14" idx="1"/>
          </p:cNvCxnSpPr>
          <p:nvPr/>
        </p:nvCxnSpPr>
        <p:spPr>
          <a:xfrm flipV="1">
            <a:off x="5520797" y="857720"/>
            <a:ext cx="1118944" cy="546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8029455" y="994577"/>
            <a:ext cx="1310488" cy="1897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878337" y="3078535"/>
            <a:ext cx="304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Food source for </a:t>
            </a:r>
            <a:r>
              <a:rPr lang="en-US" b="1" dirty="0" smtClean="0"/>
              <a:t>all</a:t>
            </a:r>
            <a:r>
              <a:rPr lang="en-US" dirty="0" smtClean="0"/>
              <a:t> biosphere</a:t>
            </a:r>
            <a:endParaRPr lang="en-US" dirty="0"/>
          </a:p>
        </p:txBody>
      </p:sp>
      <p:cxnSp>
        <p:nvCxnSpPr>
          <p:cNvPr id="21" name="Straight Arrow Connector 20"/>
          <p:cNvCxnSpPr>
            <a:endCxn id="19" idx="1"/>
          </p:cNvCxnSpPr>
          <p:nvPr/>
        </p:nvCxnSpPr>
        <p:spPr>
          <a:xfrm>
            <a:off x="8143903" y="3263201"/>
            <a:ext cx="7344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887671" y="2843073"/>
            <a:ext cx="1005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6</a:t>
            </a:r>
            <a:endParaRPr lang="en-US" sz="2000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653936" y="3731645"/>
            <a:ext cx="1201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fructose, </a:t>
            </a:r>
            <a:r>
              <a:rPr lang="en-US" sz="2000" dirty="0" err="1" smtClean="0"/>
              <a:t>galactose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293414" y="3541675"/>
            <a:ext cx="833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starch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941320" y="5197935"/>
            <a:ext cx="1213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cellulose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2606716" y="5141328"/>
            <a:ext cx="27550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Lipids, amino acids</a:t>
            </a:r>
            <a:endParaRPr lang="en-US" sz="2000" dirty="0"/>
          </a:p>
        </p:txBody>
      </p:sp>
      <p:cxnSp>
        <p:nvCxnSpPr>
          <p:cNvPr id="29" name="Straight Arrow Connector 28"/>
          <p:cNvCxnSpPr>
            <a:stCxn id="23" idx="2"/>
            <a:endCxn id="24" idx="0"/>
          </p:cNvCxnSpPr>
          <p:nvPr/>
        </p:nvCxnSpPr>
        <p:spPr>
          <a:xfrm flipH="1">
            <a:off x="1254828" y="3243183"/>
            <a:ext cx="1135763" cy="488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3" idx="2"/>
            <a:endCxn id="25" idx="0"/>
          </p:cNvCxnSpPr>
          <p:nvPr/>
        </p:nvCxnSpPr>
        <p:spPr>
          <a:xfrm>
            <a:off x="2390591" y="3243183"/>
            <a:ext cx="1319583" cy="298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3" idx="2"/>
            <a:endCxn id="26" idx="0"/>
          </p:cNvCxnSpPr>
          <p:nvPr/>
        </p:nvCxnSpPr>
        <p:spPr>
          <a:xfrm flipH="1">
            <a:off x="1548118" y="3243183"/>
            <a:ext cx="842473" cy="1954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3" idx="2"/>
            <a:endCxn id="27" idx="0"/>
          </p:cNvCxnSpPr>
          <p:nvPr/>
        </p:nvCxnSpPr>
        <p:spPr>
          <a:xfrm>
            <a:off x="2390591" y="3243183"/>
            <a:ext cx="1593631" cy="1898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760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3" grpId="0"/>
      <p:bldP spid="24" grpId="0"/>
      <p:bldP spid="25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7366" y="1415143"/>
            <a:ext cx="1403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CO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in </a:t>
            </a:r>
            <a:r>
              <a:rPr lang="en-US" dirty="0" err="1">
                <a:solidFill>
                  <a:schemeClr val="accent2"/>
                </a:solidFill>
              </a:rPr>
              <a:t>atm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32566" y="1796143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Carbon in oceans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82740" y="2598867"/>
            <a:ext cx="13596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Coral reefs, Carbonate </a:t>
            </a:r>
            <a:r>
              <a:rPr lang="en-US" dirty="0">
                <a:solidFill>
                  <a:schemeClr val="accent2"/>
                </a:solidFill>
              </a:rPr>
              <a:t>shells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46966" y="378404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Limestone</a:t>
            </a:r>
          </a:p>
        </p:txBody>
      </p:sp>
      <p:cxnSp>
        <p:nvCxnSpPr>
          <p:cNvPr id="6" name="Straight Arrow Connector 5"/>
          <p:cNvCxnSpPr>
            <a:endCxn id="3" idx="1"/>
          </p:cNvCxnSpPr>
          <p:nvPr/>
        </p:nvCxnSpPr>
        <p:spPr>
          <a:xfrm>
            <a:off x="3546566" y="1605644"/>
            <a:ext cx="2286000" cy="37516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3" idx="2"/>
          </p:cNvCxnSpPr>
          <p:nvPr/>
        </p:nvCxnSpPr>
        <p:spPr>
          <a:xfrm>
            <a:off x="6861266" y="2165475"/>
            <a:ext cx="250644" cy="43339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2"/>
          </p:cNvCxnSpPr>
          <p:nvPr/>
        </p:nvCxnSpPr>
        <p:spPr>
          <a:xfrm>
            <a:off x="7362553" y="3522197"/>
            <a:ext cx="0" cy="30801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63936" y="650904"/>
            <a:ext cx="3388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+H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en-US" dirty="0" smtClean="0">
                <a:sym typeface="Wingdings" panose="05000000000000000000" pitchFamily="2" charset="2"/>
              </a:rPr>
              <a:t> H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CO</a:t>
            </a:r>
            <a:r>
              <a:rPr lang="en-US" baseline="-25000" dirty="0" smtClean="0">
                <a:sym typeface="Wingdings" panose="05000000000000000000" pitchFamily="2" charset="2"/>
              </a:rPr>
              <a:t>3</a:t>
            </a:r>
            <a:r>
              <a:rPr lang="en-US" dirty="0" smtClean="0">
                <a:sym typeface="Wingdings" panose="05000000000000000000" pitchFamily="2" charset="2"/>
              </a:rPr>
              <a:t> (carbonic acid)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435192" y="651977"/>
            <a:ext cx="2057400" cy="36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H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CO</a:t>
            </a:r>
            <a:r>
              <a:rPr lang="en-US" baseline="-25000" dirty="0" smtClean="0">
                <a:sym typeface="Wingdings" panose="05000000000000000000" pitchFamily="2" charset="2"/>
              </a:rPr>
              <a:t>3 </a:t>
            </a:r>
            <a:r>
              <a:rPr lang="en-US" dirty="0" smtClean="0">
                <a:sym typeface="Wingdings" panose="05000000000000000000" pitchFamily="2" charset="2"/>
              </a:rPr>
              <a:t> H</a:t>
            </a:r>
            <a:r>
              <a:rPr lang="en-US" baseline="30000" dirty="0" smtClean="0">
                <a:sym typeface="Wingdings" panose="05000000000000000000" pitchFamily="2" charset="2"/>
              </a:rPr>
              <a:t>+</a:t>
            </a:r>
            <a:r>
              <a:rPr lang="en-US" dirty="0" smtClean="0">
                <a:sym typeface="Wingdings" panose="05000000000000000000" pitchFamily="2" charset="2"/>
              </a:rPr>
              <a:t> + HCO</a:t>
            </a:r>
            <a:r>
              <a:rPr lang="en-US" baseline="-25000" dirty="0" smtClean="0">
                <a:sym typeface="Wingdings" panose="05000000000000000000" pitchFamily="2" charset="2"/>
              </a:rPr>
              <a:t>3</a:t>
            </a:r>
            <a:r>
              <a:rPr lang="en-US" baseline="30000" dirty="0" smtClean="0">
                <a:sym typeface="Wingdings" panose="05000000000000000000" pitchFamily="2" charset="2"/>
              </a:rPr>
              <a:t>-</a:t>
            </a:r>
            <a:endParaRPr lang="en-US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9071066" y="1454374"/>
            <a:ext cx="2533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H</a:t>
            </a:r>
            <a:r>
              <a:rPr lang="en-US" baseline="30000" dirty="0" smtClean="0">
                <a:sym typeface="Wingdings" panose="05000000000000000000" pitchFamily="2" charset="2"/>
              </a:rPr>
              <a:t>+</a:t>
            </a:r>
            <a:r>
              <a:rPr lang="en-US" dirty="0" smtClean="0">
                <a:sym typeface="Wingdings" panose="05000000000000000000" pitchFamily="2" charset="2"/>
              </a:rPr>
              <a:t> - determines pH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071066" y="1980809"/>
            <a:ext cx="3108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HCO</a:t>
            </a:r>
            <a:r>
              <a:rPr lang="en-US" baseline="-25000" dirty="0" smtClean="0">
                <a:sym typeface="Wingdings" panose="05000000000000000000" pitchFamily="2" charset="2"/>
              </a:rPr>
              <a:t>3</a:t>
            </a:r>
            <a:r>
              <a:rPr lang="en-US" baseline="30000" dirty="0" smtClean="0">
                <a:sym typeface="Wingdings" panose="05000000000000000000" pitchFamily="2" charset="2"/>
              </a:rPr>
              <a:t>-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inorganic carbon based molecule (part of cycle)</a:t>
            </a:r>
            <a:endParaRPr lang="en-US" baseline="30000" dirty="0" smtClean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5969726" y="1020236"/>
            <a:ext cx="248194" cy="8034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86400" y="1006455"/>
            <a:ext cx="8126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0" idx="1"/>
          </p:cNvCxnSpPr>
          <p:nvPr/>
        </p:nvCxnSpPr>
        <p:spPr>
          <a:xfrm>
            <a:off x="8752114" y="835570"/>
            <a:ext cx="683078" cy="5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02356" y="2622469"/>
            <a:ext cx="1332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Coral Polyps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704011" y="3176467"/>
            <a:ext cx="3513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</a:t>
            </a:r>
            <a:r>
              <a:rPr lang="en-US" baseline="30000" dirty="0" smtClean="0"/>
              <a:t>2+ </a:t>
            </a:r>
            <a:r>
              <a:rPr lang="en-US" dirty="0" smtClean="0"/>
              <a:t>+ 2HCO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CaCO</a:t>
            </a:r>
            <a:r>
              <a:rPr lang="en-US" baseline="-25000" dirty="0" smtClean="0">
                <a:sym typeface="Wingdings" panose="05000000000000000000" pitchFamily="2" charset="2"/>
              </a:rPr>
              <a:t>3</a:t>
            </a:r>
            <a:r>
              <a:rPr lang="en-US" dirty="0" smtClean="0">
                <a:sym typeface="Wingdings" panose="05000000000000000000" pitchFamily="2" charset="2"/>
              </a:rPr>
              <a:t> + CO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 + H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O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272121" y="3800876"/>
            <a:ext cx="4073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Molluscs</a:t>
            </a:r>
            <a:r>
              <a:rPr lang="en-US" dirty="0" smtClean="0"/>
              <a:t> (snails, clams, oysters, mussels)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253822" y="3830207"/>
            <a:ext cx="392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Foraminifera accumulate in sediments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253822" y="4448474"/>
            <a:ext cx="3513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Lithification</a:t>
            </a:r>
            <a:r>
              <a:rPr lang="en-US" dirty="0" smtClean="0"/>
              <a:t> – turn to solid rock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668315" y="5190377"/>
            <a:ext cx="4935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Biosequestration</a:t>
            </a:r>
            <a:r>
              <a:rPr lang="en-US" dirty="0" smtClean="0"/>
              <a:t> – locking up carbon for extended periods of time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496040" y="5993847"/>
            <a:ext cx="3437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Helps maintain carbon cycle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86913" y="5025688"/>
            <a:ext cx="3381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limestone in construction – </a:t>
            </a:r>
            <a:r>
              <a:rPr lang="en-US" dirty="0" smtClean="0">
                <a:sym typeface="Wingdings" panose="05000000000000000000" pitchFamily="2" charset="2"/>
              </a:rPr>
              <a:t> CaCO</a:t>
            </a:r>
            <a:r>
              <a:rPr lang="en-US" baseline="-25000" dirty="0" smtClean="0">
                <a:sym typeface="Wingdings" panose="05000000000000000000" pitchFamily="2" charset="2"/>
              </a:rPr>
              <a:t>3</a:t>
            </a:r>
            <a:r>
              <a:rPr lang="en-US" dirty="0" smtClean="0">
                <a:sym typeface="Wingdings" panose="05000000000000000000" pitchFamily="2" charset="2"/>
              </a:rPr>
              <a:t> breaks back down into CO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32" name="Straight Arrow Connector 31"/>
          <p:cNvCxnSpPr>
            <a:endCxn id="23" idx="3"/>
          </p:cNvCxnSpPr>
          <p:nvPr/>
        </p:nvCxnSpPr>
        <p:spPr>
          <a:xfrm flipH="1">
            <a:off x="4934767" y="2807135"/>
            <a:ext cx="17335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4" idx="1"/>
          </p:cNvCxnSpPr>
          <p:nvPr/>
        </p:nvCxnSpPr>
        <p:spPr>
          <a:xfrm flipH="1">
            <a:off x="6093823" y="3060532"/>
            <a:ext cx="588917" cy="7235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7" idx="1"/>
            <a:endCxn id="5" idx="2"/>
          </p:cNvCxnSpPr>
          <p:nvPr/>
        </p:nvCxnSpPr>
        <p:spPr>
          <a:xfrm flipH="1" flipV="1">
            <a:off x="7394666" y="4153372"/>
            <a:ext cx="859156" cy="4797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8" idx="1"/>
          </p:cNvCxnSpPr>
          <p:nvPr/>
        </p:nvCxnSpPr>
        <p:spPr>
          <a:xfrm flipH="1" flipV="1">
            <a:off x="4460965" y="5513542"/>
            <a:ext cx="220735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689566" y="5190377"/>
            <a:ext cx="1698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52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odec.ca/projects/2007/sidd7g2/Images/cowbioga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722" y="1634605"/>
            <a:ext cx="54864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30310" y="5254580"/>
            <a:ext cx="38765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Archaenan</a:t>
            </a:r>
            <a:r>
              <a:rPr lang="en-US" dirty="0" smtClean="0"/>
              <a:t> microbes (methanogens) – metabolize organic compounds into methane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326722" y="4043966"/>
            <a:ext cx="1502855" cy="93391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3" idx="3"/>
            <a:endCxn id="2" idx="0"/>
          </p:cNvCxnSpPr>
          <p:nvPr/>
        </p:nvCxnSpPr>
        <p:spPr>
          <a:xfrm flipH="1">
            <a:off x="2968581" y="4841111"/>
            <a:ext cx="578229" cy="413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666704" y="5531579"/>
            <a:ext cx="3348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Found in  wetlands, animal guts, natural gas reservoirs</a:t>
            </a:r>
            <a:endParaRPr lang="en-US" dirty="0"/>
          </a:p>
        </p:txBody>
      </p:sp>
      <p:cxnSp>
        <p:nvCxnSpPr>
          <p:cNvPr id="8" name="Straight Arrow Connector 7"/>
          <p:cNvCxnSpPr>
            <a:endCxn id="6" idx="1"/>
          </p:cNvCxnSpPr>
          <p:nvPr/>
        </p:nvCxnSpPr>
        <p:spPr>
          <a:xfrm>
            <a:off x="4687910" y="5716245"/>
            <a:ext cx="978794" cy="138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10247" y="903383"/>
            <a:ext cx="2485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</a:t>
            </a:r>
            <a:r>
              <a:rPr lang="en-US" baseline="-25000" dirty="0" smtClean="0"/>
              <a:t>4</a:t>
            </a:r>
            <a:r>
              <a:rPr lang="en-US" dirty="0" smtClean="0"/>
              <a:t> + 2O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2H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O + CO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endParaRPr lang="en-US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3683358" y="2768958"/>
            <a:ext cx="1339403" cy="28423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1" idx="0"/>
            <a:endCxn id="10" idx="2"/>
          </p:cNvCxnSpPr>
          <p:nvPr/>
        </p:nvCxnSpPr>
        <p:spPr>
          <a:xfrm flipH="1" flipV="1">
            <a:off x="4353059" y="1272715"/>
            <a:ext cx="1" cy="1496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64016" y="672550"/>
            <a:ext cx="21765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Origin of CH</a:t>
            </a:r>
            <a:r>
              <a:rPr lang="en-US" baseline="-25000" dirty="0" smtClean="0"/>
              <a:t>4</a:t>
            </a:r>
            <a:r>
              <a:rPr lang="en-US" dirty="0" smtClean="0"/>
              <a:t> is crucial for proper functioning of carbon cycle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0" idx="1"/>
          </p:cNvCxnSpPr>
          <p:nvPr/>
        </p:nvCxnSpPr>
        <p:spPr>
          <a:xfrm flipH="1">
            <a:off x="2228045" y="1088049"/>
            <a:ext cx="8822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08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35999" y="400537"/>
            <a:ext cx="1403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CO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in </a:t>
            </a:r>
            <a:r>
              <a:rPr lang="en-US" dirty="0" err="1">
                <a:solidFill>
                  <a:schemeClr val="accent2"/>
                </a:solidFill>
              </a:rPr>
              <a:t>atm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24028" y="4192172"/>
            <a:ext cx="1371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Carbon in </a:t>
            </a:r>
            <a:r>
              <a:rPr lang="en-US" dirty="0" smtClean="0">
                <a:solidFill>
                  <a:schemeClr val="accent2"/>
                </a:solidFill>
              </a:rPr>
              <a:t>producers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218257">
            <a:off x="6888362" y="5188128"/>
            <a:ext cx="1142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Death or excretion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38538" y="5556232"/>
            <a:ext cx="2721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Carbon in decomposers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9399" y="4146005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Partial decomposition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6005" y="2492435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Carbon in fossil fuels</a:t>
            </a:r>
          </a:p>
        </p:txBody>
      </p:sp>
      <p:sp>
        <p:nvSpPr>
          <p:cNvPr id="8" name="TextBox 7"/>
          <p:cNvSpPr txBox="1"/>
          <p:nvPr/>
        </p:nvSpPr>
        <p:spPr>
          <a:xfrm rot="19313809">
            <a:off x="2036094" y="1242600"/>
            <a:ext cx="1378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combustion</a:t>
            </a:r>
          </a:p>
        </p:txBody>
      </p:sp>
      <p:cxnSp>
        <p:nvCxnSpPr>
          <p:cNvPr id="9" name="Straight Arrow Connector 8"/>
          <p:cNvCxnSpPr>
            <a:stCxn id="3" idx="2"/>
            <a:endCxn id="5" idx="3"/>
          </p:cNvCxnSpPr>
          <p:nvPr/>
        </p:nvCxnSpPr>
        <p:spPr>
          <a:xfrm flipH="1">
            <a:off x="6360374" y="4838503"/>
            <a:ext cx="1749250" cy="90239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1"/>
            <a:endCxn id="6" idx="2"/>
          </p:cNvCxnSpPr>
          <p:nvPr/>
        </p:nvCxnSpPr>
        <p:spPr>
          <a:xfrm flipH="1" flipV="1">
            <a:off x="2040499" y="4515337"/>
            <a:ext cx="1598039" cy="1225561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H="1" flipV="1">
            <a:off x="1697599" y="2898627"/>
            <a:ext cx="342900" cy="124737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2" idx="1"/>
          </p:cNvCxnSpPr>
          <p:nvPr/>
        </p:nvCxnSpPr>
        <p:spPr>
          <a:xfrm flipV="1">
            <a:off x="1697599" y="585203"/>
            <a:ext cx="2438400" cy="18593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7328" y="5326627"/>
            <a:ext cx="2422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MILLIONS OF YEARS . . .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68326" y="1254091"/>
            <a:ext cx="597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Peat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46118" y="1701204"/>
            <a:ext cx="5626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Plant material found in waterlogged soils - </a:t>
            </a:r>
            <a:r>
              <a:rPr lang="en-US" dirty="0" err="1" smtClean="0"/>
              <a:t>histosol</a:t>
            </a:r>
            <a:endParaRPr lang="en-US" dirty="0"/>
          </a:p>
        </p:txBody>
      </p:sp>
      <p:pic>
        <p:nvPicPr>
          <p:cNvPr id="2050" name="Picture 2" descr="http://osloray.files.wordpress.com/2010/10/pe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2556" y="285105"/>
            <a:ext cx="2265653" cy="1540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259230" y="2106545"/>
            <a:ext cx="2202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Anaerobic conditions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636120" y="2106545"/>
            <a:ext cx="4082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Allows for partial decomposition – leaving energy rich materials behind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259230" y="2811647"/>
            <a:ext cx="142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Acidic soils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636120" y="2811647"/>
            <a:ext cx="3812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prevent decomposer growth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46118" y="3430708"/>
            <a:ext cx="1620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Fuel Source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206975" y="3430708"/>
            <a:ext cx="2087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Dry out peat - burn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421730" y="3430708"/>
            <a:ext cx="1674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non-renewable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144000" y="4146005"/>
            <a:ext cx="257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Wetland protection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452556" y="4739425"/>
            <a:ext cx="2421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Diverse ecosystem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452556" y="5326627"/>
            <a:ext cx="2442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Trap pollen – biotic ‘library’</a:t>
            </a:r>
          </a:p>
        </p:txBody>
      </p:sp>
      <p:cxnSp>
        <p:nvCxnSpPr>
          <p:cNvPr id="28" name="Straight Arrow Connector 27"/>
          <p:cNvCxnSpPr>
            <a:endCxn id="14" idx="1"/>
          </p:cNvCxnSpPr>
          <p:nvPr/>
        </p:nvCxnSpPr>
        <p:spPr>
          <a:xfrm flipV="1">
            <a:off x="2821005" y="1438757"/>
            <a:ext cx="1447321" cy="27072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32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35999" y="400537"/>
            <a:ext cx="1403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CO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in </a:t>
            </a:r>
            <a:r>
              <a:rPr lang="en-US" dirty="0" err="1">
                <a:solidFill>
                  <a:schemeClr val="accent2"/>
                </a:solidFill>
              </a:rPr>
              <a:t>atm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24028" y="4192172"/>
            <a:ext cx="1371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Carbon in </a:t>
            </a:r>
            <a:r>
              <a:rPr lang="en-US" dirty="0" smtClean="0">
                <a:solidFill>
                  <a:schemeClr val="accent2"/>
                </a:solidFill>
              </a:rPr>
              <a:t>producers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218257">
            <a:off x="6888362" y="5188128"/>
            <a:ext cx="1142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Death or excretion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38538" y="5556232"/>
            <a:ext cx="2721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Carbon in decomposers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9399" y="4146005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Partial decomposition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6005" y="2492435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Carbon in fossil fuels</a:t>
            </a:r>
          </a:p>
        </p:txBody>
      </p:sp>
      <p:sp>
        <p:nvSpPr>
          <p:cNvPr id="8" name="TextBox 7"/>
          <p:cNvSpPr txBox="1"/>
          <p:nvPr/>
        </p:nvSpPr>
        <p:spPr>
          <a:xfrm rot="19313809">
            <a:off x="2036094" y="1242600"/>
            <a:ext cx="1378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combustion</a:t>
            </a:r>
          </a:p>
        </p:txBody>
      </p:sp>
      <p:cxnSp>
        <p:nvCxnSpPr>
          <p:cNvPr id="9" name="Straight Arrow Connector 8"/>
          <p:cNvCxnSpPr>
            <a:stCxn id="3" idx="2"/>
            <a:endCxn id="5" idx="3"/>
          </p:cNvCxnSpPr>
          <p:nvPr/>
        </p:nvCxnSpPr>
        <p:spPr>
          <a:xfrm flipH="1">
            <a:off x="6360374" y="4838503"/>
            <a:ext cx="1749250" cy="90239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1"/>
            <a:endCxn id="6" idx="2"/>
          </p:cNvCxnSpPr>
          <p:nvPr/>
        </p:nvCxnSpPr>
        <p:spPr>
          <a:xfrm flipH="1" flipV="1">
            <a:off x="2040499" y="4515337"/>
            <a:ext cx="1598039" cy="1225561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H="1" flipV="1">
            <a:off x="1697599" y="2898627"/>
            <a:ext cx="342900" cy="124737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2" idx="1"/>
          </p:cNvCxnSpPr>
          <p:nvPr/>
        </p:nvCxnSpPr>
        <p:spPr>
          <a:xfrm flipV="1">
            <a:off x="1697599" y="585203"/>
            <a:ext cx="2438400" cy="18593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http://cloudfront-4.publicintegrity.org/files/styles/12col/public/img/seam-samples.jpg?itok=XcR_oj2-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237" y="273498"/>
            <a:ext cx="3321721" cy="230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265228" y="1771482"/>
            <a:ext cx="850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Coal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51593" y="2140814"/>
            <a:ext cx="355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Accumulation of sediment above peat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25835" y="2979649"/>
            <a:ext cx="36833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Forces peat lower into earth crust – high pressure and heat compresses peat into coal (</a:t>
            </a:r>
            <a:r>
              <a:rPr lang="en-US" dirty="0" err="1" smtClean="0"/>
              <a:t>lithification</a:t>
            </a:r>
            <a:r>
              <a:rPr lang="en-US" dirty="0"/>
              <a:t>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588391" y="3192855"/>
            <a:ext cx="3051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Creation of hydrocarbons</a:t>
            </a:r>
            <a:endParaRPr lang="en-US" dirty="0"/>
          </a:p>
        </p:txBody>
      </p:sp>
      <p:pic>
        <p:nvPicPr>
          <p:cNvPr id="3076" name="Picture 4" descr="http://www.autoguide.com/gallery/d/690899-2/Hydrocarbon-Chain-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070" y="3810248"/>
            <a:ext cx="1819585" cy="705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0114023" y="5105034"/>
            <a:ext cx="1525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Burn = energy</a:t>
            </a:r>
            <a:endParaRPr lang="en-US" dirty="0"/>
          </a:p>
        </p:txBody>
      </p:sp>
      <p:sp>
        <p:nvSpPr>
          <p:cNvPr id="19" name="Down Arrow 18"/>
          <p:cNvSpPr/>
          <p:nvPr/>
        </p:nvSpPr>
        <p:spPr>
          <a:xfrm>
            <a:off x="10637949" y="4610636"/>
            <a:ext cx="296214" cy="49439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57328" y="5326627"/>
            <a:ext cx="2422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MILLIONS OF YEARS . . . </a:t>
            </a:r>
            <a:endParaRPr lang="en-US" dirty="0"/>
          </a:p>
        </p:txBody>
      </p:sp>
      <p:cxnSp>
        <p:nvCxnSpPr>
          <p:cNvPr id="21" name="Straight Arrow Connector 20"/>
          <p:cNvCxnSpPr>
            <a:endCxn id="13" idx="1"/>
          </p:cNvCxnSpPr>
          <p:nvPr/>
        </p:nvCxnSpPr>
        <p:spPr>
          <a:xfrm flipV="1">
            <a:off x="2821005" y="1956148"/>
            <a:ext cx="1444223" cy="2189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03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8" grpId="0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35999" y="400537"/>
            <a:ext cx="1403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CO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in </a:t>
            </a:r>
            <a:r>
              <a:rPr lang="en-US" dirty="0" err="1">
                <a:solidFill>
                  <a:schemeClr val="accent2"/>
                </a:solidFill>
              </a:rPr>
              <a:t>atm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24028" y="4192172"/>
            <a:ext cx="1371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Carbon in </a:t>
            </a:r>
            <a:r>
              <a:rPr lang="en-US" dirty="0" smtClean="0">
                <a:solidFill>
                  <a:schemeClr val="accent2"/>
                </a:solidFill>
              </a:rPr>
              <a:t>producers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218257">
            <a:off x="6888362" y="5188128"/>
            <a:ext cx="1142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Death or excretion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38538" y="5556232"/>
            <a:ext cx="2721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Carbon in decomposers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9399" y="4146005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Partial decomposition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6005" y="2492435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Carbon in fossil fuels</a:t>
            </a:r>
          </a:p>
        </p:txBody>
      </p:sp>
      <p:sp>
        <p:nvSpPr>
          <p:cNvPr id="8" name="TextBox 7"/>
          <p:cNvSpPr txBox="1"/>
          <p:nvPr/>
        </p:nvSpPr>
        <p:spPr>
          <a:xfrm rot="19313809">
            <a:off x="2036094" y="1242600"/>
            <a:ext cx="1378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combustion</a:t>
            </a:r>
          </a:p>
        </p:txBody>
      </p:sp>
      <p:cxnSp>
        <p:nvCxnSpPr>
          <p:cNvPr id="9" name="Straight Arrow Connector 8"/>
          <p:cNvCxnSpPr>
            <a:stCxn id="3" idx="2"/>
            <a:endCxn id="5" idx="3"/>
          </p:cNvCxnSpPr>
          <p:nvPr/>
        </p:nvCxnSpPr>
        <p:spPr>
          <a:xfrm flipH="1">
            <a:off x="6360374" y="4838503"/>
            <a:ext cx="1749250" cy="90239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1"/>
            <a:endCxn id="6" idx="2"/>
          </p:cNvCxnSpPr>
          <p:nvPr/>
        </p:nvCxnSpPr>
        <p:spPr>
          <a:xfrm flipH="1" flipV="1">
            <a:off x="2040499" y="4515337"/>
            <a:ext cx="1598039" cy="1225561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H="1" flipV="1">
            <a:off x="1697599" y="2898627"/>
            <a:ext cx="342900" cy="124737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2" idx="1"/>
          </p:cNvCxnSpPr>
          <p:nvPr/>
        </p:nvCxnSpPr>
        <p:spPr>
          <a:xfrm flipV="1">
            <a:off x="1697599" y="585203"/>
            <a:ext cx="2438400" cy="18593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7328" y="5326627"/>
            <a:ext cx="2422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MILLIONS OF YEARS . . . </a:t>
            </a:r>
            <a:endParaRPr lang="en-US" dirty="0"/>
          </a:p>
        </p:txBody>
      </p:sp>
      <p:pic>
        <p:nvPicPr>
          <p:cNvPr id="4098" name="Picture 2" descr="http://www.green-planet-solar-energy.com/images/oil_prod_img_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219" y="278395"/>
            <a:ext cx="3773249" cy="2675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489497" y="1351430"/>
            <a:ext cx="3317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Crude Oil and Natural Gas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83278" y="1949855"/>
            <a:ext cx="37988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Dead aquatic organisms (during Carboniferous period) accumulates  at bottom of shallow seas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83278" y="3086973"/>
            <a:ext cx="3847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Anoxic conditions </a:t>
            </a:r>
            <a:r>
              <a:rPr lang="en-US" dirty="0" smtClean="0">
                <a:sym typeface="Wingdings" panose="05000000000000000000" pitchFamily="2" charset="2"/>
              </a:rPr>
              <a:t> sludge (</a:t>
            </a:r>
            <a:r>
              <a:rPr lang="en-US" dirty="0" err="1" smtClean="0">
                <a:sym typeface="Wingdings" panose="05000000000000000000" pitchFamily="2" charset="2"/>
              </a:rPr>
              <a:t>kerogen</a:t>
            </a:r>
            <a:r>
              <a:rPr lang="en-US" dirty="0" smtClean="0">
                <a:sym typeface="Wingdings" panose="05000000000000000000" pitchFamily="2" charset="2"/>
              </a:rPr>
              <a:t>) – composed of undigested lipids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334103" y="3111407"/>
            <a:ext cx="3644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Pressure and heat allow for transformation into burnable </a:t>
            </a:r>
            <a:r>
              <a:rPr lang="en-US" dirty="0" err="1" smtClean="0"/>
              <a:t>hydrocrabons</a:t>
            </a:r>
            <a:endParaRPr lang="en-US" dirty="0"/>
          </a:p>
        </p:txBody>
      </p:sp>
      <p:cxnSp>
        <p:nvCxnSpPr>
          <p:cNvPr id="19" name="Straight Arrow Connector 18"/>
          <p:cNvCxnSpPr>
            <a:endCxn id="14" idx="1"/>
          </p:cNvCxnSpPr>
          <p:nvPr/>
        </p:nvCxnSpPr>
        <p:spPr>
          <a:xfrm flipV="1">
            <a:off x="2612571" y="1536096"/>
            <a:ext cx="876926" cy="2609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883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bbc.co.uk/schools/gcsebitesize/science/images/5_fractional_distilla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951" y="463277"/>
            <a:ext cx="6101534" cy="5833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73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3143" y="404949"/>
            <a:ext cx="3618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Biofuels</a:t>
            </a:r>
            <a:endParaRPr lang="en-US" dirty="0"/>
          </a:p>
        </p:txBody>
      </p:sp>
      <p:pic>
        <p:nvPicPr>
          <p:cNvPr id="6148" name="Picture 4" descr="http://www.skyrenewableenergy.com/wp-content/uploads/2009/05/diges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43" y="1156622"/>
            <a:ext cx="4553736" cy="2861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www.blogcdn.com/green.autoblog.com/media/2011/04/celluloseethanolproduc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801" y="4017887"/>
            <a:ext cx="4325044" cy="284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3.bp.blogspot.com/_d12kv4z_OxQ/S9BKK3SFt9I/AAAAAAAAA2o/kAHioz6I8h4/s1600/twip421-jp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775" y="635781"/>
            <a:ext cx="447675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830491" y="4572000"/>
            <a:ext cx="31170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Even though CO2 is still being produced, the carbon in these fuels were never sequestered therefore carbon neutral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18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425</Words>
  <Application>Microsoft Office PowerPoint</Application>
  <PresentationFormat>Widescreen</PresentationFormat>
  <Paragraphs>98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Carbon Cycle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Academy School District #20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Carbon Cycle</dc:title>
  <dc:creator>Niki Juhl</dc:creator>
  <cp:lastModifiedBy>niki juhl</cp:lastModifiedBy>
  <cp:revision>11</cp:revision>
  <dcterms:created xsi:type="dcterms:W3CDTF">2015-06-14T20:05:20Z</dcterms:created>
  <dcterms:modified xsi:type="dcterms:W3CDTF">2015-07-07T22:38:05Z</dcterms:modified>
</cp:coreProperties>
</file>