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2AF9-9CA8-4766-99A3-6F7B6F7F0B7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E298-6DC0-44B4-8962-E2FBC8746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r>
              <a:rPr lang="en-US" baseline="0" dirty="0" smtClean="0"/>
              <a:t> located in close proximity will show less variation (</a:t>
            </a:r>
            <a:r>
              <a:rPr lang="en-US" baseline="0" dirty="0" err="1" smtClean="0"/>
              <a:t>ess</a:t>
            </a:r>
            <a:r>
              <a:rPr lang="en-US" baseline="0" dirty="0" smtClean="0"/>
              <a:t> divergence)</a:t>
            </a:r>
          </a:p>
          <a:p>
            <a:r>
              <a:rPr lang="en-US" baseline="0" dirty="0" smtClean="0"/>
              <a:t>Same for those further apart (more divergence)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1E298-6DC0-44B4-8962-E2FBC87465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5.1 Evidence for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There is overwhelming evidence for the evolution of life on Earth.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Continuous variation across a geographical range of related populations matches the concept of gradual divergence.  </a:t>
            </a:r>
          </a:p>
          <a:p>
            <a:r>
              <a:rPr lang="en-US" dirty="0" smtClean="0"/>
              <a:t>Within a population of any given species there will be genetic variations. </a:t>
            </a:r>
          </a:p>
          <a:p>
            <a:pPr lvl="1"/>
            <a:r>
              <a:rPr lang="en-US" dirty="0" smtClean="0"/>
              <a:t>Typically this variation will be continuous and follow a normal distribution curve as the rate of change is gradual and cumulative. </a:t>
            </a:r>
          </a:p>
          <a:p>
            <a:r>
              <a:rPr lang="en-US" dirty="0" smtClean="0"/>
              <a:t>If two populations of a species become geographically separated then they will likely experience different ecological conditions. </a:t>
            </a:r>
          </a:p>
          <a:p>
            <a:pPr lvl="1"/>
            <a:r>
              <a:rPr lang="en-US" dirty="0" smtClean="0"/>
              <a:t>Over time, the two populations will adapt to the different environmental conditions and gradually diverge from one another.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148" y="5467350"/>
            <a:ext cx="71818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Populations of a species can gradually diverge into separate species via evolution. </a:t>
            </a:r>
          </a:p>
          <a:p>
            <a:r>
              <a:rPr lang="en-US" dirty="0" smtClean="0"/>
              <a:t>The degree of divergence between geographically separated populations will gradually increase the longer they are separated. </a:t>
            </a:r>
          </a:p>
          <a:p>
            <a:pPr lvl="1"/>
            <a:r>
              <a:rPr lang="en-US" dirty="0" smtClean="0"/>
              <a:t>As the genetic divergence between the related populations increase, their genetic compatibility consequently decreases. </a:t>
            </a:r>
          </a:p>
          <a:p>
            <a:pPr lvl="1"/>
            <a:r>
              <a:rPr lang="en-US" dirty="0" smtClean="0"/>
              <a:t>Eventually, the two populations will diverge to an extent where they can no longer interbreed if returned to a shared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42347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95" y="1239253"/>
            <a:ext cx="5306427" cy="45439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two populations can no longer interbreed and produce fertile, viable offspring they are considered to be separate species. </a:t>
            </a:r>
          </a:p>
          <a:p>
            <a:pPr lvl="1"/>
            <a:r>
              <a:rPr lang="en-US" sz="2800" dirty="0" smtClean="0"/>
              <a:t>The evolutionary process by which two related populations diverge into separate species is called </a:t>
            </a:r>
            <a:r>
              <a:rPr lang="en-US" sz="2800" b="1" dirty="0" smtClean="0"/>
              <a:t>speciation.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722" y="1263316"/>
            <a:ext cx="569780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7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b="1" dirty="0" smtClean="0"/>
              <a:t>Development of melanistic insects in polluted areas. </a:t>
            </a:r>
          </a:p>
          <a:p>
            <a:r>
              <a:rPr lang="en-US" dirty="0" smtClean="0"/>
              <a:t>Peppered moths (</a:t>
            </a:r>
            <a:r>
              <a:rPr lang="en-US" i="1" dirty="0" err="1" smtClean="0"/>
              <a:t>Biston</a:t>
            </a:r>
            <a:r>
              <a:rPr lang="en-US" i="1" dirty="0" smtClean="0"/>
              <a:t> </a:t>
            </a:r>
            <a:r>
              <a:rPr lang="en-US" i="1" dirty="0" err="1" smtClean="0"/>
              <a:t>betularia</a:t>
            </a:r>
            <a:r>
              <a:rPr lang="en-US" i="1" dirty="0" smtClean="0"/>
              <a:t>) </a:t>
            </a:r>
            <a:r>
              <a:rPr lang="en-US" dirty="0" smtClean="0"/>
              <a:t>exist in two distinct polymorphic forms – a light </a:t>
            </a:r>
            <a:r>
              <a:rPr lang="en-US" dirty="0" err="1" smtClean="0"/>
              <a:t>colouration</a:t>
            </a:r>
            <a:r>
              <a:rPr lang="en-US" dirty="0" smtClean="0"/>
              <a:t> and a darker </a:t>
            </a:r>
            <a:r>
              <a:rPr lang="en-US" dirty="0" err="1" smtClean="0"/>
              <a:t>melanic</a:t>
            </a:r>
            <a:r>
              <a:rPr lang="en-US" dirty="0" smtClean="0"/>
              <a:t> variant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In an unpolluted environment, the trees are covered by a pale-</a:t>
            </a:r>
            <a:r>
              <a:rPr lang="en-US" dirty="0" err="1" smtClean="0"/>
              <a:t>coloured</a:t>
            </a:r>
            <a:r>
              <a:rPr lang="en-US" dirty="0" smtClean="0"/>
              <a:t> lichen, which provides camouflage for the light moth. </a:t>
            </a:r>
          </a:p>
          <a:p>
            <a:r>
              <a:rPr lang="en-US" dirty="0" smtClean="0"/>
              <a:t>In a polluted environment, Sulphur dioxide kills the lichen while soot blackens the bark, providing camouflage for the dark moth.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61" y="4011277"/>
            <a:ext cx="7499835" cy="25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the two different form of peppered moth is dependent on the environment and evolves as conditions change. </a:t>
            </a:r>
          </a:p>
          <a:p>
            <a:r>
              <a:rPr lang="en-US" dirty="0" smtClean="0"/>
              <a:t>Before the industrial revolution, the environment was largely unpolluted and the lighter moth had a survival advantage. </a:t>
            </a:r>
          </a:p>
          <a:p>
            <a:r>
              <a:rPr lang="en-US" dirty="0" smtClean="0"/>
              <a:t>Following the industrial revolution, the environment became heavily polluted, providing a survival advantage to the darker moth. </a:t>
            </a:r>
          </a:p>
          <a:p>
            <a:r>
              <a:rPr lang="en-US" dirty="0" smtClean="0"/>
              <a:t>Recent environmental policies in Europe are reducing pollution levels, altering the frequency of the two populations once again.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6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7589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Evolution occurs when heritable characteristics of a species change. </a:t>
            </a:r>
          </a:p>
          <a:p>
            <a:r>
              <a:rPr lang="en-US" sz="2400" dirty="0" smtClean="0"/>
              <a:t>Evolution at its most fundamental level simply describes a </a:t>
            </a:r>
            <a:r>
              <a:rPr lang="en-US" sz="2400" i="1" dirty="0" smtClean="0"/>
              <a:t>change over time. </a:t>
            </a:r>
          </a:p>
          <a:p>
            <a:r>
              <a:rPr lang="en-US" sz="2400" dirty="0" smtClean="0"/>
              <a:t>In living organisms this change refers to the heritable characteristics of a species (biological evolution)</a:t>
            </a:r>
          </a:p>
          <a:p>
            <a:r>
              <a:rPr lang="en-US" sz="2400" dirty="0" smtClean="0"/>
              <a:t>Heritable characteristics are encoded for by </a:t>
            </a:r>
            <a:r>
              <a:rPr lang="en-US" sz="2400" b="1" dirty="0" smtClean="0"/>
              <a:t>genes</a:t>
            </a:r>
            <a:r>
              <a:rPr lang="en-US" sz="2400" dirty="0" smtClean="0"/>
              <a:t> and may be transferred between generations as </a:t>
            </a:r>
            <a:r>
              <a:rPr lang="en-US" sz="2400" b="1" dirty="0" smtClean="0"/>
              <a:t>alleles. </a:t>
            </a:r>
          </a:p>
          <a:p>
            <a:r>
              <a:rPr lang="en-US" sz="2400" dirty="0" smtClean="0"/>
              <a:t>Hence biological evolution describes cumulative changes that occur within a population between one generation and the next. 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consice</a:t>
            </a:r>
            <a:r>
              <a:rPr lang="en-US" sz="2400" dirty="0" smtClean="0"/>
              <a:t> definition for biological evolution is:</a:t>
            </a:r>
          </a:p>
          <a:p>
            <a:pPr lvl="1"/>
            <a:r>
              <a:rPr lang="en-US" sz="2400" dirty="0" smtClean="0"/>
              <a:t>A change in the allele frequency of a population’s gene pool over successive generations.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17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fossil record provides evidence for evolution. </a:t>
            </a:r>
          </a:p>
          <a:p>
            <a:r>
              <a:rPr lang="en-US" dirty="0" smtClean="0"/>
              <a:t>The fossil record provides evidence by revealing the features of an ancestor for comparison against living descendants. </a:t>
            </a:r>
          </a:p>
          <a:p>
            <a:r>
              <a:rPr lang="en-US" dirty="0" smtClean="0"/>
              <a:t>A fossil is the preserved remains or traces of any organism form the remote past. </a:t>
            </a:r>
          </a:p>
          <a:p>
            <a:pPr lvl="1"/>
            <a:r>
              <a:rPr lang="en-US" dirty="0" smtClean="0"/>
              <a:t>Preserved remains (body fossils) provide direct evidence of ancestral forms and include bones, teeth, shells, leaves, etc. </a:t>
            </a:r>
          </a:p>
          <a:p>
            <a:pPr lvl="1"/>
            <a:r>
              <a:rPr lang="en-US" dirty="0" smtClean="0"/>
              <a:t>Traces provides indirect evidence of ancestral forms and include footprints, tooth marks, burrows and feces. </a:t>
            </a:r>
          </a:p>
          <a:p>
            <a:r>
              <a:rPr lang="en-US" dirty="0" smtClean="0"/>
              <a:t>The fossil record shows that over time changes have occurred in the features of living organisms (evolution) </a:t>
            </a:r>
          </a:p>
        </p:txBody>
      </p:sp>
    </p:spTree>
    <p:extLst>
      <p:ext uri="{BB962C8B-B14F-4D97-AF65-F5344CB8AC3E}">
        <p14:creationId xmlns:p14="http://schemas.microsoft.com/office/powerpoint/2010/main" val="308509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Fossil 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7970108" cy="52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0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Selective breeding of domesticated animals shows that artificial selection can cause evolution. </a:t>
            </a:r>
          </a:p>
          <a:p>
            <a:r>
              <a:rPr lang="en-US" dirty="0" smtClean="0"/>
              <a:t>Breeding members of a species with a desired trait, the trait’s  frequency becomes more common in successive generations.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3762375"/>
            <a:ext cx="5019675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3762375"/>
            <a:ext cx="5051082" cy="31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27" y="251512"/>
            <a:ext cx="10940895" cy="62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7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Evolution of homologous structures by adaptive radiation explains similarities in structure when there are differences in function. </a:t>
            </a:r>
          </a:p>
          <a:p>
            <a:r>
              <a:rPr lang="en-US" dirty="0" smtClean="0"/>
              <a:t>Comparative anatomy of groups of organisms may show certain structural features that are similar, implying common ancestry. </a:t>
            </a:r>
          </a:p>
          <a:p>
            <a:r>
              <a:rPr lang="en-US" dirty="0" smtClean="0"/>
              <a:t>Anatomical features that are similar in basic structure despite being used in different ways are called </a:t>
            </a:r>
            <a:r>
              <a:rPr lang="en-US" b="1" dirty="0" smtClean="0"/>
              <a:t>homologous structures. </a:t>
            </a:r>
          </a:p>
          <a:p>
            <a:r>
              <a:rPr lang="en-US" dirty="0" smtClean="0"/>
              <a:t>The more similar the homologous structures between two species are, the more closely related they are likely to be. </a:t>
            </a:r>
          </a:p>
          <a:p>
            <a:r>
              <a:rPr lang="en-US" dirty="0" smtClean="0"/>
              <a:t>Homologous structures illustrate adaptive radiation, whereby several new species rapidly diversify from an ancestral source, with each new species adapted to utilize a specific unoccupied niche.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6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Comparison of the pentadactyl limb of mammals, birds, amphibians &amp; reptiles with different modes of locomotion. </a:t>
            </a:r>
          </a:p>
          <a:p>
            <a:r>
              <a:rPr lang="en-US" dirty="0" smtClean="0"/>
              <a:t>Mammals, birds, amphibians and reptiles all share a similar arrangement of bones on their appendages on a five-digit limb. </a:t>
            </a:r>
          </a:p>
          <a:p>
            <a:r>
              <a:rPr lang="en-US" dirty="0" smtClean="0"/>
              <a:t>Despite possessing similar bone arrangements, animal limbs may be highly dissimilar according to the mode of locomotion.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5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51" y="148284"/>
            <a:ext cx="10683703" cy="6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60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2901</TotalTime>
  <Words>809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Franklin Gothic Book</vt:lpstr>
      <vt:lpstr>Crop</vt:lpstr>
      <vt:lpstr>5.1 Evidence for evolution</vt:lpstr>
      <vt:lpstr>Evolution in summary</vt:lpstr>
      <vt:lpstr>Evidence from fossils</vt:lpstr>
      <vt:lpstr>Law of Fossil Succession </vt:lpstr>
      <vt:lpstr>Evidence from selective breeding</vt:lpstr>
      <vt:lpstr>PowerPoint Presentation</vt:lpstr>
      <vt:lpstr>Evidence from homologous structures</vt:lpstr>
      <vt:lpstr>PowerPoint Presentation</vt:lpstr>
      <vt:lpstr>PowerPoint Presentation</vt:lpstr>
      <vt:lpstr>Speciation</vt:lpstr>
      <vt:lpstr>PowerPoint Presentation</vt:lpstr>
      <vt:lpstr>PowerPoint Presentation</vt:lpstr>
      <vt:lpstr>Evolution Example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Evidence for evolution</dc:title>
  <dc:creator>Tanya Fillingham</dc:creator>
  <cp:lastModifiedBy>Tanya Fillingham</cp:lastModifiedBy>
  <cp:revision>30</cp:revision>
  <dcterms:created xsi:type="dcterms:W3CDTF">2017-01-30T18:07:17Z</dcterms:created>
  <dcterms:modified xsi:type="dcterms:W3CDTF">2017-02-01T18:28:45Z</dcterms:modified>
</cp:coreProperties>
</file>