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93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884E7-D29A-4D59-8D6A-1F609A58420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2A105-413F-4A3C-863D-3D7B5FE3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Organisms with these benefits</a:t>
            </a:r>
            <a:r>
              <a:rPr lang="en-US" baseline="0" dirty="0" smtClean="0"/>
              <a:t> will survive and pass on their traits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A105-413F-4A3C-863D-3D7B5FE33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5.2 Natural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diversity of life has evolved and continues to evolve by natural selection.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471" y="183983"/>
            <a:ext cx="6574256" cy="62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Daphne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Daphne Major is a volcanic island that forms part of the archipelago that collectively referred to as the Galapagos Islands. </a:t>
            </a:r>
          </a:p>
          <a:p>
            <a:r>
              <a:rPr lang="en-US" dirty="0" smtClean="0"/>
              <a:t>It is the native habitat of a variety of bird species known as Darwin’s finches. </a:t>
            </a:r>
          </a:p>
        </p:txBody>
      </p:sp>
    </p:spTree>
    <p:extLst>
      <p:ext uri="{BB962C8B-B14F-4D97-AF65-F5344CB8AC3E}">
        <p14:creationId xmlns:p14="http://schemas.microsoft.com/office/powerpoint/2010/main" val="321483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Evolution of antibiotic resistance in bacteria. </a:t>
            </a:r>
          </a:p>
          <a:p>
            <a:r>
              <a:rPr lang="en-US" dirty="0" smtClean="0"/>
              <a:t>Antibiotics are chemicals produced by microbes that either kill or inhibit the growth of bacteria. </a:t>
            </a:r>
          </a:p>
          <a:p>
            <a:r>
              <a:rPr lang="en-US" dirty="0" smtClean="0"/>
              <a:t>Antibiotics are commonly used by man as a treatment for bacterial infections (not viral). </a:t>
            </a:r>
          </a:p>
          <a:p>
            <a:r>
              <a:rPr lang="en-US" dirty="0" smtClean="0"/>
              <a:t>In a bacterial colony, over many generations, a small proportion of bacteria </a:t>
            </a:r>
            <a:r>
              <a:rPr lang="en-US" dirty="0" err="1" smtClean="0"/>
              <a:t>amy</a:t>
            </a:r>
            <a:r>
              <a:rPr lang="en-US" dirty="0" smtClean="0"/>
              <a:t> develop antibiotic resistance via gene mutation. </a:t>
            </a:r>
          </a:p>
          <a:p>
            <a:r>
              <a:rPr lang="en-US" dirty="0" smtClean="0"/>
              <a:t>When treated with antibiotics, the resistant bacteria will survive and reproduce. </a:t>
            </a:r>
          </a:p>
          <a:p>
            <a:r>
              <a:rPr lang="en-US" dirty="0" smtClean="0"/>
              <a:t>The antibiotic resistant bacteria will flourish in the absence of competition from other strains of bacteria. </a:t>
            </a:r>
          </a:p>
          <a:p>
            <a:r>
              <a:rPr lang="en-US" dirty="0" smtClean="0"/>
              <a:t>Antibiotic resistant bacteria may also confer resistance to susceptible strains by transferring plasmids via bacterial conjugation. </a:t>
            </a:r>
          </a:p>
        </p:txBody>
      </p:sp>
    </p:spTree>
    <p:extLst>
      <p:ext uri="{BB962C8B-B14F-4D97-AF65-F5344CB8AC3E}">
        <p14:creationId xmlns:p14="http://schemas.microsoft.com/office/powerpoint/2010/main" val="151670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52" y="288257"/>
            <a:ext cx="46482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30" y="3829050"/>
            <a:ext cx="2912644" cy="273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681" y="2826100"/>
            <a:ext cx="3033712" cy="2501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15" y="685800"/>
            <a:ext cx="18002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10431194" cy="3581400"/>
          </a:xfrm>
        </p:spPr>
        <p:txBody>
          <a:bodyPr>
            <a:noAutofit/>
          </a:bodyPr>
          <a:lstStyle/>
          <a:p>
            <a:r>
              <a:rPr lang="en-US" b="1" dirty="0" smtClean="0"/>
              <a:t>Natural selection increased the frequency of characteristics that make individuals better adapted and decreases the frequency of other characteristics leading to changes within the species. </a:t>
            </a:r>
          </a:p>
          <a:p>
            <a:r>
              <a:rPr lang="en-US" dirty="0" smtClean="0"/>
              <a:t>Charles Darwin – “survival of the fittest”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not necessarily the strongest or the most intelligent that survives, but the ones most responsive to change.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process of natural selection occurs in response to a number of conditions: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Inherited variation – There is genetic variation within a population that can be inherited.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Competition – There is a struggle for survival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Selection- environmental pressure led to different reproduction within a population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Adaptations – Individuals with beneficial traits will be more likely to survive and reproduce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Evolution – Over time, there is a change in allele frequency within the population gene pool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182882"/>
            <a:ext cx="8503920" cy="65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965" y="1428750"/>
            <a:ext cx="9601200" cy="3581400"/>
          </a:xfrm>
        </p:spPr>
        <p:txBody>
          <a:bodyPr/>
          <a:lstStyle/>
          <a:p>
            <a:r>
              <a:rPr lang="en-US" b="1" dirty="0" smtClean="0"/>
              <a:t>Natural selection can only occur if there is variation among members of the same species .</a:t>
            </a:r>
          </a:p>
          <a:p>
            <a:r>
              <a:rPr lang="en-US" b="1" dirty="0" smtClean="0"/>
              <a:t>Mutations, meiosis and sexual reproduction causes variation between individuals in a species.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7" y="3676650"/>
            <a:ext cx="6467475" cy="318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40" y="3676650"/>
            <a:ext cx="38671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3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Species tend to produce more offspring than the environment can support. </a:t>
            </a:r>
          </a:p>
          <a:p>
            <a:r>
              <a:rPr lang="en-US" dirty="0" smtClean="0"/>
              <a:t>If left to follow course, a stable population will inevitably outgrow its resource base, leading to competition for survival. </a:t>
            </a:r>
          </a:p>
          <a:p>
            <a:r>
              <a:rPr lang="en-US" dirty="0" smtClean="0"/>
              <a:t>When there is an abundance of resources, a population will grow according to its biotic potential (exponential J-curve)</a:t>
            </a:r>
          </a:p>
          <a:p>
            <a:r>
              <a:rPr lang="en-US" dirty="0" smtClean="0"/>
              <a:t>With more offspring, there are less resources available to other members of the population. </a:t>
            </a:r>
          </a:p>
          <a:p>
            <a:r>
              <a:rPr lang="en-US" dirty="0" smtClean="0"/>
              <a:t>This will lead to a struggle for survival and increase in the mortality rate.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7" y="224925"/>
            <a:ext cx="9382396" cy="63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10066422" cy="3581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Adaptations are characteristics that make an individual suited to its environment and way of life. </a:t>
            </a:r>
          </a:p>
          <a:p>
            <a:r>
              <a:rPr lang="en-US" b="1" dirty="0" smtClean="0"/>
              <a:t>Individuals that reproduce pass on characteristics to their offspring. </a:t>
            </a:r>
          </a:p>
          <a:p>
            <a:r>
              <a:rPr lang="en-US" dirty="0" smtClean="0"/>
              <a:t>Adaptations are features of organisms that aid their survival by allowing them to be better suited to their environment. </a:t>
            </a:r>
          </a:p>
          <a:p>
            <a:r>
              <a:rPr lang="en-US" dirty="0" smtClean="0"/>
              <a:t>These adaptations may be classified in a number of different ways:</a:t>
            </a:r>
          </a:p>
          <a:p>
            <a:pPr lvl="1"/>
            <a:r>
              <a:rPr lang="en-US" dirty="0" smtClean="0"/>
              <a:t>Structural – differences in patterns of activities (giraffe neck length)</a:t>
            </a:r>
          </a:p>
          <a:p>
            <a:pPr lvl="1"/>
            <a:r>
              <a:rPr lang="en-US" dirty="0" smtClean="0"/>
              <a:t>Behavioral – opossums feigning death when threatened</a:t>
            </a:r>
          </a:p>
          <a:p>
            <a:pPr lvl="1"/>
            <a:r>
              <a:rPr lang="en-US" dirty="0" smtClean="0"/>
              <a:t>Physiological – variations in detections and response by vital organs (homoeothermic)</a:t>
            </a:r>
          </a:p>
          <a:p>
            <a:pPr lvl="1"/>
            <a:r>
              <a:rPr lang="en-US" dirty="0" smtClean="0"/>
              <a:t>Biochemical – Difference in molecular compositions of cells and enzyme functions (blood groups, lactose tolerance)</a:t>
            </a:r>
          </a:p>
          <a:p>
            <a:pPr lvl="1"/>
            <a:r>
              <a:rPr lang="en-US" dirty="0" smtClean="0"/>
              <a:t>Developmental – Variable changes that occur across the life span (patterns of ageing)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4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26" y="188494"/>
            <a:ext cx="9601200" cy="742950"/>
          </a:xfrm>
        </p:spPr>
        <p:txBody>
          <a:bodyPr/>
          <a:lstStyle/>
          <a:p>
            <a:r>
              <a:rPr lang="en-US" dirty="0" smtClean="0"/>
              <a:t>Allele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26" y="931444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Individuals that are better adapted tend to survive and produce more offspring while less well adapted tend to die or produce fewer offspring.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35" y="1674394"/>
            <a:ext cx="6724650" cy="475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516" y="6427369"/>
            <a:ext cx="9055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http://www.hhmi.org/biointeractive/making-fittest-natural-selection-and-adaptation</a:t>
            </a:r>
          </a:p>
        </p:txBody>
      </p:sp>
    </p:spTree>
    <p:extLst>
      <p:ext uri="{BB962C8B-B14F-4D97-AF65-F5344CB8AC3E}">
        <p14:creationId xmlns:p14="http://schemas.microsoft.com/office/powerpoint/2010/main" val="7681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Changes in beaks of finches on </a:t>
            </a:r>
            <a:r>
              <a:rPr lang="en-US" b="1" i="1" dirty="0" smtClean="0"/>
              <a:t>Daphne Major</a:t>
            </a:r>
            <a:endParaRPr lang="en-US" dirty="0" smtClean="0"/>
          </a:p>
          <a:p>
            <a:r>
              <a:rPr lang="en-US" dirty="0" smtClean="0"/>
              <a:t>Adaptive radiation describes the rapid evolutionary diversification of a single ancestral line. </a:t>
            </a:r>
          </a:p>
          <a:p>
            <a:r>
              <a:rPr lang="en-US" dirty="0" smtClean="0"/>
              <a:t>It occurs when members if a single species occupy a variety of distinct niches with different environmental conditions. </a:t>
            </a:r>
          </a:p>
          <a:p>
            <a:r>
              <a:rPr lang="en-US" dirty="0" smtClean="0"/>
              <a:t>Consequently, members evolve different morphological features (adaptations) in response to the different selection pressures.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049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63</TotalTime>
  <Words>646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Crop</vt:lpstr>
      <vt:lpstr>5.2 Natural selection</vt:lpstr>
      <vt:lpstr>Natural Selection</vt:lpstr>
      <vt:lpstr>PowerPoint Presentation</vt:lpstr>
      <vt:lpstr>Variation</vt:lpstr>
      <vt:lpstr>Competition</vt:lpstr>
      <vt:lpstr>PowerPoint Presentation</vt:lpstr>
      <vt:lpstr>Adaptations</vt:lpstr>
      <vt:lpstr>Allele frequency</vt:lpstr>
      <vt:lpstr>Adaptive Radiation</vt:lpstr>
      <vt:lpstr>PowerPoint Presentation</vt:lpstr>
      <vt:lpstr>Daphne Major</vt:lpstr>
      <vt:lpstr>Antibiotic Resistance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Natural selection</dc:title>
  <dc:creator>Tanya Fillingham</dc:creator>
  <cp:lastModifiedBy>Tanya Fillingham</cp:lastModifiedBy>
  <cp:revision>18</cp:revision>
  <dcterms:created xsi:type="dcterms:W3CDTF">2017-02-01T18:31:53Z</dcterms:created>
  <dcterms:modified xsi:type="dcterms:W3CDTF">2017-02-01T19:35:28Z</dcterms:modified>
</cp:coreProperties>
</file>