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1"/>
  </p:notesMasterIdLst>
  <p:handoutMasterIdLst>
    <p:handoutMasterId r:id="rId22"/>
  </p:handoutMasterIdLst>
  <p:sldIdLst>
    <p:sldId id="262" r:id="rId3"/>
    <p:sldId id="258" r:id="rId4"/>
    <p:sldId id="267" r:id="rId5"/>
    <p:sldId id="263" r:id="rId6"/>
    <p:sldId id="264" r:id="rId7"/>
    <p:sldId id="265" r:id="rId8"/>
    <p:sldId id="268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1D24A-EF38-4949-81EA-C39AA50871C5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783FD6-3C14-4BAD-B096-2ECF8D7D1C88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EB1C49-F74B-47FE-8050-CE9AAF0717AC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57B2-B504-486D-85D3-4C584AEF2C6C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C8C5-A9A9-4B3A-B134-0E3A713D185C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5A4F0574-43A3-46A0-8870-1B2305CBE5B3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33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0" y="3341235"/>
            <a:ext cx="3265129" cy="3203907"/>
          </a:xfrm>
          <a:prstGeom prst="rect">
            <a:avLst/>
          </a:prstGeom>
          <a:noFill/>
          <a:ln w="9525">
            <a:solidFill>
              <a:srgbClr val="0066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Grp="1" noChangeAspect="1"/>
          </p:cNvGraphicFramePr>
          <p:nvPr>
            <p:extLst/>
          </p:nvPr>
        </p:nvGraphicFramePr>
        <p:xfrm>
          <a:off x="6296019" y="3341235"/>
          <a:ext cx="3496181" cy="232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4" imgW="7621064" imgH="5068007" progId="MSPhotoEd.3">
                  <p:embed/>
                </p:oleObj>
              </mc:Choice>
              <mc:Fallback>
                <p:oleObj name="Photo Editor Photo" r:id="rId4" imgW="7621064" imgH="5068007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19" y="3341235"/>
                        <a:ext cx="3496181" cy="2325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http://ts3.mm.bing.net/th?id=I4608367381447802&amp;pid=1.7&amp;w=194&amp;h=139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19" y="302761"/>
            <a:ext cx="3496181" cy="25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3.mm.bing.net/th?id=I4806593002930198&amp;pid=1.7&amp;w=189&amp;h=145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0" y="302761"/>
            <a:ext cx="3265129" cy="25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1228" y="298017"/>
            <a:ext cx="137768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 err="1"/>
              <a:t>Bryophyta</a:t>
            </a:r>
            <a:endParaRPr lang="en-US" sz="1799" dirty="0"/>
          </a:p>
        </p:txBody>
      </p:sp>
      <p:sp>
        <p:nvSpPr>
          <p:cNvPr id="8" name="TextBox 7"/>
          <p:cNvSpPr txBox="1"/>
          <p:nvPr/>
        </p:nvSpPr>
        <p:spPr>
          <a:xfrm>
            <a:off x="3901227" y="730032"/>
            <a:ext cx="218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only non-vascular </a:t>
            </a:r>
            <a:r>
              <a:rPr lang="en-US" b="1" dirty="0"/>
              <a:t>plants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1227" y="1555259"/>
            <a:ext cx="203422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Produce spores, transported by rainwater or ground </a:t>
            </a:r>
            <a:r>
              <a:rPr lang="en-US" sz="1799" dirty="0"/>
              <a:t>humidity</a:t>
            </a:r>
            <a:endParaRPr lang="en-US" sz="1799" dirty="0"/>
          </a:p>
        </p:txBody>
      </p:sp>
      <p:sp>
        <p:nvSpPr>
          <p:cNvPr id="10" name="Rectangle 9"/>
          <p:cNvSpPr/>
          <p:nvPr/>
        </p:nvSpPr>
        <p:spPr>
          <a:xfrm>
            <a:off x="10004681" y="298017"/>
            <a:ext cx="1580470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dirty="0" err="1"/>
              <a:t>Filicinophyta</a:t>
            </a:r>
            <a:endParaRPr lang="en-US" sz="1799" dirty="0"/>
          </a:p>
        </p:txBody>
      </p:sp>
      <p:sp>
        <p:nvSpPr>
          <p:cNvPr id="11" name="Rectangle 10"/>
          <p:cNvSpPr/>
          <p:nvPr/>
        </p:nvSpPr>
        <p:spPr>
          <a:xfrm>
            <a:off x="9865227" y="771487"/>
            <a:ext cx="1888167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Vascular plants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04681" y="1555258"/>
            <a:ext cx="2158093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99" dirty="0"/>
              <a:t>Produce spores, transported by rainwater or ground humidity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1228" y="3341235"/>
            <a:ext cx="1658997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dirty="0" err="1"/>
              <a:t>Coniferphyta</a:t>
            </a:r>
            <a:endParaRPr lang="en-US" sz="1799" dirty="0"/>
          </a:p>
        </p:txBody>
      </p:sp>
      <p:sp>
        <p:nvSpPr>
          <p:cNvPr id="15" name="Rectangle 14"/>
          <p:cNvSpPr/>
          <p:nvPr/>
        </p:nvSpPr>
        <p:spPr>
          <a:xfrm>
            <a:off x="3901227" y="3710343"/>
            <a:ext cx="2034222" cy="119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/>
              <a:t>produce woody stems, have needles or scales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1227" y="4791273"/>
            <a:ext cx="2034223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/>
              <a:t>Use wind to reproduce via pollination, </a:t>
            </a:r>
            <a:endParaRPr lang="en-US" sz="1799" dirty="0"/>
          </a:p>
          <a:p>
            <a:r>
              <a:rPr lang="en-US" sz="1799" dirty="0"/>
              <a:t>produce </a:t>
            </a:r>
            <a:r>
              <a:rPr lang="en-US" sz="1799" dirty="0"/>
              <a:t>seed cones with seed scales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92200" y="3341235"/>
            <a:ext cx="2187850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dirty="0" err="1"/>
              <a:t>Angiospermphyta</a:t>
            </a:r>
            <a:endParaRPr lang="en-US" sz="1799" dirty="0"/>
          </a:p>
        </p:txBody>
      </p:sp>
      <p:sp>
        <p:nvSpPr>
          <p:cNvPr id="18" name="Rectangle 17"/>
          <p:cNvSpPr/>
          <p:nvPr/>
        </p:nvSpPr>
        <p:spPr>
          <a:xfrm>
            <a:off x="10004678" y="3710343"/>
            <a:ext cx="1843743" cy="92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/>
              <a:t>flowers and fruits with seeds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04679" y="4471122"/>
            <a:ext cx="2158094" cy="230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/>
              <a:t>Pollination via </a:t>
            </a:r>
            <a:r>
              <a:rPr lang="en-US" sz="1799" dirty="0"/>
              <a:t>animals,</a:t>
            </a:r>
          </a:p>
          <a:p>
            <a:r>
              <a:rPr lang="en-US" sz="1799" dirty="0"/>
              <a:t>produce </a:t>
            </a:r>
            <a:r>
              <a:rPr lang="en-US" sz="1799" dirty="0"/>
              <a:t>seeds, flowers are reproductive organs</a:t>
            </a:r>
            <a:r>
              <a:rPr lang="en-US" sz="1799" dirty="0"/>
              <a:t>,</a:t>
            </a:r>
          </a:p>
          <a:p>
            <a:r>
              <a:rPr lang="en-US" sz="1799" dirty="0"/>
              <a:t>fruit </a:t>
            </a:r>
            <a:r>
              <a:rPr lang="en-US" sz="1799" dirty="0"/>
              <a:t>is the enlarged ovary</a:t>
            </a:r>
          </a:p>
        </p:txBody>
      </p:sp>
    </p:spTree>
    <p:extLst>
      <p:ext uri="{BB962C8B-B14F-4D97-AF65-F5344CB8AC3E}">
        <p14:creationId xmlns:p14="http://schemas.microsoft.com/office/powerpoint/2010/main" val="30211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647" y="245528"/>
            <a:ext cx="269098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Invertebrates</a:t>
            </a:r>
            <a:endParaRPr lang="en-US" sz="1999" dirty="0"/>
          </a:p>
        </p:txBody>
      </p:sp>
      <p:pic>
        <p:nvPicPr>
          <p:cNvPr id="5" name="Picture 2" descr="http://3.bp.blogspot.com/-FkzNcsurhos/Tfdr72BqsaI/AAAAAAAABHk/qNXiVNgETDs/s1600/5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2" y="1103531"/>
            <a:ext cx="4300423" cy="33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5320" y="4617500"/>
            <a:ext cx="5038621" cy="193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Sessile: stuck in </a:t>
            </a:r>
            <a:r>
              <a:rPr lang="en-US" sz="1999" dirty="0"/>
              <a:t>place</a:t>
            </a:r>
            <a:endParaRPr lang="en-US" sz="19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No mouths or digestive </a:t>
            </a:r>
            <a:r>
              <a:rPr lang="en-US" sz="1999" dirty="0"/>
              <a:t>tracts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Feed </a:t>
            </a:r>
            <a:r>
              <a:rPr lang="en-US" sz="1999" dirty="0"/>
              <a:t>by pumping water through their tissues, filter out </a:t>
            </a:r>
            <a:r>
              <a:rPr lang="en-US" sz="1999" dirty="0"/>
              <a:t>food</a:t>
            </a:r>
            <a:endParaRPr lang="en-US" sz="19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No muscle or nerve tissue or distinct internal organs</a:t>
            </a:r>
          </a:p>
        </p:txBody>
      </p:sp>
      <p:pic>
        <p:nvPicPr>
          <p:cNvPr id="7" name="Picture 4" descr="http://ts3.mm.bing.net/th?id=I4846690825994990&amp;pid=1.7&amp;w=218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00" y="844481"/>
            <a:ext cx="4745537" cy="33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789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 err="1"/>
              <a:t>Porifera</a:t>
            </a:r>
            <a:endParaRPr lang="en-US" sz="1999" dirty="0"/>
          </a:p>
        </p:txBody>
      </p:sp>
      <p:sp>
        <p:nvSpPr>
          <p:cNvPr id="9" name="TextBox 8"/>
          <p:cNvSpPr txBox="1"/>
          <p:nvPr/>
        </p:nvSpPr>
        <p:spPr>
          <a:xfrm>
            <a:off x="7161212" y="245528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 err="1"/>
              <a:t>Cnidaria</a:t>
            </a:r>
            <a:endParaRPr lang="en-US" sz="1999" dirty="0"/>
          </a:p>
        </p:txBody>
      </p:sp>
      <p:sp>
        <p:nvSpPr>
          <p:cNvPr id="10" name="Rectangle 9"/>
          <p:cNvSpPr/>
          <p:nvPr/>
        </p:nvSpPr>
        <p:spPr>
          <a:xfrm>
            <a:off x="6171664" y="4417548"/>
            <a:ext cx="5570808" cy="224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Corals, sea anemones, jellyfish, hydra, floating colonies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All have stinging cells: nematocysts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Some are sessile, others free-swimming, or both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Catch food in tentacles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Use gastric pouch with only one opening</a:t>
            </a:r>
          </a:p>
        </p:txBody>
      </p:sp>
    </p:spTree>
    <p:extLst>
      <p:ext uri="{BB962C8B-B14F-4D97-AF65-F5344CB8AC3E}">
        <p14:creationId xmlns:p14="http://schemas.microsoft.com/office/powerpoint/2010/main" val="25456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47" y="245528"/>
            <a:ext cx="269098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/>
              <a:t>Invertebrates</a:t>
            </a:r>
            <a:endParaRPr lang="en-US" sz="19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2789" y="674529"/>
            <a:ext cx="1969954" cy="70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Platyhelminthes</a:t>
            </a:r>
            <a:endParaRPr lang="en-US" sz="1999" dirty="0"/>
          </a:p>
        </p:txBody>
      </p:sp>
      <p:sp>
        <p:nvSpPr>
          <p:cNvPr id="4" name="TextBox 3"/>
          <p:cNvSpPr txBox="1"/>
          <p:nvPr/>
        </p:nvSpPr>
        <p:spPr>
          <a:xfrm>
            <a:off x="7162461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Annelida</a:t>
            </a:r>
            <a:endParaRPr lang="en-US" sz="1999" dirty="0"/>
          </a:p>
        </p:txBody>
      </p:sp>
      <p:pic>
        <p:nvPicPr>
          <p:cNvPr id="5" name="Picture 2" descr="http://ts2.mm.bing.net/th?id=I5050787661676649&amp;pid=1.7&amp;w=207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7" y="1120647"/>
            <a:ext cx="4409865" cy="31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s4.mm.bing.net/th?id=I4655573365294767&amp;pid=1.7&amp;w=217&amp;h=146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9" y="1120647"/>
            <a:ext cx="4686225" cy="31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3647" y="4555575"/>
            <a:ext cx="4583684" cy="224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Flatworms have only one cavity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1999" dirty="0"/>
              <a:t>A gut with one opening: food in, waste out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No heart or lungs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Flat shape: all cells need to be close to the surface for gas exchange</a:t>
            </a:r>
            <a:endParaRPr lang="en-US" sz="1999" dirty="0"/>
          </a:p>
        </p:txBody>
      </p:sp>
      <p:sp>
        <p:nvSpPr>
          <p:cNvPr id="8" name="Rectangle 7"/>
          <p:cNvSpPr/>
          <p:nvPr/>
        </p:nvSpPr>
        <p:spPr>
          <a:xfrm>
            <a:off x="6141621" y="4555575"/>
            <a:ext cx="5742481" cy="193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Earthworms, leeches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 err="1"/>
              <a:t>Segmeneted</a:t>
            </a:r>
            <a:r>
              <a:rPr lang="en-US" sz="1999" dirty="0"/>
              <a:t>: bodies divided up into sections separated by rings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 smtClean="0"/>
              <a:t>Bristles (short, stiff hair)</a:t>
            </a:r>
            <a:endParaRPr lang="en-US" sz="19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Gastric tract with mouth at one end, the intestines have an opening at the other</a:t>
            </a:r>
          </a:p>
        </p:txBody>
      </p:sp>
    </p:spTree>
    <p:extLst>
      <p:ext uri="{BB962C8B-B14F-4D97-AF65-F5344CB8AC3E}">
        <p14:creationId xmlns:p14="http://schemas.microsoft.com/office/powerpoint/2010/main" val="30824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47" y="245528"/>
            <a:ext cx="269098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Invertebrates</a:t>
            </a:r>
            <a:endParaRPr lang="en-US" sz="1999" dirty="0"/>
          </a:p>
        </p:txBody>
      </p:sp>
      <p:sp>
        <p:nvSpPr>
          <p:cNvPr id="3" name="TextBox 2"/>
          <p:cNvSpPr txBox="1"/>
          <p:nvPr/>
        </p:nvSpPr>
        <p:spPr>
          <a:xfrm>
            <a:off x="952789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Mollusca</a:t>
            </a:r>
            <a:endParaRPr lang="en-US" sz="1999" dirty="0"/>
          </a:p>
        </p:txBody>
      </p:sp>
      <p:sp>
        <p:nvSpPr>
          <p:cNvPr id="4" name="TextBox 3"/>
          <p:cNvSpPr txBox="1"/>
          <p:nvPr/>
        </p:nvSpPr>
        <p:spPr>
          <a:xfrm>
            <a:off x="7161212" y="59994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 err="1"/>
              <a:t>Arthropoda</a:t>
            </a:r>
            <a:endParaRPr lang="en-US" sz="1999" dirty="0"/>
          </a:p>
        </p:txBody>
      </p:sp>
      <p:pic>
        <p:nvPicPr>
          <p:cNvPr id="5" name="Picture 2" descr="http://ts1.mm.bing.net/th?id=I4880943175762072&amp;pid=1.7&amp;w=227&amp;h=149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8" y="1193660"/>
            <a:ext cx="4506431" cy="29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s4.mm.bing.net/th?id=I4705223178519491&amp;pid=1.7&amp;w=161&amp;h=14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712092"/>
            <a:ext cx="3401661" cy="29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2788" y="4699753"/>
            <a:ext cx="4107290" cy="132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Aquatic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Snails, clams, octopuses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Produce shells using calcium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Bodies are not segmented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5412" y="3901024"/>
            <a:ext cx="4600853" cy="286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Hard exoskeleton made with chitin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Segmented bodies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Limbs can bend because of joints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Insects, spiders, scorpions, crustaceans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True champs at diversity, found in most habitats</a:t>
            </a:r>
          </a:p>
        </p:txBody>
      </p:sp>
    </p:spTree>
    <p:extLst>
      <p:ext uri="{BB962C8B-B14F-4D97-AF65-F5344CB8AC3E}">
        <p14:creationId xmlns:p14="http://schemas.microsoft.com/office/powerpoint/2010/main" val="24786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40" y="206901"/>
            <a:ext cx="433203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 err="1"/>
              <a:t>Chordata</a:t>
            </a:r>
            <a:r>
              <a:rPr lang="en-US" sz="1999" b="1" dirty="0"/>
              <a:t> (vertebrates)</a:t>
            </a:r>
            <a:endParaRPr lang="en-US" sz="19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8282" y="773424"/>
            <a:ext cx="484119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Organisms with notochord at some point in development</a:t>
            </a:r>
            <a:endParaRPr lang="en-US" sz="1999" dirty="0"/>
          </a:p>
        </p:txBody>
      </p:sp>
      <p:pic>
        <p:nvPicPr>
          <p:cNvPr id="3074" name="Picture 2" descr="http://classconnection.s3.amazonaws.com/241/flashcards/2524241/jpg/notochord135907848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33" y="1848530"/>
            <a:ext cx="3313837" cy="28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30897" y="4327068"/>
            <a:ext cx="1236049" cy="56652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Box 4"/>
          <p:cNvSpPr txBox="1"/>
          <p:nvPr/>
        </p:nvSpPr>
        <p:spPr>
          <a:xfrm>
            <a:off x="3231755" y="5369984"/>
            <a:ext cx="2034332" cy="101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Cartilage line provides support</a:t>
            </a:r>
            <a:endParaRPr lang="en-US" sz="1999" dirty="0"/>
          </a:p>
        </p:txBody>
      </p:sp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 flipH="1">
            <a:off x="4248921" y="4893590"/>
            <a:ext cx="1" cy="476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8917" y="773424"/>
            <a:ext cx="22532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Fish</a:t>
            </a:r>
            <a:endParaRPr lang="en-US" sz="1999" dirty="0"/>
          </a:p>
        </p:txBody>
      </p:sp>
      <p:pic>
        <p:nvPicPr>
          <p:cNvPr id="3076" name="Picture 4" descr="http://www.usbr.gov/mp/ccao/newmelones/images/activities_rainbow_tr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92" y="1273050"/>
            <a:ext cx="5037116" cy="20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4734" y="3641085"/>
            <a:ext cx="4969950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Very diverse aquatic habitat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Gills to absorb oxygen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Bone/cartilage 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1999" dirty="0"/>
              <a:t>skull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1999" dirty="0"/>
              <a:t>jaw/teeth (usually)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Can have limbs, but not digits</a:t>
            </a:r>
            <a:endParaRPr lang="en-US" sz="1999" dirty="0"/>
          </a:p>
        </p:txBody>
      </p:sp>
    </p:spTree>
    <p:extLst>
      <p:ext uri="{BB962C8B-B14F-4D97-AF65-F5344CB8AC3E}">
        <p14:creationId xmlns:p14="http://schemas.microsoft.com/office/powerpoint/2010/main" val="36428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47" y="245528"/>
            <a:ext cx="269098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Vertebrates</a:t>
            </a:r>
            <a:endParaRPr lang="en-US" sz="1999" dirty="0"/>
          </a:p>
        </p:txBody>
      </p:sp>
      <p:sp>
        <p:nvSpPr>
          <p:cNvPr id="3" name="TextBox 2"/>
          <p:cNvSpPr txBox="1"/>
          <p:nvPr/>
        </p:nvSpPr>
        <p:spPr>
          <a:xfrm>
            <a:off x="952789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Amphibians</a:t>
            </a:r>
            <a:endParaRPr lang="en-US" sz="1999" dirty="0"/>
          </a:p>
        </p:txBody>
      </p:sp>
      <p:sp>
        <p:nvSpPr>
          <p:cNvPr id="4" name="TextBox 3"/>
          <p:cNvSpPr txBox="1"/>
          <p:nvPr/>
        </p:nvSpPr>
        <p:spPr>
          <a:xfrm>
            <a:off x="7162461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Reptiles</a:t>
            </a:r>
            <a:endParaRPr lang="en-US" sz="1999" dirty="0"/>
          </a:p>
        </p:txBody>
      </p:sp>
      <p:pic>
        <p:nvPicPr>
          <p:cNvPr id="4098" name="Picture 2" descr="http://www.backintonature.com/wp-content/themes/atahualpa351/images/p_amphib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7" y="1103532"/>
            <a:ext cx="3579394" cy="30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48" y="4314191"/>
            <a:ext cx="5175959" cy="255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Frogs, toads, salamanders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Start lives in water (tadpoles)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Gills </a:t>
            </a:r>
            <a:r>
              <a:rPr lang="en-US" sz="1999" dirty="0">
                <a:sym typeface="Wingdings" panose="05000000000000000000" pitchFamily="2" charset="2"/>
              </a:rPr>
              <a:t> lungs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>
                <a:sym typeface="Wingdings" panose="05000000000000000000" pitchFamily="2" charset="2"/>
              </a:rPr>
              <a:t>Semipermeable skin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>
                <a:sym typeface="Wingdings" panose="05000000000000000000" pitchFamily="2" charset="2"/>
              </a:rPr>
              <a:t>Wide variety of diet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>
                <a:sym typeface="Wingdings" panose="05000000000000000000" pitchFamily="2" charset="2"/>
              </a:rPr>
              <a:t>Eggs do not have membrane around embryo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>
                <a:sym typeface="Wingdings" panose="05000000000000000000" pitchFamily="2" charset="2"/>
              </a:rPr>
              <a:t>Ectothermic (cold-blooded)</a:t>
            </a:r>
            <a:endParaRPr lang="en-US" sz="199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27" y="1103532"/>
            <a:ext cx="3817089" cy="3053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4627" y="4314191"/>
            <a:ext cx="4637332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Snakes, lizards, turtles, alligators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 err="1"/>
              <a:t>Amniote</a:t>
            </a:r>
            <a:r>
              <a:rPr lang="en-US" sz="1999" dirty="0"/>
              <a:t> eggs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Has membrane around developing embryo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Scales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ectothermic</a:t>
            </a:r>
            <a:endParaRPr lang="en-US" sz="1999" dirty="0"/>
          </a:p>
        </p:txBody>
      </p:sp>
    </p:spTree>
    <p:extLst>
      <p:ext uri="{BB962C8B-B14F-4D97-AF65-F5344CB8AC3E}">
        <p14:creationId xmlns:p14="http://schemas.microsoft.com/office/powerpoint/2010/main" val="37871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47" y="245528"/>
            <a:ext cx="269098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Vertebrates</a:t>
            </a:r>
            <a:endParaRPr lang="en-US" sz="1999" dirty="0"/>
          </a:p>
        </p:txBody>
      </p:sp>
      <p:sp>
        <p:nvSpPr>
          <p:cNvPr id="3" name="TextBox 2"/>
          <p:cNvSpPr txBox="1"/>
          <p:nvPr/>
        </p:nvSpPr>
        <p:spPr>
          <a:xfrm>
            <a:off x="952789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Birds</a:t>
            </a:r>
            <a:endParaRPr lang="en-US" sz="1999" dirty="0"/>
          </a:p>
        </p:txBody>
      </p:sp>
      <p:sp>
        <p:nvSpPr>
          <p:cNvPr id="4" name="TextBox 3"/>
          <p:cNvSpPr txBox="1"/>
          <p:nvPr/>
        </p:nvSpPr>
        <p:spPr>
          <a:xfrm>
            <a:off x="7162461" y="674529"/>
            <a:ext cx="196995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Mammals</a:t>
            </a:r>
            <a:endParaRPr lang="en-US" sz="1999" dirty="0"/>
          </a:p>
        </p:txBody>
      </p:sp>
      <p:pic>
        <p:nvPicPr>
          <p:cNvPr id="5122" name="Picture 2" descr="http://1.bp.blogspot.com/-cXddk5QHswo/UUrwsdxVGOI/AAAAAAAACpA/RP1Xbavhn9w/s1600/Flying+-Birds-+%286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8" y="1275569"/>
            <a:ext cx="3325079" cy="24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648" y="3970410"/>
            <a:ext cx="5175959" cy="255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Bipedal, possess wings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Feathers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Lay eggs with hardened shells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Lightweight skeleton (hallow bones)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Beaks (no teeth)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Build nests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High heartbeat and breathing rates – high metabolism</a:t>
            </a:r>
            <a:endParaRPr lang="en-US" sz="1999" dirty="0"/>
          </a:p>
        </p:txBody>
      </p:sp>
      <p:pic>
        <p:nvPicPr>
          <p:cNvPr id="5124" name="Picture 4" descr="http://upload.wikimedia.org/wikipedia/commons/6/64/The_Pup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1" y="1275569"/>
            <a:ext cx="3738888" cy="24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4435" y="3970409"/>
            <a:ext cx="5175959" cy="286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Hair on bodies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Females produce milk in mammary glands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5500 known species – most have 4 limbs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Most adapted to land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Some adapted to water (whales, dolphins)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999" dirty="0"/>
              <a:t>Thermoregulation</a:t>
            </a:r>
            <a:endParaRPr lang="en-US" sz="1999" dirty="0"/>
          </a:p>
        </p:txBody>
      </p:sp>
    </p:spTree>
    <p:extLst>
      <p:ext uri="{BB962C8B-B14F-4D97-AF65-F5344CB8AC3E}">
        <p14:creationId xmlns:p14="http://schemas.microsoft.com/office/powerpoint/2010/main" val="38887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characteristics to help identify an unknown species</a:t>
            </a:r>
          </a:p>
          <a:p>
            <a:r>
              <a:rPr lang="en-US" dirty="0" smtClean="0"/>
              <a:t>Using a Dichotomous Key</a:t>
            </a:r>
          </a:p>
          <a:p>
            <a:pPr lvl="1"/>
            <a:r>
              <a:rPr lang="en-US" dirty="0" smtClean="0"/>
              <a:t>1. Look at first section which has a pair of sentences describing a characteristic</a:t>
            </a:r>
          </a:p>
          <a:p>
            <a:pPr lvl="1"/>
            <a:r>
              <a:rPr lang="en-US" dirty="0" smtClean="0"/>
              <a:t>2. Look at the organism and which characteristics it has. </a:t>
            </a:r>
          </a:p>
          <a:p>
            <a:pPr lvl="1"/>
            <a:r>
              <a:rPr lang="en-US" dirty="0" smtClean="0"/>
              <a:t>Go to the appropriate number following the chosen characteristic and continue. </a:t>
            </a:r>
          </a:p>
          <a:p>
            <a:pPr lvl="1"/>
            <a:r>
              <a:rPr lang="en-US" dirty="0" smtClean="0"/>
              <a:t>Go until the end of the line has a name and not a number </a:t>
            </a:r>
            <a:r>
              <a:rPr lang="en-US" dirty="0" smtClean="0">
                <a:sym typeface="Wingdings" panose="05000000000000000000" pitchFamily="2" charset="2"/>
              </a:rPr>
              <a:t> this is your organism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36" y="185313"/>
            <a:ext cx="9149176" cy="64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600200"/>
            <a:ext cx="10292176" cy="4572000"/>
          </a:xfrm>
        </p:spPr>
        <p:txBody>
          <a:bodyPr/>
          <a:lstStyle/>
          <a:p>
            <a:pPr lvl="0"/>
            <a:r>
              <a:rPr lang="en-US" dirty="0" smtClean="0"/>
              <a:t>The binomial system of names for species</a:t>
            </a:r>
          </a:p>
          <a:p>
            <a:pPr lvl="0"/>
            <a:r>
              <a:rPr lang="en-US" dirty="0" smtClean="0"/>
              <a:t>“Bi” meaning 2</a:t>
            </a:r>
          </a:p>
          <a:p>
            <a:pPr lvl="0"/>
            <a:r>
              <a:rPr lang="en-US" dirty="0" smtClean="0"/>
              <a:t>“</a:t>
            </a:r>
            <a:r>
              <a:rPr lang="en-US" dirty="0" err="1" smtClean="0"/>
              <a:t>nomial</a:t>
            </a:r>
            <a:r>
              <a:rPr lang="en-US" dirty="0" smtClean="0"/>
              <a:t>” means name</a:t>
            </a:r>
          </a:p>
          <a:p>
            <a:pPr lvl="0"/>
            <a:r>
              <a:rPr lang="en-US" dirty="0" smtClean="0"/>
              <a:t>“Nomenclature” refers to a system used to name things.</a:t>
            </a:r>
          </a:p>
          <a:p>
            <a:pPr lvl="0"/>
            <a:r>
              <a:rPr lang="en-US" dirty="0" smtClean="0"/>
              <a:t>When species are discovered they are given scientific names using the binomial system.</a:t>
            </a:r>
          </a:p>
          <a:p>
            <a:pPr lvl="0"/>
            <a:r>
              <a:rPr lang="en-US" dirty="0" smtClean="0"/>
              <a:t>Typically Latin/Greek in origin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venezuelaonboard.com/wp-content/gallery/the-plains/giant%20ante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81" y="833847"/>
            <a:ext cx="4550944" cy="34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1653" y="4247056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Myrmecophaga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tridactyla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16986" y="4822781"/>
            <a:ext cx="180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“eater of ants”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44398" y="4869769"/>
            <a:ext cx="24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“with three fingers”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16987" y="5492483"/>
            <a:ext cx="2107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 name: genus (</a:t>
            </a:r>
            <a:r>
              <a:rPr lang="en-US" sz="2000" dirty="0" err="1" smtClean="0"/>
              <a:t>capatilized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44398" y="5492482"/>
            <a:ext cx="267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Second name: species (lower case)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51082" y="4647166"/>
            <a:ext cx="319440" cy="222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8975" y="4647166"/>
            <a:ext cx="180304" cy="222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4836" y="1755122"/>
            <a:ext cx="519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Carolus</a:t>
            </a:r>
            <a:r>
              <a:rPr lang="en-US" sz="2000" dirty="0" smtClean="0"/>
              <a:t> (Carl) Linnaeus – Swedish naturalist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1834" y="2463008"/>
            <a:ext cx="39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naming system - consistency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2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4 years the International Congress of Zoology meets in a different city each time. </a:t>
            </a:r>
          </a:p>
          <a:p>
            <a:r>
              <a:rPr lang="en-US" dirty="0" smtClean="0"/>
              <a:t>Animal experts from all over the world share and discuss their findings about animal behavior, genetics, and classification. </a:t>
            </a:r>
          </a:p>
          <a:p>
            <a:r>
              <a:rPr lang="en-US" dirty="0" smtClean="0"/>
              <a:t>3 objections: </a:t>
            </a:r>
          </a:p>
          <a:p>
            <a:pPr lvl="1"/>
            <a:r>
              <a:rPr lang="en-US" dirty="0" smtClean="0"/>
              <a:t>1. each organism has a unique name that cannot be confused for another. </a:t>
            </a:r>
          </a:p>
          <a:p>
            <a:pPr lvl="1"/>
            <a:r>
              <a:rPr lang="en-US" dirty="0" smtClean="0"/>
              <a:t>2. the names are universally understood.</a:t>
            </a:r>
          </a:p>
          <a:p>
            <a:pPr lvl="1"/>
            <a:r>
              <a:rPr lang="en-US" dirty="0" smtClean="0"/>
              <a:t>3. stability in the system, can’t change name of organism without valid reasons.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new species is found </a:t>
            </a:r>
          </a:p>
          <a:p>
            <a:pPr lvl="1"/>
            <a:r>
              <a:rPr lang="en-US" dirty="0" smtClean="0"/>
              <a:t>It would have to be describe</a:t>
            </a:r>
          </a:p>
          <a:p>
            <a:pPr lvl="1"/>
            <a:r>
              <a:rPr lang="en-US" dirty="0" smtClean="0"/>
              <a:t>Describe the location it was found</a:t>
            </a:r>
          </a:p>
          <a:p>
            <a:pPr lvl="1"/>
            <a:r>
              <a:rPr lang="en-US" dirty="0" smtClean="0"/>
              <a:t>Name it using the proper rules of binomial nomenclature</a:t>
            </a:r>
          </a:p>
          <a:p>
            <a:pPr lvl="1"/>
            <a:r>
              <a:rPr lang="en-US" dirty="0" smtClean="0"/>
              <a:t>Publish the findings in a publically accessible publication</a:t>
            </a:r>
          </a:p>
          <a:p>
            <a:pPr lvl="1"/>
            <a:r>
              <a:rPr lang="en-US" dirty="0" smtClean="0"/>
              <a:t>Also, it is important to put a sample specimen in a public location for other scientist to examine it. </a:t>
            </a:r>
          </a:p>
          <a:p>
            <a:pPr lvl="2"/>
            <a:r>
              <a:rPr lang="en-US" dirty="0" smtClean="0"/>
              <a:t>This is called a </a:t>
            </a:r>
            <a:r>
              <a:rPr lang="en-US" b="1" dirty="0" smtClean="0"/>
              <a:t>holotype</a:t>
            </a:r>
          </a:p>
          <a:p>
            <a:pPr lvl="2"/>
            <a:r>
              <a:rPr lang="en-US" dirty="0" smtClean="0"/>
              <a:t>A precise illustration is acceptable.</a:t>
            </a:r>
          </a:p>
          <a:p>
            <a:pPr lvl="2"/>
            <a:r>
              <a:rPr lang="en-US" dirty="0" smtClean="0"/>
              <a:t>Naming a mythological creature that nobody can find it not acceptable.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new species</a:t>
            </a:r>
            <a:endParaRPr lang="en-US" dirty="0"/>
          </a:p>
        </p:txBody>
      </p:sp>
      <p:pic>
        <p:nvPicPr>
          <p:cNvPr id="4" name="Picture 2" descr="http://www.bradshawfoundation.com/origins/skulls/paranthropus_bois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77801"/>
            <a:ext cx="225628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ildsherkin.files.wordpress.com/2013/07/wild-orchi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4038600"/>
            <a:ext cx="187818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domains of life</a:t>
            </a:r>
          </a:p>
          <a:p>
            <a:pPr lvl="1"/>
            <a:r>
              <a:rPr lang="en-US" dirty="0" smtClean="0"/>
              <a:t>Archaea, Eubacteria (Bacteria), and Eukaryote</a:t>
            </a:r>
          </a:p>
          <a:p>
            <a:pPr lvl="2"/>
            <a:r>
              <a:rPr lang="en-US" dirty="0" smtClean="0"/>
              <a:t>Kingdom (most number of organisms)</a:t>
            </a:r>
          </a:p>
          <a:p>
            <a:pPr lvl="2"/>
            <a:r>
              <a:rPr lang="en-US" dirty="0" smtClean="0"/>
              <a:t>Phylum </a:t>
            </a:r>
          </a:p>
          <a:p>
            <a:pPr lvl="2"/>
            <a:r>
              <a:rPr lang="en-US" dirty="0" smtClean="0"/>
              <a:t>Class</a:t>
            </a:r>
          </a:p>
          <a:p>
            <a:pPr lvl="2"/>
            <a:r>
              <a:rPr lang="en-US" dirty="0" smtClean="0"/>
              <a:t>Order</a:t>
            </a:r>
          </a:p>
          <a:p>
            <a:pPr lvl="2"/>
            <a:r>
              <a:rPr lang="en-US" dirty="0" smtClean="0"/>
              <a:t>Family</a:t>
            </a:r>
          </a:p>
          <a:p>
            <a:pPr lvl="2"/>
            <a:r>
              <a:rPr lang="en-US" dirty="0" smtClean="0"/>
              <a:t>Genus</a:t>
            </a:r>
          </a:p>
          <a:p>
            <a:pPr lvl="2"/>
            <a:r>
              <a:rPr lang="en-US" dirty="0" smtClean="0"/>
              <a:t>Species (least number)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taxa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2876550"/>
            <a:ext cx="4953000" cy="36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1three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46" y="1075296"/>
            <a:ext cx="5073765" cy="4536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67" y="327379"/>
            <a:ext cx="306897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Three Domains</a:t>
            </a:r>
            <a:endParaRPr lang="en-US" sz="1999" dirty="0"/>
          </a:p>
        </p:txBody>
      </p:sp>
      <p:sp>
        <p:nvSpPr>
          <p:cNvPr id="5" name="TextBox 4"/>
          <p:cNvSpPr txBox="1"/>
          <p:nvPr/>
        </p:nvSpPr>
        <p:spPr>
          <a:xfrm>
            <a:off x="2971547" y="327379"/>
            <a:ext cx="5352563" cy="70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All living things can be categorized into one</a:t>
            </a:r>
            <a:endParaRPr lang="en-US" sz="1999" dirty="0"/>
          </a:p>
        </p:txBody>
      </p:sp>
      <p:sp>
        <p:nvSpPr>
          <p:cNvPr id="6" name="TextBox 5"/>
          <p:cNvSpPr txBox="1"/>
          <p:nvPr/>
        </p:nvSpPr>
        <p:spPr>
          <a:xfrm>
            <a:off x="326225" y="5424217"/>
            <a:ext cx="3330162" cy="101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Note: viruses not included – not considered alive</a:t>
            </a:r>
            <a:endParaRPr lang="en-US" sz="1999" dirty="0"/>
          </a:p>
        </p:txBody>
      </p:sp>
      <p:sp>
        <p:nvSpPr>
          <p:cNvPr id="7" name="TextBox 6"/>
          <p:cNvSpPr txBox="1"/>
          <p:nvPr/>
        </p:nvSpPr>
        <p:spPr>
          <a:xfrm>
            <a:off x="7323134" y="4534844"/>
            <a:ext cx="4312840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solidFill>
                  <a:schemeClr val="bg1"/>
                </a:solidFill>
              </a:rPr>
              <a:t>Single-celled organisms (distinct from bacteria) – very ancient </a:t>
            </a:r>
            <a:endParaRPr lang="en-US" sz="1999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932" y="5304398"/>
            <a:ext cx="3787242" cy="70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solidFill>
                  <a:schemeClr val="bg1"/>
                </a:solidFill>
              </a:rPr>
              <a:t>Thrive in extreme environments</a:t>
            </a:r>
            <a:endParaRPr lang="en-US" sz="1999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731" y="5803510"/>
            <a:ext cx="3372559" cy="70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solidFill>
                  <a:schemeClr val="bg1"/>
                </a:solidFill>
              </a:rPr>
              <a:t>Methanogens: methane-loving</a:t>
            </a:r>
            <a:endParaRPr lang="en-US" sz="1999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764" y="5957230"/>
            <a:ext cx="186750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Salt loving</a:t>
            </a:r>
            <a:endParaRPr lang="en-US" sz="1999" dirty="0"/>
          </a:p>
        </p:txBody>
      </p:sp>
      <p:sp>
        <p:nvSpPr>
          <p:cNvPr id="11" name="TextBox 10"/>
          <p:cNvSpPr txBox="1"/>
          <p:nvPr/>
        </p:nvSpPr>
        <p:spPr>
          <a:xfrm>
            <a:off x="6103872" y="5931724"/>
            <a:ext cx="186750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Heat loving</a:t>
            </a:r>
            <a:endParaRPr lang="en-US" sz="1999" dirty="0"/>
          </a:p>
        </p:txBody>
      </p:sp>
      <p:sp>
        <p:nvSpPr>
          <p:cNvPr id="12" name="TextBox 11"/>
          <p:cNvSpPr txBox="1"/>
          <p:nvPr/>
        </p:nvSpPr>
        <p:spPr>
          <a:xfrm>
            <a:off x="686165" y="2391442"/>
            <a:ext cx="2886140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Common bacteria</a:t>
            </a:r>
            <a:endParaRPr lang="en-US" sz="1999" dirty="0"/>
          </a:p>
        </p:txBody>
      </p:sp>
      <p:sp>
        <p:nvSpPr>
          <p:cNvPr id="13" name="TextBox 12"/>
          <p:cNvSpPr txBox="1"/>
          <p:nvPr/>
        </p:nvSpPr>
        <p:spPr>
          <a:xfrm>
            <a:off x="1255521" y="2850934"/>
            <a:ext cx="259883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Makes yogurt</a:t>
            </a:r>
            <a:endParaRPr lang="en-US" sz="1999" dirty="0"/>
          </a:p>
        </p:txBody>
      </p:sp>
      <p:sp>
        <p:nvSpPr>
          <p:cNvPr id="14" name="TextBox 13"/>
          <p:cNvSpPr txBox="1"/>
          <p:nvPr/>
        </p:nvSpPr>
        <p:spPr>
          <a:xfrm>
            <a:off x="1255521" y="3310427"/>
            <a:ext cx="259883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Digest food</a:t>
            </a:r>
            <a:endParaRPr lang="en-US" sz="1999" dirty="0"/>
          </a:p>
        </p:txBody>
      </p:sp>
      <p:sp>
        <p:nvSpPr>
          <p:cNvPr id="15" name="TextBox 14"/>
          <p:cNvSpPr txBox="1"/>
          <p:nvPr/>
        </p:nvSpPr>
        <p:spPr>
          <a:xfrm>
            <a:off x="1255521" y="3769919"/>
            <a:ext cx="252047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Cause infection</a:t>
            </a:r>
            <a:endParaRPr lang="en-US" sz="1999" dirty="0"/>
          </a:p>
        </p:txBody>
      </p:sp>
      <p:sp>
        <p:nvSpPr>
          <p:cNvPr id="16" name="TextBox 15"/>
          <p:cNvSpPr txBox="1"/>
          <p:nvPr/>
        </p:nvSpPr>
        <p:spPr>
          <a:xfrm>
            <a:off x="8324110" y="1103027"/>
            <a:ext cx="372194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All other life (membrane bound organelles)</a:t>
            </a:r>
            <a:endParaRPr lang="en-US" sz="1999" dirty="0"/>
          </a:p>
        </p:txBody>
      </p:sp>
      <p:sp>
        <p:nvSpPr>
          <p:cNvPr id="17" name="TextBox 16"/>
          <p:cNvSpPr txBox="1"/>
          <p:nvPr/>
        </p:nvSpPr>
        <p:spPr>
          <a:xfrm>
            <a:off x="9009790" y="2037591"/>
            <a:ext cx="2951437" cy="101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Single celled organisms to largest on the planet</a:t>
            </a:r>
            <a:endParaRPr lang="en-US" sz="1999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13221" y="5424218"/>
            <a:ext cx="414684" cy="440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78625" y="5424218"/>
            <a:ext cx="211980" cy="440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ancestry to group organisms</a:t>
            </a:r>
          </a:p>
          <a:p>
            <a:r>
              <a:rPr lang="en-US" dirty="0" smtClean="0"/>
              <a:t>Using DNA- to back trace what last universal common ancestor (LUCA) was like</a:t>
            </a:r>
          </a:p>
          <a:p>
            <a:pPr lvl="1"/>
            <a:r>
              <a:rPr lang="en-US" dirty="0" smtClean="0"/>
              <a:t>Reasons:</a:t>
            </a:r>
          </a:p>
          <a:p>
            <a:pPr lvl="2"/>
            <a:r>
              <a:rPr lang="en-US" dirty="0" smtClean="0"/>
              <a:t>Make sense of biosphere</a:t>
            </a:r>
          </a:p>
          <a:p>
            <a:pPr lvl="2"/>
            <a:r>
              <a:rPr lang="en-US" dirty="0" smtClean="0"/>
              <a:t>Show evolutionary links</a:t>
            </a:r>
          </a:p>
          <a:p>
            <a:pPr lvl="2"/>
            <a:r>
              <a:rPr lang="en-US" dirty="0" smtClean="0"/>
              <a:t>Predict characteristics shared by members of a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10292176" cy="12398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Natural Classification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0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habits: carnivore/herbivore</a:t>
            </a:r>
          </a:p>
          <a:p>
            <a:r>
              <a:rPr lang="en-US" dirty="0" smtClean="0"/>
              <a:t>Habitat: land dwelling/aquatic</a:t>
            </a:r>
          </a:p>
          <a:p>
            <a:r>
              <a:rPr lang="en-US" dirty="0" smtClean="0"/>
              <a:t>Daily activity: nocturnal/diurnal</a:t>
            </a:r>
          </a:p>
          <a:p>
            <a:r>
              <a:rPr lang="en-US" dirty="0" smtClean="0"/>
              <a:t>Risk: Harmless/venomous</a:t>
            </a:r>
          </a:p>
          <a:p>
            <a:r>
              <a:rPr lang="en-US" dirty="0" smtClean="0"/>
              <a:t>Anatomy: vertebrates/invertebrates</a:t>
            </a:r>
          </a:p>
          <a:p>
            <a:endParaRPr lang="en-US" dirty="0"/>
          </a:p>
          <a:p>
            <a:r>
              <a:rPr lang="en-US" dirty="0" smtClean="0"/>
              <a:t>There is no one “right” way of classification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gsaw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Jigsaw design template" id="{14C4544E-5D6E-4A0E-A4F6-43B5568F88FA}" vid="{794A1C51-6A02-405C-B010-53747BB716D8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22232B-9DED-49EA-BCCA-813199E05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Jigsaw design slides</Template>
  <TotalTime>0</TotalTime>
  <Words>910</Words>
  <Application>Microsoft Office PowerPoint</Application>
  <PresentationFormat>Custom</PresentationFormat>
  <Paragraphs>171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Euphemia</vt:lpstr>
      <vt:lpstr>Wingdings</vt:lpstr>
      <vt:lpstr>Jigsaw design template</vt:lpstr>
      <vt:lpstr>Photo Editor Photo</vt:lpstr>
      <vt:lpstr>Classification of biodiversity</vt:lpstr>
      <vt:lpstr>Binomial nomenclature</vt:lpstr>
      <vt:lpstr>PowerPoint Presentation</vt:lpstr>
      <vt:lpstr>Classifying animals</vt:lpstr>
      <vt:lpstr>Naming new species</vt:lpstr>
      <vt:lpstr>A hierarchy of taxa</vt:lpstr>
      <vt:lpstr>PowerPoint Presentation</vt:lpstr>
      <vt:lpstr>Natural Classification</vt:lpstr>
      <vt:lpstr>Other Classifications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Dichotomous Key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2015-10-28T20:47:25Z</dcterms:created>
  <dcterms:modified xsi:type="dcterms:W3CDTF">2015-10-29T00:33:52Z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TC034605279991</vt:lpwstr>
  </property>
</Properties>
</file>