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5"/>
  </p:notesMasterIdLst>
  <p:handoutMasterIdLst>
    <p:handoutMasterId r:id="rId36"/>
  </p:handoutMasterIdLst>
  <p:sldIdLst>
    <p:sldId id="259" r:id="rId3"/>
    <p:sldId id="260" r:id="rId4"/>
    <p:sldId id="292" r:id="rId5"/>
    <p:sldId id="261" r:id="rId6"/>
    <p:sldId id="262" r:id="rId7"/>
    <p:sldId id="29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3" autoAdjust="0"/>
    <p:restoredTop sz="94660"/>
  </p:normalViewPr>
  <p:slideViewPr>
    <p:cSldViewPr>
      <p:cViewPr varScale="1">
        <p:scale>
          <a:sx n="53" d="100"/>
          <a:sy n="53" d="100"/>
        </p:scale>
        <p:origin x="108" y="122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8/21/2016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8/21/2016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En</a:t>
            </a:r>
            <a:r>
              <a:rPr lang="en-US" dirty="0" smtClean="0"/>
              <a:t>zyme goes into a </a:t>
            </a:r>
            <a:r>
              <a:rPr lang="en-US" u="sng" dirty="0" smtClean="0"/>
              <a:t>sub</a:t>
            </a:r>
            <a:r>
              <a:rPr lang="en-US" dirty="0" smtClean="0"/>
              <a:t>strate. </a:t>
            </a:r>
            <a:endParaRPr lang="en-US" dirty="0" smtClean="0"/>
          </a:p>
          <a:p>
            <a:r>
              <a:rPr lang="en-US" dirty="0" smtClean="0"/>
              <a:t>The enzyme catalyzed reactions in which the product of one reaction becomes the substrate for another.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Assembly line, where enzymes are the “workers”, keep passing the products down the line until the final product is made.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is</a:t>
            </a:r>
            <a:r>
              <a:rPr lang="en-US" baseline="0" dirty="0" smtClean="0"/>
              <a:t> the initial substrate. (what the cell has taken in)</a:t>
            </a:r>
          </a:p>
          <a:p>
            <a:r>
              <a:rPr lang="en-US" baseline="0" dirty="0" smtClean="0"/>
              <a:t>We want to make D (end product), this is what the cell wants. In this case to go into a cycle. </a:t>
            </a:r>
          </a:p>
          <a:p>
            <a:r>
              <a:rPr lang="en-US" baseline="0" dirty="0" smtClean="0"/>
              <a:t>So in order for A to become D, there are several enzymes that come along. </a:t>
            </a:r>
          </a:p>
          <a:p>
            <a:r>
              <a:rPr lang="en-US" baseline="0" dirty="0" smtClean="0"/>
              <a:t>B and C are intermediates (the cell really doesn’t want this, but only small changes can be made).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Enzymes are only</a:t>
            </a:r>
            <a:r>
              <a:rPr lang="en-US" baseline="0" dirty="0" smtClean="0"/>
              <a:t> capable of making small changes to a molecule. Larger changes require more steps. </a:t>
            </a:r>
            <a:endParaRPr lang="en-US" dirty="0" smtClean="0"/>
          </a:p>
          <a:p>
            <a:r>
              <a:rPr lang="en-US" dirty="0" smtClean="0"/>
              <a:t>BREAD</a:t>
            </a:r>
            <a:endParaRPr lang="en-US" dirty="0" smtClean="0"/>
          </a:p>
          <a:p>
            <a:r>
              <a:rPr lang="en-US" dirty="0" smtClean="0"/>
              <a:t>BREED</a:t>
            </a:r>
          </a:p>
          <a:p>
            <a:r>
              <a:rPr lang="en-US" dirty="0" smtClean="0"/>
              <a:t>BLEED</a:t>
            </a:r>
          </a:p>
          <a:p>
            <a:r>
              <a:rPr lang="en-US" dirty="0" smtClean="0"/>
              <a:t>BLEND</a:t>
            </a:r>
          </a:p>
          <a:p>
            <a:r>
              <a:rPr lang="en-US" dirty="0" smtClean="0"/>
              <a:t>BLIND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rock on top of hill (push is the energy</a:t>
            </a:r>
            <a:r>
              <a:rPr lang="en-US" baseline="0" dirty="0" smtClean="0"/>
              <a:t> needed to move the boulder), dig under the rock (this is the enzyme, you need less energy to push the boulder </a:t>
            </a:r>
            <a:r>
              <a:rPr lang="en-US" baseline="0" smtClean="0"/>
              <a:t>down the hill)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</a:t>
            </a:r>
            <a:r>
              <a:rPr lang="en-US" baseline="0" dirty="0" smtClean="0"/>
              <a:t> ca still reach max enzyme activity</a:t>
            </a:r>
          </a:p>
          <a:p>
            <a:r>
              <a:rPr lang="en-US" baseline="0" dirty="0" err="1" smtClean="0"/>
              <a:t>Noncompetitve</a:t>
            </a:r>
            <a:r>
              <a:rPr lang="en-US" baseline="0" dirty="0" smtClean="0"/>
              <a:t> enzyme activity is reduced.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1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life cycle requires BOTH a human and a mosquito host. </a:t>
            </a:r>
          </a:p>
          <a:p>
            <a:r>
              <a:rPr lang="en-US" baseline="0" dirty="0" smtClean="0"/>
              <a:t>The maturation and development of the parasite in both is coordinated by specific enzymes. </a:t>
            </a:r>
          </a:p>
          <a:p>
            <a:r>
              <a:rPr lang="en-US" baseline="0" dirty="0" smtClean="0"/>
              <a:t>By targeting these enzymes for inhibition, new anti-malarial drugs and medicine can be produced.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What is proteome again??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Metabolic reactions are regulated in </a:t>
            </a:r>
            <a:r>
              <a:rPr lang="en-US" dirty="0" err="1" smtClean="0"/>
              <a:t>reponse</a:t>
            </a:r>
            <a:r>
              <a:rPr lang="en-US" dirty="0" smtClean="0"/>
              <a:t> to the cell’s needs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8.1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1" y="1295400"/>
            <a:ext cx="1059921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enzyme inhibitor is a molecule that disrupts the normal reaction pathway between an enzyme and a substrate. </a:t>
            </a:r>
          </a:p>
          <a:p>
            <a:r>
              <a:rPr lang="en-US" sz="2800" dirty="0" smtClean="0"/>
              <a:t>Enzyme inhibitors can be either competitive or non-competitive depending on their mechanism of action.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Enzyme Inhibition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9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Enzyme inhibitors prevent the formation of an enzyme-substrate complex and hence prevent the formation of product. </a:t>
            </a:r>
          </a:p>
          <a:p>
            <a:r>
              <a:rPr lang="en-US" sz="2800" dirty="0" smtClean="0"/>
              <a:t>Inhibition of enzymes may be either reversible or irreversible depending on the specific effect of the inhibitor being used.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Types of Enzyme Inhibition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59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 a normal reaction, a substrate binds to an enzyme (via the active site) to form an enzyme-substrate complex. </a:t>
            </a:r>
          </a:p>
          <a:p>
            <a:r>
              <a:rPr lang="en-US" sz="2400" dirty="0" smtClean="0"/>
              <a:t>The shape and properties of the substrate and active site are complementary, resulting in enzyme-substrate specificity. </a:t>
            </a:r>
          </a:p>
          <a:p>
            <a:r>
              <a:rPr lang="en-US" sz="2400" dirty="0" smtClean="0"/>
              <a:t>When binding occurs, the active site undergoes a conformational change to optimally interact with the substrate (induced fit).</a:t>
            </a:r>
          </a:p>
          <a:p>
            <a:r>
              <a:rPr lang="en-US" sz="2400" dirty="0" smtClean="0"/>
              <a:t>This conformational change destabilizes chemical bonds within the substrate, lowering the activation energy. </a:t>
            </a:r>
          </a:p>
          <a:p>
            <a:r>
              <a:rPr lang="en-US" sz="2400" dirty="0" smtClean="0"/>
              <a:t>As a consequence of enzyme interaction, the substrate is converted into product at an accelerated rate.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Normal Enzyme Reaction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97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524000"/>
            <a:ext cx="105740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828800"/>
            <a:ext cx="9982198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Competitive inhibition involves a molecule, other than the substrate, binding to the enzyme’s active site. </a:t>
            </a:r>
          </a:p>
          <a:p>
            <a:r>
              <a:rPr lang="en-US" sz="2800" dirty="0" smtClean="0"/>
              <a:t>The molecule (inhibitor) is structurally and chemically similar to the substrate (hence able to bind to the active site). </a:t>
            </a:r>
          </a:p>
          <a:p>
            <a:r>
              <a:rPr lang="en-US" sz="2800" dirty="0" smtClean="0"/>
              <a:t>The competitive inhibitor blocks the active site and this prevents substrate binding. </a:t>
            </a:r>
          </a:p>
          <a:p>
            <a:r>
              <a:rPr lang="en-US" sz="2800" dirty="0" smtClean="0"/>
              <a:t>As the inhibitor is in competition with the substrate, its effects can be reduced by increasing substrate concentration.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Competitive Inhibition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5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295400"/>
            <a:ext cx="1073456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828800"/>
            <a:ext cx="10058398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Non-competitive inhibition involves a molecule binding to a site other than the active site (an allosteric site). </a:t>
            </a:r>
          </a:p>
          <a:p>
            <a:r>
              <a:rPr lang="en-US" sz="2800" dirty="0" smtClean="0"/>
              <a:t>The binding of the inhibitor to the allosteric site causes a conformational change to the enzyme’s active site. </a:t>
            </a:r>
          </a:p>
          <a:p>
            <a:r>
              <a:rPr lang="en-US" sz="2800" dirty="0" smtClean="0"/>
              <a:t>As a result of this change, the active site and substrate no longer share specificity, meaning the substrate cannot bind. </a:t>
            </a:r>
          </a:p>
          <a:p>
            <a:r>
              <a:rPr lang="en-US" sz="2800" dirty="0" smtClean="0"/>
              <a:t>As the inhibitor is </a:t>
            </a:r>
            <a:r>
              <a:rPr lang="en-US" sz="2800" b="1" dirty="0" smtClean="0"/>
              <a:t>not</a:t>
            </a:r>
            <a:r>
              <a:rPr lang="en-US" sz="2800" dirty="0" smtClean="0"/>
              <a:t> in direct competition with substrate, increasing substrate levels cannot migrate the inhibitor’s effect.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Noncompetitive Inhibition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23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676400"/>
            <a:ext cx="10890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Overcoming alcoholism: Competitive inhibition</a:t>
            </a:r>
          </a:p>
          <a:p>
            <a:r>
              <a:rPr lang="en-US" dirty="0" smtClean="0"/>
              <a:t>Antabuse (disulfiram) competes with the aldehyde oxidase and prevents the acetaldehyde from being converted to acetic acid. </a:t>
            </a:r>
          </a:p>
          <a:p>
            <a:r>
              <a:rPr lang="en-US" dirty="0" smtClean="0"/>
              <a:t>A build up of acetaldehyde follows, resulting in a strong feeling of nausea and other strong hangover symptoms – a great deterrent from drinking. </a:t>
            </a:r>
          </a:p>
          <a:p>
            <a:r>
              <a:rPr lang="en-US" dirty="0" smtClean="0"/>
              <a:t>Antabuse is administered as a daily pill, so its efficacy relies on the patients own motivation – if they stop taking it, they can drink again.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Examples of Enzyme Inhibition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32" y="4572000"/>
            <a:ext cx="95059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4" y="533400"/>
            <a:ext cx="9601200" cy="49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2" y="1676400"/>
            <a:ext cx="10515600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Cyanide is a poison which prevents ATP production via aerobic respiration, leading to eventual death. </a:t>
            </a:r>
          </a:p>
          <a:p>
            <a:r>
              <a:rPr lang="en-US" sz="2800" dirty="0" smtClean="0"/>
              <a:t>It binds to an allosteric site of cytochrome oxidase – a carrier molecule that forms parts of the electron transport chain. </a:t>
            </a:r>
          </a:p>
          <a:p>
            <a:r>
              <a:rPr lang="en-US" sz="2800" dirty="0" smtClean="0"/>
              <a:t>By changing the shape of the active site, cytochrome oxidase can no longer pass electrons to the final acceptor (oxygen)</a:t>
            </a:r>
          </a:p>
          <a:p>
            <a:r>
              <a:rPr lang="en-US" sz="2800" dirty="0" smtClean="0"/>
              <a:t>Consequently, the electron transport chain cannot continue to function and ATP is not produced via aerobic respiration.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Cyanide (Noncompetitive Inhibitor)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4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304801"/>
            <a:ext cx="6379987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2" y="3276600"/>
            <a:ext cx="6298407" cy="32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End-product inhibition (or feedback inhibition) is a form of negative feedback by which metabolic pathways can be controlled. </a:t>
            </a:r>
          </a:p>
          <a:p>
            <a:r>
              <a:rPr lang="en-US" dirty="0" smtClean="0"/>
              <a:t>In end-product inhibition, the final product in a series of reactions inhibits an enzyme from an earlier step in the sequence. </a:t>
            </a:r>
          </a:p>
          <a:p>
            <a:r>
              <a:rPr lang="en-US" dirty="0" smtClean="0"/>
              <a:t>The product binds to an allosteric site and temporarily inactivates the enzyme (via non-competitive inhibition).</a:t>
            </a:r>
          </a:p>
          <a:p>
            <a:r>
              <a:rPr lang="en-US" dirty="0" smtClean="0"/>
              <a:t>As the enzyme can no longer function, the reaction sequence is halted and the rate of product formation is decreased.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End-product inhibition functions to ensure levels of an essential product are always tightly regulated. </a:t>
            </a:r>
          </a:p>
          <a:p>
            <a:r>
              <a:rPr lang="en-US" dirty="0" smtClean="0"/>
              <a:t>If product levels build up, the product inhibits the reaction pathway and hence decreases the rate of further product formation. </a:t>
            </a:r>
          </a:p>
          <a:p>
            <a:r>
              <a:rPr lang="en-US" dirty="0" smtClean="0"/>
              <a:t>If product levels drop, the reaction pathway will proceed unhindered and the rate of product formation will increase.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End-Product Inhibition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2" y="4114800"/>
            <a:ext cx="5334000" cy="24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658112"/>
            <a:ext cx="10439400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Isoleucine is an essential amino acid, meaning it is not synthesized by the body in humans (and hence must be ingested)</a:t>
            </a:r>
          </a:p>
          <a:p>
            <a:pPr lvl="1"/>
            <a:r>
              <a:rPr lang="en-US" sz="2400" dirty="0" smtClean="0"/>
              <a:t>Food sources rich in isoleucine include eggs, seaweed, fish, cheese, chicken and lamb. </a:t>
            </a:r>
          </a:p>
          <a:p>
            <a:r>
              <a:rPr lang="en-US" sz="2800" dirty="0" smtClean="0"/>
              <a:t>In plants and bacteria, isoleucine may be synthesized from threonine in a five-step reaction pathway. </a:t>
            </a:r>
          </a:p>
          <a:p>
            <a:pPr lvl="1"/>
            <a:r>
              <a:rPr lang="en-US" sz="2400" dirty="0" smtClean="0"/>
              <a:t>In the first step of this process, threonine is converted into an intermediate compound by an enzyme (threonine </a:t>
            </a:r>
            <a:r>
              <a:rPr lang="en-US" sz="2400" dirty="0" err="1" smtClean="0"/>
              <a:t>deaminase</a:t>
            </a:r>
            <a:r>
              <a:rPr lang="en-US" sz="2400" dirty="0" smtClean="0"/>
              <a:t>). </a:t>
            </a:r>
          </a:p>
          <a:p>
            <a:pPr lvl="1"/>
            <a:r>
              <a:rPr lang="en-US" sz="2400" dirty="0" smtClean="0"/>
              <a:t>Isoleucine can bind to an allosteric site on this enzyme and function as a non-competitive inhibitor.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Threonine </a:t>
            </a:r>
            <a:r>
              <a:rPr lang="en-US" sz="4000" dirty="0" smtClean="0">
                <a:sym typeface="Wingdings" panose="05000000000000000000" pitchFamily="2" charset="2"/>
              </a:rPr>
              <a:t> Isoleucine Pathway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3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excess production of isoleucine inhibits further synthesis, it functions as an example of end-product inhibition. </a:t>
            </a:r>
          </a:p>
          <a:p>
            <a:r>
              <a:rPr lang="en-US" sz="2400" dirty="0" smtClean="0"/>
              <a:t>This feedback inhibition ensures that isoleucine production does not cannibalize available stocks of threonine.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3581400"/>
            <a:ext cx="72675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rate of an enzyme-catalyzed reaction can  be calculated and plotted according to the time taken for the reaction to proceed. </a:t>
            </a:r>
          </a:p>
          <a:p>
            <a:pPr lvl="1"/>
            <a:r>
              <a:rPr lang="en-US" sz="2400" dirty="0" smtClean="0"/>
              <a:t>The time taken can be measured according to either the amount of product formed or the amount of substrate consumed. </a:t>
            </a:r>
          </a:p>
          <a:p>
            <a:pPr lvl="1"/>
            <a:r>
              <a:rPr lang="en-US" sz="2400" dirty="0" smtClean="0"/>
              <a:t>Reaction rate is the inverse of time taken, meaning that the reaction rate is higher when less time is taken (and vice versa)</a:t>
            </a:r>
          </a:p>
          <a:p>
            <a:pPr lvl="1"/>
            <a:r>
              <a:rPr lang="en-US" sz="2400" dirty="0" smtClean="0"/>
              <a:t>The rate of reaction can be calculated according to the following formula:</a:t>
            </a:r>
          </a:p>
          <a:p>
            <a:pPr lvl="2"/>
            <a:r>
              <a:rPr lang="en-US" sz="2000" b="1" dirty="0" smtClean="0"/>
              <a:t>Rate of reaction (s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) = 1/time taken (s)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Enzyme Kinetics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9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Factors which can influence the rate of an enzyme-catalyzed reaction include: temperature, pH and substrate concentration.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Factors Affecting Enzyme Activity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3352800"/>
            <a:ext cx="9013315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0012" y="533400"/>
            <a:ext cx="10210798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Competitive and non-competitive inhibitors effect the kinetics of an enzyme-catalyzed reaction in different ways. </a:t>
            </a:r>
          </a:p>
          <a:p>
            <a:r>
              <a:rPr lang="en-US" sz="2800" dirty="0" smtClean="0"/>
              <a:t>They both reduce the rate of reaction by limiting the amount of uninhibited enzyme available for reaction. </a:t>
            </a:r>
          </a:p>
          <a:p>
            <a:r>
              <a:rPr lang="en-US" sz="2800" b="1" dirty="0" smtClean="0"/>
              <a:t>Competitive Inhibitors:</a:t>
            </a:r>
            <a:r>
              <a:rPr lang="en-US" sz="2800" dirty="0" smtClean="0"/>
              <a:t> bind directly to the active site and hence exist in direct competition with the substrate. </a:t>
            </a:r>
          </a:p>
          <a:p>
            <a:pPr lvl="1"/>
            <a:r>
              <a:rPr lang="en-US" sz="2400" dirty="0" smtClean="0"/>
              <a:t>Increasing substrate levels will increase the likelihood of the enzyme colliding with the substrate instead of the inhibitor. </a:t>
            </a:r>
          </a:p>
          <a:p>
            <a:r>
              <a:rPr lang="en-US" sz="2800" b="1" dirty="0" smtClean="0"/>
              <a:t>Noncompetitive Inhibitors:</a:t>
            </a:r>
            <a:r>
              <a:rPr lang="en-US" sz="2800" dirty="0" smtClean="0"/>
              <a:t> Bind to an allosteric site and hence do not exist in direct competition with the substrate.</a:t>
            </a:r>
          </a:p>
          <a:p>
            <a:pPr lvl="1"/>
            <a:r>
              <a:rPr lang="en-US" sz="2400" dirty="0" smtClean="0"/>
              <a:t>Increasing substrate concentrations will not effect the level of inhibition caused by the non-competitive inhibitor.  </a:t>
            </a: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457199"/>
            <a:ext cx="9067800" cy="60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all need food, to break down and use as energy to perform all the chemical reactions in our cells. </a:t>
            </a:r>
          </a:p>
          <a:p>
            <a:r>
              <a:rPr lang="en-US" sz="2800" dirty="0" smtClean="0"/>
              <a:t>Cells spend a lot of time making ATP (energy storage for all life). </a:t>
            </a:r>
          </a:p>
          <a:p>
            <a:r>
              <a:rPr lang="en-US" sz="2800" dirty="0" smtClean="0"/>
              <a:t>They use this energy to drive all the chemical reactions. </a:t>
            </a:r>
          </a:p>
          <a:p>
            <a:pPr lvl="1"/>
            <a:r>
              <a:rPr lang="en-US" sz="2400" dirty="0" smtClean="0"/>
              <a:t>1. Anabolism (building)</a:t>
            </a:r>
          </a:p>
          <a:p>
            <a:pPr lvl="1"/>
            <a:r>
              <a:rPr lang="en-US" sz="2400" dirty="0" smtClean="0"/>
              <a:t>2. Catabolism (breaking down)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organisms survive?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8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Malaria is a disease caused by parasitic protozoans of the genus </a:t>
            </a:r>
            <a:r>
              <a:rPr lang="en-US" sz="2400" i="1" dirty="0" smtClean="0"/>
              <a:t>Plasmodium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Rational Drug Design: Anti-Malarial Drugs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2" y="2362200"/>
            <a:ext cx="6910388" cy="41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533400"/>
            <a:ext cx="10058398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Scientists have sequenced the genome of infectious species of </a:t>
            </a:r>
            <a:r>
              <a:rPr lang="en-US" sz="2800" i="1" dirty="0" smtClean="0"/>
              <a:t>Plasmodium</a:t>
            </a:r>
            <a:r>
              <a:rPr lang="en-US" sz="2800" dirty="0" smtClean="0"/>
              <a:t> and used it to determine the parasite’s </a:t>
            </a:r>
            <a:r>
              <a:rPr lang="en-US" sz="2800" u="sng" dirty="0" smtClean="0"/>
              <a:t>proteome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From the proteome, enzymes involved in parasitic metabolism have been identified as potential targets for inhibition. </a:t>
            </a:r>
          </a:p>
          <a:p>
            <a:r>
              <a:rPr lang="en-US" sz="2800" dirty="0" smtClean="0"/>
              <a:t>These enzymes may be screened against a </a:t>
            </a:r>
            <a:r>
              <a:rPr lang="en-US" sz="2800" b="1" dirty="0" smtClean="0"/>
              <a:t>bioinformatics database</a:t>
            </a:r>
            <a:r>
              <a:rPr lang="en-US" sz="2800" dirty="0" smtClean="0"/>
              <a:t> of chemicals to identify potential enzyme inhibitors. </a:t>
            </a:r>
          </a:p>
          <a:p>
            <a:pPr lvl="1"/>
            <a:r>
              <a:rPr lang="en-US" sz="2400" dirty="0" smtClean="0"/>
              <a:t>Once a promising compound is identified, it may be chemically modified to improve its binding affinity and lower its toxicity. </a:t>
            </a:r>
          </a:p>
          <a:p>
            <a:pPr lvl="1"/>
            <a:r>
              <a:rPr lang="en-US" sz="2400" dirty="0" smtClean="0"/>
              <a:t>In one particular study, over 300,000 chemicals were screened to identify 19 new chemicals that might function as inhibitors.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alternative method by which potential new anti-malarial medications can be synthesized is via </a:t>
            </a:r>
            <a:r>
              <a:rPr lang="en-US" sz="2800" b="1" dirty="0" smtClean="0"/>
              <a:t>rational drug design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Involves using computer modelling techniques to invent a compound that will function as an inhibitor. </a:t>
            </a:r>
          </a:p>
          <a:p>
            <a:pPr lvl="1"/>
            <a:r>
              <a:rPr lang="en-US" sz="2400" dirty="0" smtClean="0"/>
              <a:t>Using combinatorial chemistry, a compound is synthesized that is complementary to the active site of the target enzyme.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Metabolism</a:t>
            </a:r>
            <a:r>
              <a:rPr lang="en-US" sz="2800" dirty="0" smtClean="0"/>
              <a:t> describes the sum total of all reactions that occur within an organism in order to maintain life. </a:t>
            </a:r>
          </a:p>
          <a:p>
            <a:pPr lvl="1"/>
            <a:r>
              <a:rPr lang="en-US" sz="2400" dirty="0" smtClean="0"/>
              <a:t>Most chemical changes in a cell result from a series of reactions (pathways), with each step controlled by a specific enzyme. </a:t>
            </a:r>
          </a:p>
          <a:p>
            <a:pPr lvl="1"/>
            <a:r>
              <a:rPr lang="en-US" sz="2400" dirty="0" smtClean="0"/>
              <a:t>Metabolic pathways allow for a greater level of regulation, as the chemical change is controlled by numerous intermediates.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Metabolic Pathways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4" y="5419725"/>
            <a:ext cx="86868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597152"/>
            <a:ext cx="96012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Metabolic pathways are typically organized into chains or cycles of enzyme-catalyzed reactions. </a:t>
            </a:r>
          </a:p>
          <a:p>
            <a:pPr lvl="1"/>
            <a:r>
              <a:rPr lang="en-US" sz="2400" dirty="0" smtClean="0"/>
              <a:t>Examples of chains: Glycolysis (in cell respiration), coagulation cascade (in blood clotting)</a:t>
            </a:r>
          </a:p>
          <a:p>
            <a:pPr lvl="1"/>
            <a:r>
              <a:rPr lang="en-US" sz="2400" dirty="0" smtClean="0"/>
              <a:t>Examples of cycles: Krebs cycle (in cell respiration), Calvin cycle (in photosynthesis)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12" y="3924300"/>
            <a:ext cx="65341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Change </a:t>
            </a:r>
            <a:r>
              <a:rPr lang="en-US" sz="2400" b="1" u="sng" dirty="0" smtClean="0"/>
              <a:t>ONE</a:t>
            </a:r>
            <a:r>
              <a:rPr lang="en-US" sz="2400" dirty="0" smtClean="0"/>
              <a:t> letter at a time to get from “TREAD” to “BLINK”.</a:t>
            </a:r>
          </a:p>
          <a:p>
            <a:r>
              <a:rPr lang="en-US" sz="2400" dirty="0" smtClean="0"/>
              <a:t>All intermediate words must be </a:t>
            </a:r>
            <a:r>
              <a:rPr lang="en-US" sz="2400" b="1" u="sng" dirty="0" smtClean="0"/>
              <a:t>REAL</a:t>
            </a:r>
            <a:r>
              <a:rPr lang="en-US" sz="2400" dirty="0" smtClean="0"/>
              <a:t> English words. </a:t>
            </a:r>
          </a:p>
          <a:p>
            <a:r>
              <a:rPr lang="en-US" sz="2400" dirty="0" smtClean="0"/>
              <a:t>TREAD</a:t>
            </a:r>
          </a:p>
          <a:p>
            <a:r>
              <a:rPr lang="en-US" sz="2400" dirty="0" smtClean="0"/>
              <a:t>_______</a:t>
            </a:r>
          </a:p>
          <a:p>
            <a:r>
              <a:rPr lang="en-US" sz="2400" dirty="0" smtClean="0"/>
              <a:t>_______</a:t>
            </a:r>
          </a:p>
          <a:p>
            <a:r>
              <a:rPr lang="en-US" sz="2400" dirty="0" smtClean="0"/>
              <a:t>_______</a:t>
            </a:r>
          </a:p>
          <a:p>
            <a:r>
              <a:rPr lang="en-US" sz="2400" dirty="0" smtClean="0"/>
              <a:t>_______</a:t>
            </a:r>
          </a:p>
          <a:p>
            <a:r>
              <a:rPr lang="en-US" sz="2400" dirty="0" smtClean="0"/>
              <a:t>_______</a:t>
            </a:r>
          </a:p>
          <a:p>
            <a:r>
              <a:rPr lang="en-US" sz="2400" dirty="0" smtClean="0"/>
              <a:t>BREAD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Challenge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31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chemical reaction requires a certain amount of energy in order to proceed – This is the activation energy (E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Enzymes speed up the rate of a biochemical reaction by </a:t>
            </a:r>
            <a:r>
              <a:rPr lang="en-US" sz="2400" i="1" dirty="0" smtClean="0"/>
              <a:t>lowering</a:t>
            </a:r>
            <a:r>
              <a:rPr lang="en-US" sz="2400" dirty="0" smtClean="0"/>
              <a:t> the activation energy. </a:t>
            </a:r>
          </a:p>
          <a:p>
            <a:pPr lvl="1"/>
            <a:r>
              <a:rPr lang="en-US" sz="2400" dirty="0" smtClean="0"/>
              <a:t>When an enzyme binds to a substrate it stresses and destabilizes the bonds in the substrate. </a:t>
            </a:r>
          </a:p>
          <a:p>
            <a:pPr lvl="1"/>
            <a:r>
              <a:rPr lang="en-US" sz="2400" dirty="0" smtClean="0"/>
              <a:t>This reduces the overall energy level of the substrate’s transitionary state, meaning less energy is needed to convert it into a product and the reaction proceeds at a faster rate.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Activation Energy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79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990600"/>
            <a:ext cx="100509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the reactants contain more energy than the products, the free energy is released into the system (</a:t>
            </a:r>
            <a:r>
              <a:rPr lang="en-US" sz="2800" b="1" dirty="0" smtClean="0"/>
              <a:t>exergonic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These reactions are usually catabolic (breaking down), as energy is released from broken bonds within a molecule. </a:t>
            </a:r>
          </a:p>
          <a:p>
            <a:r>
              <a:rPr lang="en-US" sz="2800" dirty="0" smtClean="0"/>
              <a:t>If the reactants contain less energy than the products, free energy is lost to the system (</a:t>
            </a:r>
            <a:r>
              <a:rPr lang="en-US" sz="2800" b="1" dirty="0" smtClean="0"/>
              <a:t>endergonic</a:t>
            </a:r>
            <a:r>
              <a:rPr lang="en-US" sz="2800" dirty="0" smtClean="0"/>
              <a:t>). </a:t>
            </a:r>
          </a:p>
          <a:p>
            <a:pPr lvl="1"/>
            <a:r>
              <a:rPr lang="en-US" sz="2400" dirty="0" smtClean="0"/>
              <a:t>These reactions are usually anabolic (building up), as energy is required to synthesize bonds between molecules.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Types of Enzymatic Reactions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44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1830</Words>
  <Application>Microsoft Office PowerPoint</Application>
  <PresentationFormat>Custom</PresentationFormat>
  <Paragraphs>136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굴림</vt:lpstr>
      <vt:lpstr>Wingdings</vt:lpstr>
      <vt:lpstr>Vertical and Horizontal design template</vt:lpstr>
      <vt:lpstr>8.1 Metabolism</vt:lpstr>
      <vt:lpstr>PowerPoint Presentation</vt:lpstr>
      <vt:lpstr>How do organisms survive?</vt:lpstr>
      <vt:lpstr>Metabolic Pathways</vt:lpstr>
      <vt:lpstr>PowerPoint Presentation</vt:lpstr>
      <vt:lpstr>Challenge</vt:lpstr>
      <vt:lpstr>Activation Energy</vt:lpstr>
      <vt:lpstr>PowerPoint Presentation</vt:lpstr>
      <vt:lpstr>Types of Enzymatic Reactions </vt:lpstr>
      <vt:lpstr>PowerPoint Presentation</vt:lpstr>
      <vt:lpstr>Enzyme Inhibition</vt:lpstr>
      <vt:lpstr>Types of Enzyme Inhibition</vt:lpstr>
      <vt:lpstr>Normal Enzyme Reaction</vt:lpstr>
      <vt:lpstr>PowerPoint Presentation</vt:lpstr>
      <vt:lpstr>Competitive Inhibition</vt:lpstr>
      <vt:lpstr>PowerPoint Presentation</vt:lpstr>
      <vt:lpstr>Noncompetitive Inhibition</vt:lpstr>
      <vt:lpstr>PowerPoint Presentation</vt:lpstr>
      <vt:lpstr>Examples of Enzyme Inhibition </vt:lpstr>
      <vt:lpstr>Cyanide (Noncompetitive Inhibitor)</vt:lpstr>
      <vt:lpstr>PowerPoint Presentation</vt:lpstr>
      <vt:lpstr>Feedback Inhibition</vt:lpstr>
      <vt:lpstr>End-Product Inhibition</vt:lpstr>
      <vt:lpstr>Threonine  Isoleucine Pathway</vt:lpstr>
      <vt:lpstr>PowerPoint Presentation</vt:lpstr>
      <vt:lpstr>Enzyme Kinetics</vt:lpstr>
      <vt:lpstr>Factors Affecting Enzyme Activity</vt:lpstr>
      <vt:lpstr>PowerPoint Presentation</vt:lpstr>
      <vt:lpstr>PowerPoint Presentation</vt:lpstr>
      <vt:lpstr>Rational Drug Design: Anti-Malarial Drugs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2016-07-10T00:09:07Z</dcterms:created>
  <dcterms:modified xsi:type="dcterms:W3CDTF">2016-08-21T19:12:20Z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