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6" r:id="rId7"/>
    <p:sldId id="261" r:id="rId8"/>
    <p:sldId id="262" r:id="rId9"/>
    <p:sldId id="263"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353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8272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47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3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02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12588-04B1-427B-82EE-E8DB90309F08}" type="datetimeFigureOut">
              <a:rPr lang="en-US" smtClean="0"/>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6533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09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03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320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80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885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11/26/2015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1058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8.3 Photosynthesis</a:t>
            </a:r>
            <a:endParaRPr lang="en-US" dirty="0"/>
          </a:p>
        </p:txBody>
      </p:sp>
      <p:sp>
        <p:nvSpPr>
          <p:cNvPr id="3" name="Subtitle 2"/>
          <p:cNvSpPr>
            <a:spLocks noGrp="1"/>
          </p:cNvSpPr>
          <p:nvPr>
            <p:ph type="subTitle" idx="1"/>
          </p:nvPr>
        </p:nvSpPr>
        <p:spPr/>
        <p:txBody>
          <a:bodyPr/>
          <a:lstStyle/>
          <a:p>
            <a:r>
              <a:rPr lang="en-US" dirty="0" smtClean="0"/>
              <a:t>6 CO</a:t>
            </a:r>
            <a:r>
              <a:rPr lang="en-US" baseline="-25000" dirty="0" smtClean="0"/>
              <a:t>2</a:t>
            </a:r>
            <a:r>
              <a:rPr lang="en-US" dirty="0" smtClean="0"/>
              <a:t> + 12 H</a:t>
            </a:r>
            <a:r>
              <a:rPr lang="en-US" baseline="-25000" dirty="0" smtClean="0"/>
              <a:t>2</a:t>
            </a:r>
            <a:r>
              <a:rPr lang="en-US" dirty="0" smtClean="0"/>
              <a:t>O </a:t>
            </a:r>
            <a:r>
              <a:rPr lang="en-US" dirty="0" smtClean="0">
                <a:sym typeface="Wingdings" panose="05000000000000000000" pitchFamily="2" charset="2"/>
              </a:rPr>
              <a:t> C</a:t>
            </a:r>
            <a:r>
              <a:rPr lang="en-US" baseline="-25000" dirty="0" smtClean="0">
                <a:sym typeface="Wingdings" panose="05000000000000000000" pitchFamily="2" charset="2"/>
              </a:rPr>
              <a:t>6</a:t>
            </a:r>
            <a:r>
              <a:rPr lang="en-US" dirty="0" smtClean="0">
                <a:sym typeface="Wingdings" panose="05000000000000000000" pitchFamily="2" charset="2"/>
              </a:rPr>
              <a:t>H</a:t>
            </a:r>
            <a:r>
              <a:rPr lang="en-US" baseline="-25000" dirty="0" smtClean="0">
                <a:sym typeface="Wingdings" panose="05000000000000000000" pitchFamily="2" charset="2"/>
              </a:rPr>
              <a:t>12</a:t>
            </a:r>
            <a:r>
              <a:rPr lang="en-US" dirty="0" smtClean="0">
                <a:sym typeface="Wingdings" panose="05000000000000000000" pitchFamily="2" charset="2"/>
              </a:rPr>
              <a:t>O</a:t>
            </a:r>
            <a:r>
              <a:rPr lang="en-US" baseline="-25000" dirty="0" smtClean="0">
                <a:sym typeface="Wingdings" panose="05000000000000000000" pitchFamily="2" charset="2"/>
              </a:rPr>
              <a:t>6</a:t>
            </a:r>
            <a:r>
              <a:rPr lang="en-US" dirty="0" smtClean="0">
                <a:sym typeface="Wingdings" panose="05000000000000000000" pitchFamily="2" charset="2"/>
              </a:rPr>
              <a:t> + 6 H</a:t>
            </a:r>
            <a:r>
              <a:rPr lang="en-US" baseline="-25000" dirty="0" smtClean="0">
                <a:sym typeface="Wingdings" panose="05000000000000000000" pitchFamily="2" charset="2"/>
              </a:rPr>
              <a:t>2</a:t>
            </a:r>
            <a:r>
              <a:rPr lang="en-US" dirty="0" smtClean="0">
                <a:sym typeface="Wingdings" panose="05000000000000000000" pitchFamily="2" charset="2"/>
              </a:rPr>
              <a:t>0 + 6 O</a:t>
            </a:r>
            <a:r>
              <a:rPr lang="en-US" baseline="-25000" dirty="0" smtClean="0">
                <a:sym typeface="Wingdings" panose="05000000000000000000" pitchFamily="2" charset="2"/>
              </a:rPr>
              <a:t>2</a:t>
            </a:r>
            <a:endParaRPr lang="en-US" baseline="-25000" dirty="0"/>
          </a:p>
        </p:txBody>
      </p:sp>
    </p:spTree>
    <p:extLst>
      <p:ext uri="{BB962C8B-B14F-4D97-AF65-F5344CB8AC3E}">
        <p14:creationId xmlns:p14="http://schemas.microsoft.com/office/powerpoint/2010/main" val="4085534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15476" y="1265349"/>
            <a:ext cx="8720138" cy="4605960"/>
          </a:xfrm>
          <a:prstGeom prst="rect">
            <a:avLst/>
          </a:prstGeom>
        </p:spPr>
      </p:pic>
      <p:sp>
        <p:nvSpPr>
          <p:cNvPr id="5" name="TextBox 4"/>
          <p:cNvSpPr txBox="1"/>
          <p:nvPr/>
        </p:nvSpPr>
        <p:spPr>
          <a:xfrm>
            <a:off x="4687910" y="5871309"/>
            <a:ext cx="2292439" cy="369332"/>
          </a:xfrm>
          <a:prstGeom prst="rect">
            <a:avLst/>
          </a:prstGeom>
          <a:noFill/>
        </p:spPr>
        <p:txBody>
          <a:bodyPr wrap="square" rtlCol="0">
            <a:spAutoFit/>
          </a:bodyPr>
          <a:lstStyle/>
          <a:p>
            <a:r>
              <a:rPr lang="en-US" dirty="0" smtClean="0"/>
              <a:t>Cytochrome complex</a:t>
            </a:r>
            <a:endParaRPr lang="en-US" dirty="0"/>
          </a:p>
        </p:txBody>
      </p:sp>
    </p:spTree>
    <p:extLst>
      <p:ext uri="{BB962C8B-B14F-4D97-AF65-F5344CB8AC3E}">
        <p14:creationId xmlns:p14="http://schemas.microsoft.com/office/powerpoint/2010/main" val="3700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yourself</a:t>
            </a:r>
            <a:endParaRPr lang="en-US" dirty="0"/>
          </a:p>
        </p:txBody>
      </p:sp>
      <p:sp>
        <p:nvSpPr>
          <p:cNvPr id="3" name="Content Placeholder 2"/>
          <p:cNvSpPr>
            <a:spLocks noGrp="1"/>
          </p:cNvSpPr>
          <p:nvPr>
            <p:ph idx="1"/>
          </p:nvPr>
        </p:nvSpPr>
        <p:spPr/>
        <p:txBody>
          <a:bodyPr>
            <a:normAutofit lnSpcReduction="10000"/>
          </a:bodyPr>
          <a:lstStyle/>
          <a:p>
            <a:r>
              <a:rPr lang="en-US" dirty="0" smtClean="0"/>
              <a:t>State the site of the light-independent reaction. </a:t>
            </a:r>
          </a:p>
          <a:p>
            <a:r>
              <a:rPr lang="en-US" dirty="0" smtClean="0"/>
              <a:t>State the </a:t>
            </a:r>
            <a:r>
              <a:rPr lang="en-US" dirty="0" err="1" smtClean="0"/>
              <a:t>colour</a:t>
            </a:r>
            <a:r>
              <a:rPr lang="en-US" dirty="0" smtClean="0"/>
              <a:t> of the light spectrum that is not absorbed by plants. </a:t>
            </a:r>
          </a:p>
          <a:p>
            <a:r>
              <a:rPr lang="en-US" dirty="0" smtClean="0"/>
              <a:t>Explain what the light energy is used for when it is absorbed by the photosystems. </a:t>
            </a:r>
          </a:p>
          <a:p>
            <a:r>
              <a:rPr lang="en-US" dirty="0" smtClean="0"/>
              <a:t>State the name of the waste product from the light-dependent reaction. </a:t>
            </a:r>
          </a:p>
          <a:p>
            <a:r>
              <a:rPr lang="en-US" dirty="0" smtClean="0"/>
              <a:t>State the names of </a:t>
            </a:r>
            <a:r>
              <a:rPr lang="en-US" b="1" dirty="0" smtClean="0"/>
              <a:t>two</a:t>
            </a:r>
            <a:r>
              <a:rPr lang="en-US" dirty="0" smtClean="0"/>
              <a:t> products from the light-dependent reaction that are needed for the light-independent reactions. </a:t>
            </a:r>
          </a:p>
          <a:p>
            <a:r>
              <a:rPr lang="en-US" dirty="0" smtClean="0"/>
              <a:t>State the name of the starting acceptor molecule in the Calvin cycle, which reacts with carbon dioxide. </a:t>
            </a:r>
            <a:endParaRPr lang="en-US" dirty="0"/>
          </a:p>
        </p:txBody>
      </p:sp>
    </p:spTree>
    <p:extLst>
      <p:ext uri="{BB962C8B-B14F-4D97-AF65-F5344CB8AC3E}">
        <p14:creationId xmlns:p14="http://schemas.microsoft.com/office/powerpoint/2010/main" val="2674818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Chloroplast Structure</a:t>
            </a:r>
            <a:endParaRPr lang="en-US" dirty="0"/>
          </a:p>
        </p:txBody>
      </p:sp>
      <p:pic>
        <p:nvPicPr>
          <p:cNvPr id="4" name="Picture 3"/>
          <p:cNvPicPr>
            <a:picLocks noChangeAspect="1"/>
          </p:cNvPicPr>
          <p:nvPr/>
        </p:nvPicPr>
        <p:blipFill>
          <a:blip r:embed="rId2"/>
          <a:stretch>
            <a:fillRect/>
          </a:stretch>
        </p:blipFill>
        <p:spPr>
          <a:xfrm>
            <a:off x="1873004" y="2217431"/>
            <a:ext cx="6205068" cy="3866705"/>
          </a:xfrm>
          <a:prstGeom prst="rect">
            <a:avLst/>
          </a:prstGeom>
        </p:spPr>
      </p:pic>
      <p:sp>
        <p:nvSpPr>
          <p:cNvPr id="5" name="Rectangle 4"/>
          <p:cNvSpPr/>
          <p:nvPr/>
        </p:nvSpPr>
        <p:spPr>
          <a:xfrm>
            <a:off x="8078072" y="2349149"/>
            <a:ext cx="2434866" cy="461665"/>
          </a:xfrm>
          <a:prstGeom prst="rect">
            <a:avLst/>
          </a:prstGeom>
          <a:noFill/>
        </p:spPr>
        <p:txBody>
          <a:bodyPr wrap="square" lIns="91440" tIns="45720" rIns="91440" bIns="45720">
            <a:spAutoFit/>
          </a:bodyPr>
          <a:lstStyle/>
          <a:p>
            <a:r>
              <a:rPr lang="en-US" sz="2400" b="0" cap="none" spc="0" dirty="0" smtClean="0">
                <a:ln w="0"/>
                <a:solidFill>
                  <a:schemeClr val="tx1"/>
                </a:solidFill>
                <a:effectLst>
                  <a:outerShdw blurRad="38100" dist="19050" dir="2700000" algn="tl" rotWithShape="0">
                    <a:schemeClr val="dk1">
                      <a:alpha val="40000"/>
                    </a:schemeClr>
                  </a:outerShdw>
                </a:effectLst>
              </a:rPr>
              <a:t>Outer membrane</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8078072" y="2967032"/>
            <a:ext cx="2434866" cy="461665"/>
          </a:xfrm>
          <a:prstGeom prst="rect">
            <a:avLst/>
          </a:prstGeom>
          <a:noFill/>
        </p:spPr>
        <p:txBody>
          <a:bodyPr wrap="square" lIns="91440" tIns="45720" rIns="91440" bIns="45720">
            <a:spAutoFit/>
          </a:bodyPr>
          <a:lstStyle/>
          <a:p>
            <a:r>
              <a:rPr lang="en-US" sz="2400" b="0" cap="none" spc="0" dirty="0" smtClean="0">
                <a:ln w="0"/>
                <a:solidFill>
                  <a:schemeClr val="tx1"/>
                </a:solidFill>
                <a:effectLst>
                  <a:outerShdw blurRad="38100" dist="19050" dir="2700000" algn="tl" rotWithShape="0">
                    <a:schemeClr val="dk1">
                      <a:alpha val="40000"/>
                    </a:schemeClr>
                  </a:outerShdw>
                </a:effectLst>
              </a:rPr>
              <a:t>Inner membrane</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8078072" y="3618357"/>
            <a:ext cx="2434866" cy="461665"/>
          </a:xfrm>
          <a:prstGeom prst="rect">
            <a:avLst/>
          </a:prstGeom>
          <a:noFill/>
        </p:spPr>
        <p:txBody>
          <a:bodyPr wrap="square" lIns="91440" tIns="45720" rIns="91440" bIns="45720">
            <a:spAutoFit/>
          </a:bodyPr>
          <a:lstStyle/>
          <a:p>
            <a:r>
              <a:rPr lang="en-US" sz="2400" b="0" cap="none" spc="0" dirty="0" smtClean="0">
                <a:ln w="0"/>
                <a:solidFill>
                  <a:schemeClr val="tx1"/>
                </a:solidFill>
                <a:effectLst>
                  <a:outerShdw blurRad="38100" dist="19050" dir="2700000" algn="tl" rotWithShape="0">
                    <a:schemeClr val="dk1">
                      <a:alpha val="40000"/>
                    </a:schemeClr>
                  </a:outerShdw>
                </a:effectLst>
              </a:rPr>
              <a:t>Granum</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8078072" y="4150784"/>
            <a:ext cx="2434866" cy="461665"/>
          </a:xfrm>
          <a:prstGeom prst="rect">
            <a:avLst/>
          </a:prstGeom>
          <a:noFill/>
        </p:spPr>
        <p:txBody>
          <a:bodyPr wrap="square" lIns="91440" tIns="45720" rIns="91440" bIns="45720">
            <a:spAutoFit/>
          </a:bodyPr>
          <a:lstStyle/>
          <a:p>
            <a:r>
              <a:rPr lang="en-US" sz="2400" b="0" cap="none" spc="0" dirty="0" smtClean="0">
                <a:ln w="0"/>
                <a:solidFill>
                  <a:schemeClr val="tx1"/>
                </a:solidFill>
                <a:effectLst>
                  <a:outerShdw blurRad="38100" dist="19050" dir="2700000" algn="tl" rotWithShape="0">
                    <a:schemeClr val="dk1">
                      <a:alpha val="40000"/>
                    </a:schemeClr>
                  </a:outerShdw>
                </a:effectLst>
              </a:rPr>
              <a:t>Stroma</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p:cNvSpPr/>
          <p:nvPr/>
        </p:nvSpPr>
        <p:spPr>
          <a:xfrm>
            <a:off x="8217593" y="4926601"/>
            <a:ext cx="2434866" cy="461665"/>
          </a:xfrm>
          <a:prstGeom prst="rect">
            <a:avLst/>
          </a:prstGeom>
          <a:noFill/>
        </p:spPr>
        <p:txBody>
          <a:bodyPr wrap="square" lIns="91440" tIns="45720" rIns="91440" bIns="45720">
            <a:spAutoFit/>
          </a:bodyPr>
          <a:lstStyle/>
          <a:p>
            <a:r>
              <a:rPr lang="en-US" sz="2400" dirty="0" smtClean="0">
                <a:ln w="0"/>
                <a:effectLst>
                  <a:outerShdw blurRad="38100" dist="19050" dir="2700000" algn="tl" rotWithShape="0">
                    <a:schemeClr val="dk1">
                      <a:alpha val="40000"/>
                    </a:schemeClr>
                  </a:outerShdw>
                </a:effectLst>
              </a:rPr>
              <a:t>1 Thylakoid</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10518618" y="2505237"/>
            <a:ext cx="1673382" cy="830997"/>
          </a:xfrm>
          <a:prstGeom prst="rect">
            <a:avLst/>
          </a:prstGeom>
          <a:noFill/>
        </p:spPr>
        <p:txBody>
          <a:bodyPr wrap="square" lIns="91440" tIns="45720" rIns="91440" bIns="45720">
            <a:spAutoFit/>
          </a:bodyPr>
          <a:lstStyle/>
          <a:p>
            <a:r>
              <a:rPr lang="en-US" sz="2400" b="0" cap="none" spc="0" dirty="0" smtClean="0">
                <a:ln w="0"/>
                <a:solidFill>
                  <a:schemeClr val="tx1"/>
                </a:solidFill>
                <a:effectLst>
                  <a:outerShdw blurRad="38100" dist="19050" dir="2700000" algn="tl" rotWithShape="0">
                    <a:schemeClr val="dk1">
                      <a:alpha val="40000"/>
                    </a:schemeClr>
                  </a:outerShdw>
                </a:effectLst>
              </a:rPr>
              <a:t>Double membrane</a:t>
            </a:r>
            <a:endParaRPr lang="en-US" sz="2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80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Chloroplast…the photosynthesis machine</a:t>
            </a:r>
            <a:endParaRPr lang="en-US" dirty="0"/>
          </a:p>
        </p:txBody>
      </p:sp>
      <p:sp>
        <p:nvSpPr>
          <p:cNvPr id="3" name="Content Placeholder 2"/>
          <p:cNvSpPr>
            <a:spLocks noGrp="1"/>
          </p:cNvSpPr>
          <p:nvPr>
            <p:ph idx="1"/>
          </p:nvPr>
        </p:nvSpPr>
        <p:spPr/>
        <p:txBody>
          <a:bodyPr/>
          <a:lstStyle/>
          <a:p>
            <a:r>
              <a:rPr lang="en-US" b="1" dirty="0" smtClean="0"/>
              <a:t>Thylakoid membranes </a:t>
            </a:r>
            <a:r>
              <a:rPr lang="en-US" dirty="0" smtClean="0"/>
              <a:t>are stacked and folded to increase the surface area available for the </a:t>
            </a:r>
            <a:r>
              <a:rPr lang="en-US" b="1" u="sng" dirty="0" smtClean="0"/>
              <a:t>light-independent</a:t>
            </a:r>
            <a:r>
              <a:rPr lang="en-US" u="sng" dirty="0" smtClean="0"/>
              <a:t> </a:t>
            </a:r>
            <a:r>
              <a:rPr lang="en-US" b="1" u="sng" dirty="0" smtClean="0"/>
              <a:t>reactions</a:t>
            </a:r>
            <a:r>
              <a:rPr lang="en-US" b="1" dirty="0" smtClean="0"/>
              <a:t>. </a:t>
            </a:r>
          </a:p>
          <a:p>
            <a:r>
              <a:rPr lang="en-US" dirty="0" smtClean="0"/>
              <a:t>Each thylakoid is a flattened sac with a small space in the middle where a proton gradient can be established for chemiosmosis to occur. </a:t>
            </a:r>
          </a:p>
          <a:p>
            <a:r>
              <a:rPr lang="en-US" dirty="0" smtClean="0"/>
              <a:t>A stack of thylakoids is called a </a:t>
            </a:r>
            <a:r>
              <a:rPr lang="en-US" b="1" dirty="0" smtClean="0"/>
              <a:t>granum. </a:t>
            </a:r>
          </a:p>
          <a:p>
            <a:r>
              <a:rPr lang="en-US" dirty="0" smtClean="0"/>
              <a:t>The </a:t>
            </a:r>
            <a:r>
              <a:rPr lang="en-US" b="1" dirty="0" smtClean="0"/>
              <a:t>stroma</a:t>
            </a:r>
            <a:r>
              <a:rPr lang="en-US" dirty="0" smtClean="0"/>
              <a:t> is the liquid that contains the enzymes needed for the light-independent reactions. </a:t>
            </a:r>
            <a:endParaRPr lang="en-US" dirty="0"/>
          </a:p>
        </p:txBody>
      </p:sp>
    </p:spTree>
    <p:extLst>
      <p:ext uri="{BB962C8B-B14F-4D97-AF65-F5344CB8AC3E}">
        <p14:creationId xmlns:p14="http://schemas.microsoft.com/office/powerpoint/2010/main" val="193333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photosynthesis</a:t>
            </a:r>
            <a:endParaRPr lang="en-US" dirty="0"/>
          </a:p>
        </p:txBody>
      </p:sp>
      <p:sp>
        <p:nvSpPr>
          <p:cNvPr id="3" name="Content Placeholder 2"/>
          <p:cNvSpPr>
            <a:spLocks noGrp="1"/>
          </p:cNvSpPr>
          <p:nvPr>
            <p:ph idx="1"/>
          </p:nvPr>
        </p:nvSpPr>
        <p:spPr/>
        <p:txBody>
          <a:bodyPr/>
          <a:lstStyle/>
          <a:p>
            <a:r>
              <a:rPr lang="en-US" b="1" dirty="0" smtClean="0"/>
              <a:t>Light-dependent reaction</a:t>
            </a:r>
            <a:r>
              <a:rPr lang="en-US" dirty="0" smtClean="0"/>
              <a:t>: takes place in the thylakoid space and across the thylakoid membranes.</a:t>
            </a:r>
          </a:p>
          <a:p>
            <a:r>
              <a:rPr lang="en-US" b="1" dirty="0" smtClean="0"/>
              <a:t>Light-independent reaction</a:t>
            </a:r>
            <a:r>
              <a:rPr lang="en-US" dirty="0" smtClean="0"/>
              <a:t>: takes place in the stroma. </a:t>
            </a:r>
            <a:endParaRPr lang="en-US" dirty="0"/>
          </a:p>
        </p:txBody>
      </p:sp>
    </p:spTree>
    <p:extLst>
      <p:ext uri="{BB962C8B-B14F-4D97-AF65-F5344CB8AC3E}">
        <p14:creationId xmlns:p14="http://schemas.microsoft.com/office/powerpoint/2010/main" val="1691261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Light-dependent reaction</a:t>
            </a:r>
            <a:endParaRPr lang="en-US" dirty="0"/>
          </a:p>
        </p:txBody>
      </p:sp>
      <p:sp>
        <p:nvSpPr>
          <p:cNvPr id="3" name="Content Placeholder 2"/>
          <p:cNvSpPr>
            <a:spLocks noGrp="1"/>
          </p:cNvSpPr>
          <p:nvPr>
            <p:ph idx="1"/>
          </p:nvPr>
        </p:nvSpPr>
        <p:spPr/>
        <p:txBody>
          <a:bodyPr/>
          <a:lstStyle/>
          <a:p>
            <a:r>
              <a:rPr lang="en-US" dirty="0" smtClean="0"/>
              <a:t>Light is required, typically in the form of sunlight. </a:t>
            </a:r>
          </a:p>
          <a:p>
            <a:r>
              <a:rPr lang="en-US" dirty="0" smtClean="0"/>
              <a:t>Photosynthetic pigments, such as chlorophyll (a and b), are used to absorb light. </a:t>
            </a:r>
          </a:p>
          <a:p>
            <a:r>
              <a:rPr lang="en-US" dirty="0" smtClean="0"/>
              <a:t>2 groups: </a:t>
            </a:r>
            <a:r>
              <a:rPr lang="en-US" b="1" dirty="0" smtClean="0"/>
              <a:t>photosystems I and II: </a:t>
            </a:r>
            <a:r>
              <a:rPr lang="en-US" dirty="0" smtClean="0"/>
              <a:t>which absorb the light energy and use this to boost electrons to a higher energy level so that they become “excited”. </a:t>
            </a:r>
          </a:p>
          <a:p>
            <a:pPr marL="0" indent="0">
              <a:buNone/>
            </a:pPr>
            <a:endParaRPr lang="en-US" dirty="0"/>
          </a:p>
        </p:txBody>
      </p:sp>
    </p:spTree>
    <p:extLst>
      <p:ext uri="{BB962C8B-B14F-4D97-AF65-F5344CB8AC3E}">
        <p14:creationId xmlns:p14="http://schemas.microsoft.com/office/powerpoint/2010/main" val="327644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e</a:t>
            </a:r>
            <a:r>
              <a:rPr lang="en-US" baseline="30000" dirty="0" smtClean="0"/>
              <a:t>-</a:t>
            </a:r>
            <a:r>
              <a:rPr lang="en-US" dirty="0" smtClean="0"/>
              <a:t> excited?</a:t>
            </a:r>
            <a:endParaRPr lang="en-US" dirty="0"/>
          </a:p>
        </p:txBody>
      </p:sp>
      <p:pic>
        <p:nvPicPr>
          <p:cNvPr id="5" name="Picture 4"/>
          <p:cNvPicPr>
            <a:picLocks noChangeAspect="1"/>
          </p:cNvPicPr>
          <p:nvPr/>
        </p:nvPicPr>
        <p:blipFill>
          <a:blip r:embed="rId2"/>
          <a:stretch>
            <a:fillRect/>
          </a:stretch>
        </p:blipFill>
        <p:spPr>
          <a:xfrm>
            <a:off x="5000893" y="1600536"/>
            <a:ext cx="6800850" cy="4552918"/>
          </a:xfrm>
          <a:prstGeom prst="rect">
            <a:avLst/>
          </a:prstGeom>
        </p:spPr>
      </p:pic>
      <p:sp>
        <p:nvSpPr>
          <p:cNvPr id="6" name="TextBox 5"/>
          <p:cNvSpPr txBox="1"/>
          <p:nvPr/>
        </p:nvSpPr>
        <p:spPr>
          <a:xfrm>
            <a:off x="540913" y="1690688"/>
            <a:ext cx="4275786"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When light energy reaches a reaction centre, </a:t>
            </a:r>
            <a:r>
              <a:rPr lang="en-US" b="1" dirty="0" smtClean="0"/>
              <a:t>ground-state electrons</a:t>
            </a:r>
            <a:r>
              <a:rPr lang="en-US" dirty="0" smtClean="0"/>
              <a:t> in the key chlorophyll molecule are raised to an “excited state” by the light energy received. </a:t>
            </a:r>
          </a:p>
          <a:p>
            <a:pPr marL="285750" indent="-285750">
              <a:buFont typeface="Arial" panose="020B0604020202020204" pitchFamily="34" charset="0"/>
              <a:buChar char="•"/>
            </a:pPr>
            <a:r>
              <a:rPr lang="en-US" dirty="0" smtClean="0"/>
              <a:t>As a result, </a:t>
            </a:r>
            <a:r>
              <a:rPr lang="en-US" b="1" dirty="0" smtClean="0"/>
              <a:t>high-energy</a:t>
            </a:r>
            <a:r>
              <a:rPr lang="en-US" dirty="0" smtClean="0"/>
              <a:t> </a:t>
            </a:r>
            <a:r>
              <a:rPr lang="en-US" b="1" dirty="0" smtClean="0"/>
              <a:t>electrons</a:t>
            </a:r>
            <a:r>
              <a:rPr lang="en-US" dirty="0" smtClean="0"/>
              <a:t> are released, and these e</a:t>
            </a:r>
            <a:r>
              <a:rPr lang="en-US" baseline="30000" dirty="0" smtClean="0"/>
              <a:t>-</a:t>
            </a:r>
            <a:r>
              <a:rPr lang="en-US" dirty="0" smtClean="0"/>
              <a:t> bring about the biochemical changes of the light-dependent reaction. </a:t>
            </a:r>
            <a:endParaRPr lang="en-US" dirty="0"/>
          </a:p>
        </p:txBody>
      </p:sp>
    </p:spTree>
    <p:extLst>
      <p:ext uri="{BB962C8B-B14F-4D97-AF65-F5344CB8AC3E}">
        <p14:creationId xmlns:p14="http://schemas.microsoft.com/office/powerpoint/2010/main" val="2135314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88215" y="446266"/>
            <a:ext cx="10248900" cy="5991225"/>
          </a:xfrm>
          <a:prstGeom prst="rect">
            <a:avLst/>
          </a:prstGeom>
        </p:spPr>
      </p:pic>
    </p:spTree>
    <p:extLst>
      <p:ext uri="{BB962C8B-B14F-4D97-AF65-F5344CB8AC3E}">
        <p14:creationId xmlns:p14="http://schemas.microsoft.com/office/powerpoint/2010/main" val="4003337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Light-dependent reaction</a:t>
            </a:r>
            <a:endParaRPr lang="en-US" dirty="0"/>
          </a:p>
        </p:txBody>
      </p:sp>
      <p:sp>
        <p:nvSpPr>
          <p:cNvPr id="3" name="Content Placeholder 2"/>
          <p:cNvSpPr>
            <a:spLocks noGrp="1"/>
          </p:cNvSpPr>
          <p:nvPr>
            <p:ph idx="1"/>
          </p:nvPr>
        </p:nvSpPr>
        <p:spPr/>
        <p:txBody>
          <a:bodyPr/>
          <a:lstStyle/>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p:txBody>
      </p:sp>
      <p:sp>
        <p:nvSpPr>
          <p:cNvPr id="4" name="TextBox 3"/>
          <p:cNvSpPr txBox="1"/>
          <p:nvPr/>
        </p:nvSpPr>
        <p:spPr>
          <a:xfrm>
            <a:off x="1532586" y="1825625"/>
            <a:ext cx="9195515" cy="923330"/>
          </a:xfrm>
          <a:prstGeom prst="rect">
            <a:avLst/>
          </a:prstGeom>
          <a:noFill/>
        </p:spPr>
        <p:txBody>
          <a:bodyPr wrap="square" rtlCol="0">
            <a:spAutoFit/>
          </a:bodyPr>
          <a:lstStyle/>
          <a:p>
            <a:r>
              <a:rPr lang="en-US" dirty="0" smtClean="0"/>
              <a:t>A photon of light is absorbed by a pigment in photosystem II and it transferred to other pigment molecules until it reaches one of the chlorophyll a (P680) molecules in the reaction centre. The photon excites one of the chlorophyll a electrons to a higher energy state. </a:t>
            </a:r>
            <a:endParaRPr lang="en-US" dirty="0"/>
          </a:p>
        </p:txBody>
      </p:sp>
      <p:sp>
        <p:nvSpPr>
          <p:cNvPr id="5" name="TextBox 4"/>
          <p:cNvSpPr txBox="1"/>
          <p:nvPr/>
        </p:nvSpPr>
        <p:spPr>
          <a:xfrm>
            <a:off x="1532585" y="2913459"/>
            <a:ext cx="9195515" cy="369332"/>
          </a:xfrm>
          <a:prstGeom prst="rect">
            <a:avLst/>
          </a:prstGeom>
          <a:noFill/>
        </p:spPr>
        <p:txBody>
          <a:bodyPr wrap="square" rtlCol="0">
            <a:spAutoFit/>
          </a:bodyPr>
          <a:lstStyle/>
          <a:p>
            <a:r>
              <a:rPr lang="en-US" dirty="0" smtClean="0"/>
              <a:t>This electron is captured by the primary acceptor of the reaction centre. </a:t>
            </a:r>
            <a:endParaRPr lang="en-US" dirty="0"/>
          </a:p>
        </p:txBody>
      </p:sp>
      <p:sp>
        <p:nvSpPr>
          <p:cNvPr id="6" name="TextBox 5"/>
          <p:cNvSpPr txBox="1"/>
          <p:nvPr/>
        </p:nvSpPr>
        <p:spPr>
          <a:xfrm>
            <a:off x="1498242" y="3816628"/>
            <a:ext cx="9195515" cy="923330"/>
          </a:xfrm>
          <a:prstGeom prst="rect">
            <a:avLst/>
          </a:prstGeom>
          <a:noFill/>
        </p:spPr>
        <p:txBody>
          <a:bodyPr wrap="square" rtlCol="0">
            <a:spAutoFit/>
          </a:bodyPr>
          <a:lstStyle/>
          <a:p>
            <a:r>
              <a:rPr lang="en-US" dirty="0" smtClean="0"/>
              <a:t>Water is split by an enzyme to produce electrons, hydrogen ions, and an oxygen atom. This process is driven by the energy from light and is called </a:t>
            </a:r>
            <a:r>
              <a:rPr lang="en-US" b="1" dirty="0" smtClean="0"/>
              <a:t>photolysis. </a:t>
            </a:r>
            <a:r>
              <a:rPr lang="en-US" dirty="0" smtClean="0"/>
              <a:t>The electrons are supplied one by one to the chlorophyll a molecules of the reaction centre. </a:t>
            </a:r>
            <a:endParaRPr lang="en-US" dirty="0"/>
          </a:p>
        </p:txBody>
      </p:sp>
      <p:sp>
        <p:nvSpPr>
          <p:cNvPr id="7" name="TextBox 6"/>
          <p:cNvSpPr txBox="1"/>
          <p:nvPr/>
        </p:nvSpPr>
        <p:spPr>
          <a:xfrm>
            <a:off x="1532585" y="4993910"/>
            <a:ext cx="9195515" cy="923330"/>
          </a:xfrm>
          <a:prstGeom prst="rect">
            <a:avLst/>
          </a:prstGeom>
          <a:noFill/>
        </p:spPr>
        <p:txBody>
          <a:bodyPr wrap="square" rtlCol="0">
            <a:spAutoFit/>
          </a:bodyPr>
          <a:lstStyle/>
          <a:p>
            <a:r>
              <a:rPr lang="en-US" dirty="0" smtClean="0"/>
              <a:t>The excited electrons pass from the primary acceptor down an electron transport chain, losing energy at each exchange. The first of the three carriers is plastoquinone (PQ). The middle carrier is a cytochrome complex. </a:t>
            </a:r>
            <a:endParaRPr lang="en-US" dirty="0"/>
          </a:p>
        </p:txBody>
      </p:sp>
    </p:spTree>
    <p:extLst>
      <p:ext uri="{BB962C8B-B14F-4D97-AF65-F5344CB8AC3E}">
        <p14:creationId xmlns:p14="http://schemas.microsoft.com/office/powerpoint/2010/main" val="421874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5.</a:t>
            </a:r>
          </a:p>
          <a:p>
            <a:endParaRPr lang="en-US" dirty="0" smtClean="0"/>
          </a:p>
          <a:p>
            <a:r>
              <a:rPr lang="en-US" dirty="0" smtClean="0"/>
              <a:t>6.</a:t>
            </a:r>
          </a:p>
          <a:p>
            <a:endParaRPr lang="en-US" dirty="0" smtClean="0"/>
          </a:p>
          <a:p>
            <a:r>
              <a:rPr lang="en-US" dirty="0" smtClean="0"/>
              <a:t>7.</a:t>
            </a:r>
          </a:p>
          <a:p>
            <a:endParaRPr lang="en-US" dirty="0" smtClean="0"/>
          </a:p>
          <a:p>
            <a:r>
              <a:rPr lang="en-US" dirty="0" smtClean="0"/>
              <a:t>8.</a:t>
            </a:r>
          </a:p>
          <a:p>
            <a:endParaRPr lang="en-US" dirty="0" smtClean="0"/>
          </a:p>
        </p:txBody>
      </p:sp>
      <p:sp>
        <p:nvSpPr>
          <p:cNvPr id="4" name="TextBox 3"/>
          <p:cNvSpPr txBox="1"/>
          <p:nvPr/>
        </p:nvSpPr>
        <p:spPr>
          <a:xfrm>
            <a:off x="1498242" y="1822450"/>
            <a:ext cx="9423043" cy="646331"/>
          </a:xfrm>
          <a:prstGeom prst="rect">
            <a:avLst/>
          </a:prstGeom>
          <a:noFill/>
        </p:spPr>
        <p:txBody>
          <a:bodyPr wrap="square" rtlCol="0">
            <a:spAutoFit/>
          </a:bodyPr>
          <a:lstStyle/>
          <a:p>
            <a:r>
              <a:rPr lang="en-US" dirty="0" smtClean="0"/>
              <a:t>The energy lost from the electrons moving down the electron transport chain drive chemiosmosis (similar to that in respiration) to bring about phosphorylation of ADP to produce ATP.</a:t>
            </a:r>
            <a:endParaRPr lang="en-US" dirty="0"/>
          </a:p>
        </p:txBody>
      </p:sp>
      <p:sp>
        <p:nvSpPr>
          <p:cNvPr id="5" name="TextBox 4"/>
          <p:cNvSpPr txBox="1"/>
          <p:nvPr/>
        </p:nvSpPr>
        <p:spPr>
          <a:xfrm>
            <a:off x="1498242" y="2661071"/>
            <a:ext cx="10693758" cy="1200329"/>
          </a:xfrm>
          <a:prstGeom prst="rect">
            <a:avLst/>
          </a:prstGeom>
          <a:noFill/>
        </p:spPr>
        <p:txBody>
          <a:bodyPr wrap="square" rtlCol="0">
            <a:spAutoFit/>
          </a:bodyPr>
          <a:lstStyle/>
          <a:p>
            <a:r>
              <a:rPr lang="en-US" dirty="0" smtClean="0"/>
              <a:t>A photon of light is absorbed by a pigment in photosystem I. This energy is transferred through several accessory pigments until received by a chlorophyll a (P700) molecule. This results in an electron with a higher energy state being transferred to the primary electron acceptor. The de-energized electron from photosystems II fills the void left by the newly energized electron. </a:t>
            </a:r>
            <a:endParaRPr lang="en-US" dirty="0"/>
          </a:p>
        </p:txBody>
      </p:sp>
      <p:sp>
        <p:nvSpPr>
          <p:cNvPr id="6" name="TextBox 5"/>
          <p:cNvSpPr txBox="1"/>
          <p:nvPr/>
        </p:nvSpPr>
        <p:spPr>
          <a:xfrm>
            <a:off x="1498242" y="3861400"/>
            <a:ext cx="9195515" cy="646331"/>
          </a:xfrm>
          <a:prstGeom prst="rect">
            <a:avLst/>
          </a:prstGeom>
          <a:noFill/>
        </p:spPr>
        <p:txBody>
          <a:bodyPr wrap="square" rtlCol="0">
            <a:spAutoFit/>
          </a:bodyPr>
          <a:lstStyle/>
          <a:p>
            <a:r>
              <a:rPr lang="en-US" dirty="0" smtClean="0"/>
              <a:t>The electron with the higher energy state is then passed down a second electron transport chain that involves the carrier ferredoxin. </a:t>
            </a:r>
            <a:endParaRPr lang="en-US" dirty="0"/>
          </a:p>
        </p:txBody>
      </p:sp>
      <p:sp>
        <p:nvSpPr>
          <p:cNvPr id="7" name="TextBox 6"/>
          <p:cNvSpPr txBox="1"/>
          <p:nvPr/>
        </p:nvSpPr>
        <p:spPr>
          <a:xfrm>
            <a:off x="1498241" y="4880682"/>
            <a:ext cx="9195515" cy="646331"/>
          </a:xfrm>
          <a:prstGeom prst="rect">
            <a:avLst/>
          </a:prstGeom>
          <a:noFill/>
        </p:spPr>
        <p:txBody>
          <a:bodyPr wrap="square" rtlCol="0">
            <a:spAutoFit/>
          </a:bodyPr>
          <a:lstStyle/>
          <a:p>
            <a:r>
              <a:rPr lang="en-US" dirty="0" smtClean="0"/>
              <a:t>The enzyme NADP reductase catalyses the transfer of the electron from ferredoxin to the energy carrier NADP+. Two electrons are required to reduce NADP+ fully to NADPH. </a:t>
            </a:r>
            <a:endParaRPr lang="en-US" dirty="0"/>
          </a:p>
        </p:txBody>
      </p:sp>
      <p:sp>
        <p:nvSpPr>
          <p:cNvPr id="8" name="TextBox 7"/>
          <p:cNvSpPr txBox="1"/>
          <p:nvPr/>
        </p:nvSpPr>
        <p:spPr>
          <a:xfrm>
            <a:off x="5954332" y="5732090"/>
            <a:ext cx="6087414" cy="923330"/>
          </a:xfrm>
          <a:prstGeom prst="rect">
            <a:avLst/>
          </a:prstGeom>
          <a:noFill/>
        </p:spPr>
        <p:txBody>
          <a:bodyPr wrap="square" rtlCol="0">
            <a:spAutoFit/>
          </a:bodyPr>
          <a:lstStyle/>
          <a:p>
            <a:r>
              <a:rPr lang="en-US" dirty="0" smtClean="0">
                <a:solidFill>
                  <a:srgbClr val="FF0000"/>
                </a:solidFill>
              </a:rPr>
              <a:t>TIP: NADP+ is very similar to NAD+</a:t>
            </a:r>
          </a:p>
          <a:p>
            <a:r>
              <a:rPr lang="en-US" dirty="0" smtClean="0">
                <a:solidFill>
                  <a:srgbClr val="FF0000"/>
                </a:solidFill>
              </a:rPr>
              <a:t>Except it has a phosphate group attached. </a:t>
            </a:r>
          </a:p>
          <a:p>
            <a:r>
              <a:rPr lang="en-US" dirty="0" smtClean="0">
                <a:solidFill>
                  <a:srgbClr val="FF0000"/>
                </a:solidFill>
              </a:rPr>
              <a:t>*</a:t>
            </a:r>
            <a:r>
              <a:rPr lang="en-US" u="sng" dirty="0" smtClean="0">
                <a:solidFill>
                  <a:srgbClr val="FF0000"/>
                </a:solidFill>
              </a:rPr>
              <a:t>P</a:t>
            </a:r>
            <a:r>
              <a:rPr lang="en-US" dirty="0" smtClean="0">
                <a:solidFill>
                  <a:srgbClr val="FF0000"/>
                </a:solidFill>
              </a:rPr>
              <a:t>hotosynthesis uses NAD</a:t>
            </a:r>
            <a:r>
              <a:rPr lang="en-US" u="sng" dirty="0" smtClean="0">
                <a:solidFill>
                  <a:srgbClr val="FF0000"/>
                </a:solidFill>
              </a:rPr>
              <a:t>P</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1540447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1444</TotalTime>
  <Words>674</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8.3 Photosynthesis</vt:lpstr>
      <vt:lpstr>Chloroplast Structure</vt:lpstr>
      <vt:lpstr>Chloroplast…the photosynthesis machine</vt:lpstr>
      <vt:lpstr>Stages of photosynthesis</vt:lpstr>
      <vt:lpstr>Light-dependent reaction</vt:lpstr>
      <vt:lpstr>How is the e- excited?</vt:lpstr>
      <vt:lpstr>PowerPoint Presentation</vt:lpstr>
      <vt:lpstr>Light-dependent reaction</vt:lpstr>
      <vt:lpstr>PowerPoint Presentation</vt:lpstr>
      <vt:lpstr>PowerPoint Presentation</vt:lpstr>
      <vt:lpstr>Test yourself</vt:lpstr>
    </vt:vector>
  </TitlesOfParts>
  <Company>Academy School District 20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Photosynthesis</dc:title>
  <dc:creator>Tanya Fillingham</dc:creator>
  <cp:lastModifiedBy>Tanya Fillingham</cp:lastModifiedBy>
  <cp:revision>18</cp:revision>
  <dcterms:created xsi:type="dcterms:W3CDTF">2015-11-26T17:36:57Z</dcterms:created>
  <dcterms:modified xsi:type="dcterms:W3CDTF">2015-11-27T17:41:41Z</dcterms:modified>
</cp:coreProperties>
</file>