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87" r:id="rId4"/>
    <p:sldId id="288" r:id="rId5"/>
    <p:sldId id="289" r:id="rId6"/>
    <p:sldId id="261" r:id="rId7"/>
    <p:sldId id="290" r:id="rId8"/>
    <p:sldId id="260" r:id="rId9"/>
    <p:sldId id="262" r:id="rId10"/>
    <p:sldId id="263" r:id="rId11"/>
    <p:sldId id="264" r:id="rId12"/>
    <p:sldId id="265" r:id="rId13"/>
    <p:sldId id="270" r:id="rId14"/>
    <p:sldId id="272" r:id="rId15"/>
    <p:sldId id="273" r:id="rId16"/>
    <p:sldId id="271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9027692" cy="2098226"/>
          </a:xfrm>
        </p:spPr>
        <p:txBody>
          <a:bodyPr/>
          <a:lstStyle/>
          <a:p>
            <a:r>
              <a:rPr lang="en-US" sz="6600" dirty="0" smtClean="0"/>
              <a:t>9.1 Transport in the xylem of plants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Structure and function are correlated in the xylem of plants.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744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0574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Regulating water loss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391194"/>
            <a:ext cx="10721340" cy="3581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amount of water loss from the leaves is regulated by the opening and closing of stomata. </a:t>
            </a:r>
          </a:p>
          <a:p>
            <a:r>
              <a:rPr lang="en-US" sz="2800" dirty="0" smtClean="0"/>
              <a:t>Guard cells flank the stomata and can occlude the opening by becoming increasingly flaccid in response to cellular signals. </a:t>
            </a:r>
          </a:p>
          <a:p>
            <a:r>
              <a:rPr lang="en-US" sz="2800" dirty="0" smtClean="0"/>
              <a:t>When a plant begins to wilt from water stress, dehydrated mesophyll cells release the plant hormone </a:t>
            </a:r>
            <a:r>
              <a:rPr lang="en-US" sz="2800" dirty="0" err="1" smtClean="0"/>
              <a:t>abscisic</a:t>
            </a:r>
            <a:r>
              <a:rPr lang="en-US" sz="2800" dirty="0" smtClean="0"/>
              <a:t> acid (ABA)</a:t>
            </a:r>
          </a:p>
          <a:p>
            <a:r>
              <a:rPr lang="en-US" sz="2800" dirty="0" err="1" smtClean="0"/>
              <a:t>Abscisic</a:t>
            </a:r>
            <a:r>
              <a:rPr lang="en-US" sz="2800" dirty="0" smtClean="0"/>
              <a:t> acid triggers the efflux of potassium from guard cells, decreasing water pressure within the cell (lose turgor)</a:t>
            </a:r>
          </a:p>
          <a:p>
            <a:r>
              <a:rPr lang="en-US" sz="2800" dirty="0" smtClean="0"/>
              <a:t>A loss of turgor makes the stomatal pore close, as the guard cells become flaccid and block the opening.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1378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Transpiration rates will be higher when stomatal pores are open than when they are closed. </a:t>
            </a:r>
          </a:p>
          <a:p>
            <a:r>
              <a:rPr lang="en-US" sz="2800" dirty="0" smtClean="0"/>
              <a:t>Stomatal pores are responsible for gas exchange in the leaf and hence levels of photosynthesis will affect transpiration</a:t>
            </a:r>
          </a:p>
          <a:p>
            <a:r>
              <a:rPr lang="en-US" sz="2800" dirty="0" smtClean="0"/>
              <a:t>Other factors that will affect transpiration rates include humidity, temperature, light intensity and wind.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5156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618" y="732293"/>
            <a:ext cx="9965111" cy="532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80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825" y="136711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Structure of the Xylem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22611"/>
            <a:ext cx="10336306" cy="461682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xylem is a specialized structure that functions to facilitate the movement of water throughout the plant. </a:t>
            </a:r>
          </a:p>
          <a:p>
            <a:r>
              <a:rPr lang="en-US" sz="2400" dirty="0" smtClean="0"/>
              <a:t>It is a tube composed of </a:t>
            </a:r>
            <a:r>
              <a:rPr lang="en-US" sz="2400" u="sng" dirty="0" smtClean="0"/>
              <a:t>dead</a:t>
            </a:r>
            <a:r>
              <a:rPr lang="en-US" sz="2400" dirty="0" smtClean="0"/>
              <a:t> cells that are hollow to allow for the free movement of water. </a:t>
            </a:r>
          </a:p>
          <a:p>
            <a:r>
              <a:rPr lang="en-US" sz="2400" dirty="0" smtClean="0"/>
              <a:t>Because the cells are dead, the movement of water is an entirely passive process and occurs in one direction only. </a:t>
            </a:r>
          </a:p>
          <a:p>
            <a:r>
              <a:rPr lang="en-US" sz="2400" dirty="0" smtClean="0"/>
              <a:t>The cell wall contains numerous pores (called pits), which enables water to be transferred between cells. </a:t>
            </a:r>
          </a:p>
          <a:p>
            <a:r>
              <a:rPr lang="en-US" sz="2400" dirty="0" smtClean="0"/>
              <a:t>Walls have thickened cellulose and are reinforced by lignin, so as to provide strength as water is transported under tension.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9054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Xylems can be composed of tracheid's (all vascular plants) and vessel elements (certain vascular plants only)</a:t>
            </a:r>
          </a:p>
          <a:p>
            <a:r>
              <a:rPr lang="en-US" sz="2400" dirty="0" smtClean="0"/>
              <a:t>Tracheid's are tapered cells that exchange water solely via pits, leading to a slower rate of water transfer</a:t>
            </a:r>
          </a:p>
          <a:p>
            <a:r>
              <a:rPr lang="en-US" sz="2400" dirty="0" smtClean="0"/>
              <a:t>In vessel elements, the end walls have become fused to form a continuous tube, resulting in a faster rate of water transfer. </a:t>
            </a:r>
          </a:p>
        </p:txBody>
      </p:sp>
    </p:spTree>
    <p:extLst>
      <p:ext uri="{BB962C8B-B14F-4D97-AF65-F5344CB8AC3E}">
        <p14:creationId xmlns:p14="http://schemas.microsoft.com/office/powerpoint/2010/main" val="2225938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45474"/>
            <a:ext cx="9601200" cy="3581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All xylem vessels are reinforced by lignin, which may be deposited in different ways:</a:t>
            </a:r>
          </a:p>
          <a:p>
            <a:pPr lvl="1"/>
            <a:r>
              <a:rPr lang="en-US" sz="2400" dirty="0" smtClean="0"/>
              <a:t>In annular vessels, the lignin forms a pattern of circular rings at equal distances from each other. </a:t>
            </a:r>
          </a:p>
          <a:p>
            <a:pPr lvl="1"/>
            <a:r>
              <a:rPr lang="en-US" sz="2400" dirty="0" smtClean="0"/>
              <a:t>In spiral vessels, the lignin is present in the form of a helix or coil.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047" y="3827368"/>
            <a:ext cx="8812306" cy="284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91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995" y="335335"/>
            <a:ext cx="8291793" cy="628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50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65296"/>
            <a:ext cx="9601200" cy="14859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Root Uptake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194" y="1651196"/>
            <a:ext cx="9601200" cy="35814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Active uptake of mineral ions in the roots causes absorption of water by </a:t>
            </a:r>
            <a:r>
              <a:rPr lang="en-US" sz="2800" dirty="0" smtClean="0">
                <a:solidFill>
                  <a:srgbClr val="0070C0"/>
                </a:solidFill>
              </a:rPr>
              <a:t>osmosis. (U.5)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 smtClean="0"/>
              <a:t>Plants </a:t>
            </a:r>
            <a:r>
              <a:rPr lang="en-US" sz="2800" dirty="0" smtClean="0"/>
              <a:t>take up water and mineral ions from the soil via their roots and this need a  maximal surface area to optimize this uptake. </a:t>
            </a:r>
          </a:p>
          <a:p>
            <a:r>
              <a:rPr lang="en-US" sz="2800" dirty="0" smtClean="0"/>
              <a:t>Some plants have a fibrous, highly branching root system which increases the surface area available for absorption. </a:t>
            </a:r>
          </a:p>
          <a:p>
            <a:r>
              <a:rPr lang="en-US" sz="2800" dirty="0" smtClean="0"/>
              <a:t>Other plants have a main tap root with lateral branches, which can penetrate the soil to access deeper reservoirs of water.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3540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epidermis of roots may have cellular extensions called root hairs, which further increases the surface area for absorption. </a:t>
            </a:r>
          </a:p>
          <a:p>
            <a:r>
              <a:rPr lang="en-US" sz="2800" dirty="0" smtClean="0"/>
              <a:t>The stele is surrounded by an endodermis layer that is impermeable to the passive flow of water and ions (Casparian strip)</a:t>
            </a:r>
          </a:p>
          <a:p>
            <a:r>
              <a:rPr lang="en-US" sz="2800" dirty="0" smtClean="0"/>
              <a:t>Water and minerals are pumped across this barrier by specialized cells, allowing the rate of uptake to be controlled.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4636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59" y="888625"/>
            <a:ext cx="10891209" cy="527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90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757" y="151228"/>
            <a:ext cx="9601200" cy="14859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Transpiration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723" y="1225648"/>
            <a:ext cx="10782887" cy="496062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Transpiration is the inevitable consequence of gas exchange in the </a:t>
            </a:r>
            <a:r>
              <a:rPr lang="en-US" sz="2800" dirty="0" smtClean="0">
                <a:solidFill>
                  <a:srgbClr val="0070C0"/>
                </a:solidFill>
              </a:rPr>
              <a:t>leaf (U.1)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 smtClean="0"/>
              <a:t>Transpiration </a:t>
            </a:r>
            <a:r>
              <a:rPr lang="en-US" sz="2800" dirty="0" smtClean="0"/>
              <a:t>is the loss of water vapour from the stems and leaves of plants.</a:t>
            </a:r>
          </a:p>
          <a:p>
            <a:r>
              <a:rPr lang="en-US" sz="2800" dirty="0" smtClean="0"/>
              <a:t>Light energy converts water in the leaves to </a:t>
            </a:r>
            <a:r>
              <a:rPr lang="en-US" sz="2800" dirty="0" err="1" smtClean="0"/>
              <a:t>vapour</a:t>
            </a:r>
            <a:r>
              <a:rPr lang="en-US" sz="2800" dirty="0" smtClean="0"/>
              <a:t>, which evaporates from the leaf via stroma. </a:t>
            </a:r>
          </a:p>
          <a:p>
            <a:r>
              <a:rPr lang="en-US" sz="2800" dirty="0" smtClean="0"/>
              <a:t>New water is absorbed from the soil by the roots, creating a difference in pressure between the leaves (low) and roots (high) </a:t>
            </a:r>
            <a:r>
              <a:rPr lang="en-US" sz="2800" dirty="0" smtClean="0"/>
              <a:t>.</a:t>
            </a:r>
          </a:p>
          <a:p>
            <a:r>
              <a:rPr lang="en-US" sz="2800" dirty="0">
                <a:solidFill>
                  <a:srgbClr val="0070C0"/>
                </a:solidFill>
              </a:rPr>
              <a:t>Plants transport water from the roots to the leaves to replace losses from </a:t>
            </a:r>
            <a:r>
              <a:rPr lang="en-US" sz="2800" dirty="0" smtClean="0">
                <a:solidFill>
                  <a:srgbClr val="0070C0"/>
                </a:solidFill>
              </a:rPr>
              <a:t>transpiration (U.2)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smtClean="0"/>
              <a:t>Water will flow, via the xylem, along the pressure gradient to replace the water lost from leaves.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349587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892" y="137160"/>
            <a:ext cx="9601200" cy="14859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Mineral Uptake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1260" y="1255039"/>
            <a:ext cx="10162903" cy="3581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Fertile soil typically contains negatively charged clay particles to which positively charged mineral ions (cations) may attach. </a:t>
            </a:r>
          </a:p>
          <a:p>
            <a:r>
              <a:rPr lang="en-US" sz="2400" dirty="0" smtClean="0"/>
              <a:t>Minerals that need to be taken up from the soil include Mg</a:t>
            </a:r>
            <a:r>
              <a:rPr lang="en-US" sz="2400" baseline="30000" dirty="0" smtClean="0"/>
              <a:t>2+ </a:t>
            </a:r>
            <a:r>
              <a:rPr lang="en-US" sz="2400" dirty="0" smtClean="0"/>
              <a:t>(for chlorophyll), nitrates (for amino acids), Na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, K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and PO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3-</a:t>
            </a:r>
          </a:p>
          <a:p>
            <a:r>
              <a:rPr lang="en-US" sz="2400" dirty="0" smtClean="0"/>
              <a:t>Mineral ions may passively diffuse into the roots, but will more commonly be actively uploaded by indirect active transport. </a:t>
            </a:r>
          </a:p>
          <a:p>
            <a:r>
              <a:rPr lang="en-US" sz="2400" dirty="0" smtClean="0"/>
              <a:t>Root cells contain proton pumps that actively expel H+  (stored in the vacuole of root cells) into the surrounding soil. </a:t>
            </a:r>
          </a:p>
          <a:p>
            <a:r>
              <a:rPr lang="en-US" sz="2400" dirty="0" smtClean="0"/>
              <a:t>The H+  displace the positively charged mineral ions from the clay, allowing them to diffuse into the root along a gradient. </a:t>
            </a:r>
          </a:p>
          <a:p>
            <a:r>
              <a:rPr lang="en-US" sz="2400" dirty="0" smtClean="0"/>
              <a:t>Negatively charged mineral ions (anions) may bind to the H+ and be reabsorbed  along with the proton.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9789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278" y="1314449"/>
            <a:ext cx="11112078" cy="454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80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892" y="109025"/>
            <a:ext cx="9601200" cy="14859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Water Uptake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98171"/>
            <a:ext cx="10580914" cy="3581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Water will follow the mineral ions into the root via osmosis – moving towards the region with a higher solute concentration. </a:t>
            </a:r>
          </a:p>
          <a:p>
            <a:r>
              <a:rPr lang="en-US" sz="2800" dirty="0" smtClean="0"/>
              <a:t>The rate of water uptake will be regulated by specialized water channels (aquaporin) on the root cell membrane. </a:t>
            </a:r>
          </a:p>
          <a:p>
            <a:r>
              <a:rPr lang="en-US" sz="2800" dirty="0" smtClean="0"/>
              <a:t>Once inside the root, water will move towards the xylem either via the cytoplasm (symplastic) or via the cell wall (apoplastic)</a:t>
            </a:r>
          </a:p>
          <a:p>
            <a:r>
              <a:rPr lang="en-US" sz="2800" dirty="0" smtClean="0"/>
              <a:t>In the symplastic pathway, water moves continuously through the cytoplasm of cells (connected via plasmodesmata)</a:t>
            </a:r>
          </a:p>
          <a:p>
            <a:r>
              <a:rPr lang="en-US" sz="2800" dirty="0" smtClean="0"/>
              <a:t>In the aplastic pathway, water cannot cross the Casparian strip and is transferred to the cytoplasm of the endodermis.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5150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707" y="311804"/>
            <a:ext cx="11138928" cy="617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87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825" y="137160"/>
            <a:ext cx="9601200" cy="14859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Drawing Xylem Structure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37360"/>
            <a:ext cx="9601200" cy="3581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When drawing the structure of primary xylem vessels, it is important to remember the following features:</a:t>
            </a:r>
          </a:p>
          <a:p>
            <a:pPr lvl="1"/>
            <a:r>
              <a:rPr lang="en-US" sz="2800" dirty="0" smtClean="0"/>
              <a:t>Vessel elements should be drawn as a continuous tube (</a:t>
            </a:r>
            <a:r>
              <a:rPr lang="en-US" sz="2800" dirty="0" err="1" smtClean="0"/>
              <a:t>tracheids</a:t>
            </a:r>
            <a:r>
              <a:rPr lang="en-US" sz="2800" dirty="0" smtClean="0"/>
              <a:t> will consist of interlinking tapered cells)</a:t>
            </a:r>
          </a:p>
          <a:p>
            <a:pPr lvl="1"/>
            <a:r>
              <a:rPr lang="en-US" sz="2800" dirty="0" smtClean="0"/>
              <a:t>The remnant of the fused end wall can be represented as indents (these forms perforated end plates)</a:t>
            </a:r>
          </a:p>
          <a:p>
            <a:pPr lvl="1"/>
            <a:r>
              <a:rPr lang="en-US" sz="2800" dirty="0" smtClean="0"/>
              <a:t>The xylem wall should contain gaps (pits), which enable the exchange of water molecules. </a:t>
            </a:r>
          </a:p>
          <a:p>
            <a:pPr lvl="1"/>
            <a:r>
              <a:rPr lang="en-US" sz="2800" dirty="0" smtClean="0"/>
              <a:t>Lignin can be represented by either a spiral (coiled) or annular (rings) arrangement.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8905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950" y="302569"/>
            <a:ext cx="8563632" cy="623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74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689" y="151227"/>
            <a:ext cx="9601200" cy="14859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Water Conservation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Adaptations of plants in deserts and in saline soils for water </a:t>
            </a:r>
            <a:r>
              <a:rPr lang="en-US" sz="2800" dirty="0" smtClean="0">
                <a:solidFill>
                  <a:srgbClr val="0070C0"/>
                </a:solidFill>
              </a:rPr>
              <a:t>conservation. (S.1)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smtClean="0"/>
              <a:t>Desert </a:t>
            </a:r>
            <a:r>
              <a:rPr lang="en-US" sz="2800" dirty="0" smtClean="0"/>
              <a:t>plants (xerophytes) and plants that grown in high salinity (halophytes) possess various adaptations for water conservation.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1940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757" y="109025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Xerophytes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284" y="1077058"/>
            <a:ext cx="11040894" cy="5147148"/>
          </a:xfrm>
        </p:spPr>
        <p:txBody>
          <a:bodyPr>
            <a:normAutofit/>
          </a:bodyPr>
          <a:lstStyle/>
          <a:p>
            <a:r>
              <a:rPr lang="en-US" dirty="0" smtClean="0"/>
              <a:t>Have high rates of transpiration due to the high temperatures and low humidity of desert environments. </a:t>
            </a:r>
          </a:p>
          <a:p>
            <a:r>
              <a:rPr lang="en-US" dirty="0" smtClean="0"/>
              <a:t>Xerophytes can tolerate dry conditions due to the presence of a number of adaptations:</a:t>
            </a:r>
          </a:p>
          <a:p>
            <a:pPr lvl="1"/>
            <a:r>
              <a:rPr lang="en-US" dirty="0" smtClean="0"/>
              <a:t>Reduced leaves- reducing the total number and size of leaves will reduce the surface area available for water loss. </a:t>
            </a:r>
          </a:p>
          <a:p>
            <a:pPr lvl="1"/>
            <a:r>
              <a:rPr lang="en-US" dirty="0" smtClean="0"/>
              <a:t>Rolled leaves-rolling up leaves reduces the exposure of stomata to the air and hence reduces evaporative water loss. </a:t>
            </a:r>
          </a:p>
          <a:p>
            <a:pPr lvl="1"/>
            <a:r>
              <a:rPr lang="en-US" dirty="0" smtClean="0"/>
              <a:t>Thick, waxy cuticle- having leaves covered by a thickened cuticle prevents water loss from the leaf surface</a:t>
            </a:r>
          </a:p>
          <a:p>
            <a:pPr lvl="1"/>
            <a:r>
              <a:rPr lang="en-US" dirty="0" smtClean="0"/>
              <a:t>Stomata in pits- having stomata in pits, surrounded by hairs, traps water vapor and hence reduces transpiration</a:t>
            </a:r>
          </a:p>
          <a:p>
            <a:pPr lvl="1"/>
            <a:r>
              <a:rPr lang="en-US" dirty="0" smtClean="0"/>
              <a:t>Low growth- low growing plants are less exposed to wind and more likely to be shaded, reducing water loss. </a:t>
            </a:r>
          </a:p>
          <a:p>
            <a:pPr lvl="1"/>
            <a:r>
              <a:rPr lang="en-US" dirty="0" smtClean="0"/>
              <a:t>CAM physiology- plants with CAM physiology open their stomata at night, reducing water loss via evaporation.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46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689" y="109025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Halophytes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217" y="1428750"/>
            <a:ext cx="11079804" cy="5263880"/>
          </a:xfrm>
        </p:spPr>
        <p:txBody>
          <a:bodyPr/>
          <a:lstStyle/>
          <a:p>
            <a:r>
              <a:rPr lang="en-US" dirty="0" smtClean="0"/>
              <a:t>Halophytes will lose water as the high intake of salt from the surrounding soils will draw water from plant tissue via osmosis. </a:t>
            </a:r>
          </a:p>
          <a:p>
            <a:r>
              <a:rPr lang="en-US" dirty="0" smtClean="0"/>
              <a:t>Halophytes are plants tat can tolerate salty conditions (such as marshlands) due to the presence of a number of adaptations:</a:t>
            </a:r>
          </a:p>
          <a:p>
            <a:pPr lvl="1"/>
            <a:r>
              <a:rPr lang="en-US" dirty="0" smtClean="0"/>
              <a:t>Cellular sequestration- halophytes can sequester toxic ions and salts within the cell wall or vacuoles</a:t>
            </a:r>
          </a:p>
          <a:p>
            <a:pPr lvl="1"/>
            <a:r>
              <a:rPr lang="en-US" dirty="0" smtClean="0"/>
              <a:t>Tissue portioning- plants may concentrate salts in particular leaves, which then drop off (abscission)</a:t>
            </a:r>
          </a:p>
          <a:p>
            <a:pPr lvl="1"/>
            <a:r>
              <a:rPr lang="en-US" dirty="0" smtClean="0"/>
              <a:t>Root level exclusion- plant roots may be structured to exclude approx. 95% of the salt in soil solutions.</a:t>
            </a:r>
          </a:p>
          <a:p>
            <a:pPr lvl="1"/>
            <a:r>
              <a:rPr lang="en-US" dirty="0" smtClean="0"/>
              <a:t>Salt excretion- certain parts of the plant (stem) may contain salt glands which actively eliminate salt</a:t>
            </a:r>
          </a:p>
          <a:p>
            <a:pPr lvl="1"/>
            <a:r>
              <a:rPr lang="en-US" dirty="0" smtClean="0"/>
              <a:t>Altered flowering schedule- halophytes may flower at specific times (rainy seasons) to minimize salt exposure.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8538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41" y="687523"/>
            <a:ext cx="11172634" cy="544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37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anspirat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65109" y="152692"/>
            <a:ext cx="57150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2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" y="251460"/>
            <a:ext cx="1110996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But how does water get to the top…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737360"/>
            <a:ext cx="8171848" cy="466344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The cohesive property of water and the structure of the xylem vessels allow transport under </a:t>
            </a:r>
            <a:r>
              <a:rPr lang="en-US" sz="2800" dirty="0" smtClean="0">
                <a:solidFill>
                  <a:srgbClr val="0070C0"/>
                </a:solidFill>
              </a:rPr>
              <a:t>tension. (U.3)</a:t>
            </a:r>
          </a:p>
          <a:p>
            <a:r>
              <a:rPr lang="en-US" sz="2800" dirty="0" smtClean="0"/>
              <a:t>The flow of water through the xylem from the roots to the leaf (against gravity) is called the </a:t>
            </a:r>
            <a:r>
              <a:rPr lang="en-US" sz="2800" b="1" dirty="0" smtClean="0"/>
              <a:t>transpiration stream.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148" y="994410"/>
            <a:ext cx="2435192" cy="578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71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anspiration-xyle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49780" y="167640"/>
            <a:ext cx="8923020" cy="59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2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251460"/>
            <a:ext cx="9601200" cy="14859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Evaporation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260" y="1211580"/>
            <a:ext cx="10927080" cy="3581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Water is lost from the leaves of the plant when it is converted into </a:t>
            </a:r>
            <a:r>
              <a:rPr lang="en-US" sz="2800" dirty="0" err="1" smtClean="0"/>
              <a:t>vapour</a:t>
            </a:r>
            <a:r>
              <a:rPr lang="en-US" sz="2800" dirty="0" smtClean="0"/>
              <a:t> (evaporation) and diffuses from the stomata. </a:t>
            </a:r>
          </a:p>
          <a:p>
            <a:r>
              <a:rPr lang="en-US" sz="2800" dirty="0" smtClean="0"/>
              <a:t>Some of the light energy absorbed by leaves is converted into heat, which evaporates water within the spongy mesophyll. </a:t>
            </a:r>
          </a:p>
          <a:p>
            <a:r>
              <a:rPr lang="en-US" sz="2800" dirty="0" smtClean="0"/>
              <a:t>This </a:t>
            </a:r>
            <a:r>
              <a:rPr lang="en-US" sz="2800" dirty="0" err="1" smtClean="0"/>
              <a:t>vapour</a:t>
            </a:r>
            <a:r>
              <a:rPr lang="en-US" sz="2800" dirty="0" smtClean="0"/>
              <a:t> diffuses out of the leaf via stomata, creating a negatives pressure gradient within the leaf. </a:t>
            </a:r>
          </a:p>
          <a:p>
            <a:r>
              <a:rPr lang="en-US" sz="2800" dirty="0" smtClean="0"/>
              <a:t>This negative pressure creates a tension force in leaf cell walls which draws water from the xylem. </a:t>
            </a:r>
          </a:p>
          <a:p>
            <a:r>
              <a:rPr lang="en-US" sz="2800" dirty="0" smtClean="0"/>
              <a:t>The water is pulled from the xylem under tension due to the adhesive attraction between water and the leaf cell walls. </a:t>
            </a:r>
            <a:endParaRPr lang="en-US" sz="2800" dirty="0" smtClean="0"/>
          </a:p>
          <a:p>
            <a:r>
              <a:rPr lang="en-US" sz="2800" dirty="0">
                <a:solidFill>
                  <a:srgbClr val="0070C0"/>
                </a:solidFill>
              </a:rPr>
              <a:t>The adhesive property of water and evaporation generate tension forces in leaf cell </a:t>
            </a:r>
            <a:r>
              <a:rPr lang="en-US" sz="2800" dirty="0" smtClean="0">
                <a:solidFill>
                  <a:srgbClr val="0070C0"/>
                </a:solidFill>
              </a:rPr>
              <a:t>walls. (U.4)</a:t>
            </a:r>
            <a:endParaRPr lang="en-US" sz="2800" dirty="0">
              <a:solidFill>
                <a:srgbClr val="0070C0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2550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" y="20574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How does the water leave….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794" y="1691640"/>
            <a:ext cx="8978185" cy="461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81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27432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The Stomata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440" y="1760220"/>
            <a:ext cx="10355580" cy="475488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Stomata are pores on the underside of the leaf which facilitate gas exchange (needed for photosynthesis)</a:t>
            </a:r>
          </a:p>
          <a:p>
            <a:r>
              <a:rPr lang="en-US" sz="3200" dirty="0" smtClean="0"/>
              <a:t>As photosynthetic gas exchange requires stomata to be open, transpiration will be affected by the level of photosynthesis. </a:t>
            </a:r>
          </a:p>
          <a:p>
            <a:r>
              <a:rPr lang="en-US" sz="3200" dirty="0" smtClean="0"/>
              <a:t>Hence, transpiration is an inevitable consequence of gas exchange in the leaf.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76524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79" y="1281113"/>
            <a:ext cx="11107419" cy="434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4183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13774</TotalTime>
  <Words>1563</Words>
  <Application>Microsoft Office PowerPoint</Application>
  <PresentationFormat>Widescreen</PresentationFormat>
  <Paragraphs>92</Paragraphs>
  <Slides>29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Franklin Gothic Book</vt:lpstr>
      <vt:lpstr>Crop</vt:lpstr>
      <vt:lpstr>9.1 Transport in the xylem of plants</vt:lpstr>
      <vt:lpstr>Transpiration</vt:lpstr>
      <vt:lpstr>PowerPoint Presentation</vt:lpstr>
      <vt:lpstr>But how does water get to the top…</vt:lpstr>
      <vt:lpstr>PowerPoint Presentation</vt:lpstr>
      <vt:lpstr>Evaporation</vt:lpstr>
      <vt:lpstr>How does the water leave….</vt:lpstr>
      <vt:lpstr>The Stomata</vt:lpstr>
      <vt:lpstr>PowerPoint Presentation</vt:lpstr>
      <vt:lpstr>Regulating water loss</vt:lpstr>
      <vt:lpstr>PowerPoint Presentation</vt:lpstr>
      <vt:lpstr>PowerPoint Presentation</vt:lpstr>
      <vt:lpstr>Structure of the Xylem</vt:lpstr>
      <vt:lpstr>PowerPoint Presentation</vt:lpstr>
      <vt:lpstr>PowerPoint Presentation</vt:lpstr>
      <vt:lpstr>PowerPoint Presentation</vt:lpstr>
      <vt:lpstr>Root Uptake</vt:lpstr>
      <vt:lpstr>PowerPoint Presentation</vt:lpstr>
      <vt:lpstr>PowerPoint Presentation</vt:lpstr>
      <vt:lpstr>Mineral Uptake</vt:lpstr>
      <vt:lpstr>PowerPoint Presentation</vt:lpstr>
      <vt:lpstr>Water Uptake</vt:lpstr>
      <vt:lpstr>PowerPoint Presentation</vt:lpstr>
      <vt:lpstr>Drawing Xylem Structure</vt:lpstr>
      <vt:lpstr>PowerPoint Presentation</vt:lpstr>
      <vt:lpstr>Water Conservation</vt:lpstr>
      <vt:lpstr>Xerophytes</vt:lpstr>
      <vt:lpstr>Halophytes</vt:lpstr>
      <vt:lpstr>PowerPoint Presentation</vt:lpstr>
    </vt:vector>
  </TitlesOfParts>
  <Company>Academy School District 20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9.1 Transport in the xylem of plants</dc:title>
  <dc:creator>IT</dc:creator>
  <cp:lastModifiedBy>Tanya Fillingham</cp:lastModifiedBy>
  <cp:revision>40</cp:revision>
  <dcterms:created xsi:type="dcterms:W3CDTF">2016-09-22T15:50:13Z</dcterms:created>
  <dcterms:modified xsi:type="dcterms:W3CDTF">2017-09-18T16:13:04Z</dcterms:modified>
</cp:coreProperties>
</file>