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9" r:id="rId6"/>
    <p:sldId id="271" r:id="rId7"/>
    <p:sldId id="265" r:id="rId8"/>
    <p:sldId id="258" r:id="rId9"/>
    <p:sldId id="260" r:id="rId10"/>
    <p:sldId id="262" r:id="rId11"/>
    <p:sldId id="266" r:id="rId12"/>
    <p:sldId id="259" r:id="rId13"/>
    <p:sldId id="261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b6dvKgWBV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6" y="2200953"/>
            <a:ext cx="8361229" cy="2098226"/>
          </a:xfrm>
        </p:spPr>
        <p:txBody>
          <a:bodyPr/>
          <a:lstStyle/>
          <a:p>
            <a:r>
              <a:rPr lang="en-US" dirty="0" smtClean="0"/>
              <a:t>9.2 Transport in the phloem of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5" y="4299179"/>
            <a:ext cx="6831673" cy="1086237"/>
          </a:xfrm>
        </p:spPr>
        <p:txBody>
          <a:bodyPr/>
          <a:lstStyle/>
          <a:p>
            <a:r>
              <a:rPr lang="en-US" dirty="0" smtClean="0"/>
              <a:t>Structure and function are correlated in the phloem of plants.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-5857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Pressure-flow hypothesis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" y="604368"/>
            <a:ext cx="11483340" cy="5567831"/>
          </a:xfrm>
        </p:spPr>
        <p:txBody>
          <a:bodyPr>
            <a:noAutofit/>
          </a:bodyPr>
          <a:lstStyle/>
          <a:p>
            <a:r>
              <a:rPr lang="en-US" sz="2100" dirty="0" smtClean="0"/>
              <a:t>Loading sugars into the sieve tube at the source. </a:t>
            </a:r>
          </a:p>
          <a:p>
            <a:pPr lvl="1"/>
            <a:r>
              <a:rPr lang="en-US" sz="2100" dirty="0" smtClean="0"/>
              <a:t>This reduces the relative water concentration in the sieve tube members. </a:t>
            </a:r>
          </a:p>
          <a:p>
            <a:r>
              <a:rPr lang="en-US" sz="2100" dirty="0" smtClean="0"/>
              <a:t>The uptake of water at the source causes a positive pressure (hydrostatic pressure)</a:t>
            </a:r>
          </a:p>
          <a:p>
            <a:pPr lvl="1"/>
            <a:r>
              <a:rPr lang="en-US" sz="2100" dirty="0" smtClean="0"/>
              <a:t>This results in a flow of the phloem sap. </a:t>
            </a:r>
          </a:p>
          <a:p>
            <a:pPr lvl="1"/>
            <a:r>
              <a:rPr lang="en-US" sz="2100" dirty="0" smtClean="0">
                <a:solidFill>
                  <a:srgbClr val="0070C0"/>
                </a:solidFill>
              </a:rPr>
              <a:t>High concentrations of solutes in the phloem at the source lead to water uptake by osmosis. (U.4)</a:t>
            </a:r>
            <a:endParaRPr lang="en-US" sz="2100" dirty="0">
              <a:solidFill>
                <a:srgbClr val="0070C0"/>
              </a:solidFill>
            </a:endParaRPr>
          </a:p>
          <a:p>
            <a:r>
              <a:rPr lang="en-US" sz="2100" dirty="0" smtClean="0"/>
              <a:t>This hydrostatic pressure is diminished by the removal of sugar from the sieve tube at the sink. </a:t>
            </a:r>
          </a:p>
          <a:p>
            <a:pPr lvl="1"/>
            <a:r>
              <a:rPr lang="en-US" sz="2100" dirty="0" smtClean="0"/>
              <a:t>The sugars change to starch (insoluble). </a:t>
            </a:r>
          </a:p>
          <a:p>
            <a:r>
              <a:rPr lang="en-US" sz="2100" dirty="0" smtClean="0">
                <a:solidFill>
                  <a:srgbClr val="0070C0"/>
                </a:solidFill>
              </a:rPr>
              <a:t>Raised hydrostatic pressure causes the contents of the phloem to flow towards sink. (U.5)</a:t>
            </a:r>
          </a:p>
          <a:p>
            <a:r>
              <a:rPr lang="en-US" sz="2100" dirty="0" smtClean="0"/>
              <a:t>Xylem recycles the relatively pure water by carrying it back to the source. </a:t>
            </a:r>
          </a:p>
          <a:p>
            <a:r>
              <a:rPr lang="en-US" sz="2100" dirty="0" smtClean="0">
                <a:solidFill>
                  <a:srgbClr val="0070C0"/>
                </a:solidFill>
              </a:rPr>
              <a:t>Active transport is used to load organic compounds into phloem sieve tubes at the source. (U.3)</a:t>
            </a:r>
            <a:endParaRPr lang="en-US" sz="2100" b="1" u="sng" dirty="0" smtClean="0">
              <a:solidFill>
                <a:srgbClr val="0070C0"/>
              </a:solidFill>
            </a:endParaRPr>
          </a:p>
          <a:p>
            <a:r>
              <a:rPr lang="en-US" sz="2100" dirty="0" smtClean="0">
                <a:solidFill>
                  <a:srgbClr val="0070C0"/>
                </a:solidFill>
              </a:rPr>
              <a:t>Incompressibility of water allows transport along hydrostatic pressure gradients. (U.2</a:t>
            </a:r>
            <a:r>
              <a:rPr lang="en-US" sz="21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892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ps.prenhall.com/wps/media/objects/488/500183/images/AACDCCY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65255"/>
            <a:ext cx="4724400" cy="62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6880" y="18601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Pressure-flow hypothesis for translocation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381001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Loading sugar at source (photosynthetic tissues or leaves)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19080" y="892285"/>
            <a:ext cx="261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Moved into the phloem by active transport.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958386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Uptake of water creates hydrostatic pressure – results in flow of sap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284832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Produced by compression of liquid or addition of solute into liquid in confined area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4165275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Increases pressure – allows for flow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401" y="3927187"/>
            <a:ext cx="284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Hydrostatic pressure diminished by removal of sugar at sink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58200" y="495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Turned into starch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582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Insoluble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6700" y="4800600"/>
            <a:ext cx="495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077201" y="4850518"/>
            <a:ext cx="745787" cy="178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77400" y="5257800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067800" y="5257800"/>
            <a:ext cx="914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1700" y="582849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Xylem recycles water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19050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Causes water to move into phloem because of the high concentration of sugars. 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5181600" y="1121882"/>
            <a:ext cx="152400" cy="11082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5183875" y="2382143"/>
            <a:ext cx="152400" cy="11082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5181600" y="3623403"/>
            <a:ext cx="152400" cy="11082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38800" y="4078069"/>
            <a:ext cx="1997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Sugars are pushed away from source. </a:t>
            </a:r>
            <a:endParaRPr lang="en-US" dirty="0"/>
          </a:p>
        </p:txBody>
      </p:sp>
      <p:sp>
        <p:nvSpPr>
          <p:cNvPr id="29" name="Right Arrow Callout 28"/>
          <p:cNvSpPr/>
          <p:nvPr/>
        </p:nvSpPr>
        <p:spPr>
          <a:xfrm>
            <a:off x="3962400" y="2197627"/>
            <a:ext cx="1219200" cy="1108803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High Pressure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17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9" grpId="0"/>
      <p:bldP spid="13" grpId="0"/>
      <p:bldP spid="24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loc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07180" y="297498"/>
            <a:ext cx="5867400" cy="6257925"/>
          </a:xfrm>
        </p:spPr>
      </p:pic>
    </p:spTree>
    <p:extLst>
      <p:ext uri="{BB962C8B-B14F-4D97-AF65-F5344CB8AC3E}">
        <p14:creationId xmlns:p14="http://schemas.microsoft.com/office/powerpoint/2010/main" val="5380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934" y="420052"/>
            <a:ext cx="6783706" cy="61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97" y="365760"/>
            <a:ext cx="5297805" cy="62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764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Death of a tree….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090612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the removal of the bark (girdling), a swelling occurs just above the location of the girdle. </a:t>
            </a:r>
          </a:p>
          <a:p>
            <a:r>
              <a:rPr lang="en-US" sz="2800" dirty="0" smtClean="0"/>
              <a:t>First the tree below the girdle dies and then rest of the tree. </a:t>
            </a:r>
          </a:p>
          <a:p>
            <a:r>
              <a:rPr lang="en-US" sz="2800" dirty="0" smtClean="0"/>
              <a:t>When living phloem is removed by girdling, the flow of food from the leaves t the roots stops. </a:t>
            </a:r>
          </a:p>
          <a:p>
            <a:r>
              <a:rPr lang="en-US" sz="2800" dirty="0" smtClean="0"/>
              <a:t>The swelling is trapped sugar solution from the leaves. </a:t>
            </a:r>
            <a:endParaRPr lang="en-US" sz="2800" dirty="0"/>
          </a:p>
        </p:txBody>
      </p:sp>
      <p:pic>
        <p:nvPicPr>
          <p:cNvPr id="1026" name="Picture 2" descr="Image result for gird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55" y="4066222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06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The Phloem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69" y="902970"/>
            <a:ext cx="7204710" cy="5405914"/>
          </a:xfrm>
        </p:spPr>
        <p:txBody>
          <a:bodyPr>
            <a:noAutofit/>
          </a:bodyPr>
          <a:lstStyle/>
          <a:p>
            <a:r>
              <a:rPr lang="en-US" sz="2800" dirty="0" smtClean="0"/>
              <a:t>Organic molecules move in plants via the phloem. </a:t>
            </a:r>
          </a:p>
          <a:p>
            <a:r>
              <a:rPr lang="en-US" sz="2800" dirty="0" smtClean="0"/>
              <a:t>Phloem is made up of </a:t>
            </a:r>
            <a:r>
              <a:rPr lang="en-US" sz="2800" b="1" u="sng" dirty="0" smtClean="0"/>
              <a:t>living cells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Phloem is made up of sieve tubes and their companion cells.</a:t>
            </a:r>
          </a:p>
          <a:p>
            <a:r>
              <a:rPr lang="en-US" sz="2800" dirty="0" smtClean="0"/>
              <a:t> The sieve plates have pores that allow the movement of water and dissolved organic molecules throughout the plant. </a:t>
            </a:r>
          </a:p>
          <a:p>
            <a:r>
              <a:rPr lang="en-US" sz="2800" dirty="0" smtClean="0"/>
              <a:t>Companion cells are actually connected to their sieve tube members by </a:t>
            </a:r>
            <a:r>
              <a:rPr lang="en-US" sz="2800" b="1" u="sng" dirty="0" smtClean="0"/>
              <a:t>plasmodesmata</a:t>
            </a:r>
            <a:r>
              <a:rPr lang="en-US" sz="2800" dirty="0" smtClean="0"/>
              <a:t>.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Structure-function relationship of phloem sieve tubes. (A.1)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15" y="356234"/>
            <a:ext cx="2364105" cy="3128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938" y="3445408"/>
            <a:ext cx="2314164" cy="34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828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Companion Cells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880" y="1668780"/>
            <a:ext cx="10195560" cy="4686300"/>
          </a:xfrm>
        </p:spPr>
        <p:txBody>
          <a:bodyPr>
            <a:normAutofit/>
          </a:bodyPr>
          <a:lstStyle/>
          <a:p>
            <a:r>
              <a:rPr lang="en-US" sz="3200" dirty="0"/>
              <a:t>Provide metabolic support for sieve element cells and facilitate the loading and unloading of materials at source and sink. </a:t>
            </a:r>
          </a:p>
          <a:p>
            <a:pPr lvl="1"/>
            <a:r>
              <a:rPr lang="en-US" sz="3200" dirty="0"/>
              <a:t>Possess an enfolding plasma membrane which increases </a:t>
            </a:r>
            <a:r>
              <a:rPr lang="en-US" sz="3200" dirty="0" err="1"/>
              <a:t>SA:Vol</a:t>
            </a:r>
            <a:r>
              <a:rPr lang="en-US" sz="3200" dirty="0"/>
              <a:t> ratio to allow for more material exchange. </a:t>
            </a:r>
          </a:p>
          <a:p>
            <a:pPr lvl="1"/>
            <a:r>
              <a:rPr lang="en-US" sz="3200" dirty="0"/>
              <a:t>Have many mitochondria to fuel the active transport of materials between the sieve tube and the source or sink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86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Sieve Elements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645920"/>
            <a:ext cx="10355580" cy="4777740"/>
          </a:xfrm>
        </p:spPr>
        <p:txBody>
          <a:bodyPr>
            <a:normAutofit/>
          </a:bodyPr>
          <a:lstStyle/>
          <a:p>
            <a:r>
              <a:rPr lang="en-US" sz="2800" dirty="0"/>
              <a:t>Sieve elements are unable to sustain independent metabolic activity without the support of a companion cell. </a:t>
            </a:r>
          </a:p>
          <a:p>
            <a:pPr lvl="1"/>
            <a:r>
              <a:rPr lang="en-US" sz="2800" dirty="0"/>
              <a:t>This is because the sieve element cells have no nuclei and fewer organelles (to maximize flow rate). </a:t>
            </a:r>
          </a:p>
          <a:p>
            <a:pPr lvl="1"/>
            <a:r>
              <a:rPr lang="en-US" sz="2800" dirty="0"/>
              <a:t>Plasmodesmata exists between sieve elements and companion cells in relatively large numbers. </a:t>
            </a:r>
          </a:p>
          <a:p>
            <a:pPr lvl="1"/>
            <a:r>
              <a:rPr lang="en-US" sz="2800" dirty="0"/>
              <a:t>These connect the cytoplasm of the two cells and mediate the symplastic exchange of metabolites.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17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#aphids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34440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Sap can flow up to 1 m per hour. </a:t>
            </a:r>
          </a:p>
          <a:p>
            <a:r>
              <a:rPr lang="en-US" sz="2400" dirty="0" smtClean="0"/>
              <a:t>From studies using aphid stylets, it is clear that phloem sieve tubes are hollow and allow for sap to flow. </a:t>
            </a:r>
          </a:p>
          <a:p>
            <a:endParaRPr lang="en-US" sz="2400" dirty="0"/>
          </a:p>
        </p:txBody>
      </p:sp>
      <p:pic>
        <p:nvPicPr>
          <p:cNvPr id="2050" name="Picture 2" descr="Image result for aph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272034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phid sty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720340"/>
            <a:ext cx="4286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0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logymad.com/planttransport/PlantT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8839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099" y="47297"/>
            <a:ext cx="1103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Techniques in Analyzing Phloem Sap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2156" y="93984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Radioactive Carbon (C</a:t>
            </a:r>
            <a:r>
              <a:rPr lang="en-US" baseline="30000" dirty="0"/>
              <a:t>14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85506" y="2719388"/>
            <a:ext cx="609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4506" y="370998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radioactive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4"/>
            <a:endCxn id="5" idx="0"/>
          </p:cNvCxnSpPr>
          <p:nvPr/>
        </p:nvCxnSpPr>
        <p:spPr>
          <a:xfrm flipH="1">
            <a:off x="2714106" y="3252788"/>
            <a:ext cx="762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8806" y="4395788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 uptakes during photosynthesis – incorporates into sucrose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85906" y="4395788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to see where sucrose goes in plant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5000106" y="3100389"/>
            <a:ext cx="685800" cy="1757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2714106" y="4079320"/>
            <a:ext cx="0" cy="39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7" y="1900237"/>
            <a:ext cx="5724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6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6"/>
          <a:stretch/>
        </p:blipFill>
        <p:spPr bwMode="auto">
          <a:xfrm>
            <a:off x="3282834" y="486837"/>
            <a:ext cx="5029200" cy="61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15078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Living Cells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4842" y="166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Phloem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15240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particles in various directions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9906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72599" y="99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05799" y="1175266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163246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 producer of sugar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1" y="2366664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Photosynthesis (leaves) or hydrolysis (tubers)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67800" y="157287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or store sugar (roots/fruits)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5" idx="2"/>
            <a:endCxn id="9" idx="0"/>
          </p:cNvCxnSpPr>
          <p:nvPr/>
        </p:nvCxnSpPr>
        <p:spPr>
          <a:xfrm flipH="1">
            <a:off x="7772401" y="1359933"/>
            <a:ext cx="76199" cy="272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</p:cNvCxnSpPr>
          <p:nvPr/>
        </p:nvCxnSpPr>
        <p:spPr>
          <a:xfrm>
            <a:off x="9677399" y="1359933"/>
            <a:ext cx="0" cy="272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24842" y="93102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Organic molecule movement via phloem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39442" y="1392691"/>
            <a:ext cx="381000" cy="25863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58243" y="2531226"/>
            <a:ext cx="121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Sieve plate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82042" y="405361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Companion Cell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10643" y="4360025"/>
            <a:ext cx="1752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nucleus, dense cytoplasm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329643" y="5099813"/>
            <a:ext cx="194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Sieve tube member/element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10642" y="5789545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Lacks nucleus, cytoplasm, is hallow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24842" y="2900557"/>
            <a:ext cx="2247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Separates neighboring phloem cells.</a:t>
            </a:r>
          </a:p>
          <a:p>
            <a:r>
              <a:rPr lang="en-US" dirty="0"/>
              <a:t>Protects sap from intruding animals, by blocking flow of sap if phloem cell is damaged.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553200" y="40386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43800" y="38100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Regulates flow of nutrients.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large nucleus, dense cytoplasm and many mitochondria (used for ATP)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19801" y="6096000"/>
            <a:ext cx="21336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05800" y="5159388"/>
            <a:ext cx="2286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Elongated, food-conducting cell in phloem. Lacks nucleus and is dependent on companion cells for certain functions.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3" grpId="0"/>
      <p:bldP spid="14" grpId="0"/>
      <p:bldP spid="19" grpId="0"/>
      <p:bldP spid="24" grpId="0"/>
      <p:bldP spid="25" grpId="0"/>
      <p:bldP spid="26" grpId="0"/>
      <p:bldP spid="26" grpId="1"/>
      <p:bldP spid="27" grpId="0"/>
      <p:bldP spid="28" grpId="0"/>
      <p:bldP spid="28" grpId="1"/>
      <p:bldP spid="7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Translocation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740" y="1668780"/>
            <a:ext cx="9601200" cy="496062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movement of organic molecules in plants is called translocation. </a:t>
            </a:r>
          </a:p>
          <a:p>
            <a:r>
              <a:rPr lang="en-US" sz="3200" dirty="0" smtClean="0"/>
              <a:t>The phloem can move product in various directions.</a:t>
            </a:r>
          </a:p>
          <a:p>
            <a:r>
              <a:rPr lang="en-US" sz="3200" dirty="0" smtClean="0"/>
              <a:t>The organic molecules are dissolved in water and the solution is referred to as phloem sap. </a:t>
            </a:r>
          </a:p>
          <a:p>
            <a:pPr lvl="1"/>
            <a:r>
              <a:rPr lang="en-US" sz="3200" dirty="0" smtClean="0"/>
              <a:t>Sugars</a:t>
            </a:r>
          </a:p>
          <a:p>
            <a:pPr lvl="1"/>
            <a:r>
              <a:rPr lang="en-US" sz="3200" dirty="0" smtClean="0"/>
              <a:t>Amino Acids</a:t>
            </a:r>
          </a:p>
          <a:p>
            <a:pPr lvl="1"/>
            <a:r>
              <a:rPr lang="en-US" sz="3200" dirty="0" smtClean="0"/>
              <a:t>Plant hormones</a:t>
            </a:r>
          </a:p>
          <a:p>
            <a:pPr lvl="1"/>
            <a:r>
              <a:rPr lang="en-US" sz="3200" dirty="0" smtClean="0"/>
              <a:t>Small RNA molecules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40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Translocation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740" y="201168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Plants transport organic compounds from sources to sinks. (U.1) </a:t>
            </a:r>
          </a:p>
          <a:p>
            <a:r>
              <a:rPr lang="en-US" sz="2800" dirty="0" smtClean="0"/>
              <a:t>The source is where the organic compounds are synthesized – this is the photosynthetic tissues (leaves). </a:t>
            </a:r>
          </a:p>
          <a:p>
            <a:r>
              <a:rPr lang="en-US" sz="2800" dirty="0" smtClean="0"/>
              <a:t>The sink is where the compounds are delivered to for use or storage – this includes roots, fruits and seeds..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25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122</TotalTime>
  <Words>819</Words>
  <Application>Microsoft Office PowerPoint</Application>
  <PresentationFormat>Widescreen</PresentationFormat>
  <Paragraphs>87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Franklin Gothic Book</vt:lpstr>
      <vt:lpstr>Crop</vt:lpstr>
      <vt:lpstr>9.2 Transport in the phloem of plants</vt:lpstr>
      <vt:lpstr>The Phloem </vt:lpstr>
      <vt:lpstr>Companion Cells </vt:lpstr>
      <vt:lpstr>Sieve Elements</vt:lpstr>
      <vt:lpstr>#aphids</vt:lpstr>
      <vt:lpstr>PowerPoint Presentation</vt:lpstr>
      <vt:lpstr>PowerPoint Presentation</vt:lpstr>
      <vt:lpstr>Translocation </vt:lpstr>
      <vt:lpstr>Translocation </vt:lpstr>
      <vt:lpstr>Pressure-flow hypothesis</vt:lpstr>
      <vt:lpstr>PowerPoint Presentation</vt:lpstr>
      <vt:lpstr>PowerPoint Presentation</vt:lpstr>
      <vt:lpstr>PowerPoint Presentation</vt:lpstr>
      <vt:lpstr>PowerPoint Presentation</vt:lpstr>
      <vt:lpstr>Death of a tree….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9.2 Transport in the phloem of plants</dc:title>
  <dc:creator>Tanya Fillingham</dc:creator>
  <cp:lastModifiedBy>Tanya Fillingham</cp:lastModifiedBy>
  <cp:revision>10</cp:revision>
  <dcterms:created xsi:type="dcterms:W3CDTF">2017-10-02T20:13:59Z</dcterms:created>
  <dcterms:modified xsi:type="dcterms:W3CDTF">2017-10-02T22:16:16Z</dcterms:modified>
</cp:coreProperties>
</file>