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56" r:id="rId8"/>
    <p:sldId id="272" r:id="rId9"/>
    <p:sldId id="273" r:id="rId10"/>
    <p:sldId id="274" r:id="rId11"/>
    <p:sldId id="275" r:id="rId12"/>
    <p:sldId id="276" r:id="rId13"/>
    <p:sldId id="257" r:id="rId14"/>
    <p:sldId id="260" r:id="rId15"/>
    <p:sldId id="258" r:id="rId16"/>
    <p:sldId id="259" r:id="rId17"/>
    <p:sldId id="265" r:id="rId18"/>
    <p:sldId id="261" r:id="rId19"/>
    <p:sldId id="264" r:id="rId20"/>
    <p:sldId id="26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4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2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60F7-28CF-4AEA-A00E-ABCAE699059D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35CB-D38E-4E0A-8B1D-BC21A33E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b6dvKgWBV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Translocation is the movement of organic compounds (sugars, amino acids) from source to sinks. </a:t>
            </a:r>
          </a:p>
          <a:p>
            <a:pPr lvl="1"/>
            <a:r>
              <a:rPr lang="en-US" dirty="0" smtClean="0"/>
              <a:t>The source is where the organic compounds are synthesized – this is the photosynthetic tissues (leaves). </a:t>
            </a:r>
          </a:p>
          <a:p>
            <a:pPr lvl="1"/>
            <a:r>
              <a:rPr lang="en-US" dirty="0" smtClean="0"/>
              <a:t>The sink is where the compounds are delivered to for use or storage – this includes roots, fruits and seeds.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0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Roots:</a:t>
            </a:r>
          </a:p>
          <a:p>
            <a:r>
              <a:rPr lang="en-US" dirty="0" smtClean="0"/>
              <a:t>In monocotyledons, the stele is large and vessels will form a radiating circle around the central pith. </a:t>
            </a:r>
          </a:p>
          <a:p>
            <a:pPr lvl="1"/>
            <a:r>
              <a:rPr lang="en-US" dirty="0" smtClean="0"/>
              <a:t>Xylem vessels will be located more internally and phloem vessels will be located more externally. </a:t>
            </a:r>
          </a:p>
          <a:p>
            <a:r>
              <a:rPr lang="en-US" dirty="0" smtClean="0"/>
              <a:t>In dicotyledons, the stele is very small and the xylem is located centrally with the phloem surrounding it. </a:t>
            </a:r>
          </a:p>
          <a:p>
            <a:pPr lvl="1"/>
            <a:r>
              <a:rPr lang="en-US" dirty="0" smtClean="0"/>
              <a:t>Xylem vessels may form a cross-like shape (X for xylem), while the phloem is situated in the surrounding gaps. </a:t>
            </a:r>
          </a:p>
        </p:txBody>
      </p:sp>
    </p:spTree>
    <p:extLst>
      <p:ext uri="{BB962C8B-B14F-4D97-AF65-F5344CB8AC3E}">
        <p14:creationId xmlns:p14="http://schemas.microsoft.com/office/powerpoint/2010/main" val="280387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8221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8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833105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xchangedownloads.smarttech.com/public/content/98/98220c53-0f9e-43ea-abaf-d402d442c137/previews/medium/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e.plantphys.net/images/ch10/wt1001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62288"/>
            <a:ext cx="4201544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38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Translocation: movement of organic molecules – ‘phloem sap’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2192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 (sucrose)</a:t>
            </a:r>
          </a:p>
          <a:p>
            <a:r>
              <a:rPr lang="en-US" dirty="0" smtClean="0"/>
              <a:t>Amino Acids</a:t>
            </a:r>
          </a:p>
          <a:p>
            <a:r>
              <a:rPr lang="en-US" dirty="0" smtClean="0"/>
              <a:t>Plant hormones</a:t>
            </a:r>
          </a:p>
          <a:p>
            <a:r>
              <a:rPr lang="en-US" dirty="0" smtClean="0"/>
              <a:t>Small RNA molecules</a:t>
            </a:r>
            <a:endParaRPr lang="en-US" dirty="0"/>
          </a:p>
        </p:txBody>
      </p:sp>
      <p:cxnSp>
        <p:nvCxnSpPr>
          <p:cNvPr id="5" name="Straight Arrow Connector 4"/>
          <p:cNvCxnSpPr>
            <a:endCxn id="2" idx="1"/>
          </p:cNvCxnSpPr>
          <p:nvPr/>
        </p:nvCxnSpPr>
        <p:spPr>
          <a:xfrm flipV="1">
            <a:off x="3657600" y="704166"/>
            <a:ext cx="533400" cy="1886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510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Removal of bark (living phloem)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91000" y="4953000"/>
            <a:ext cx="6858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2400" y="4114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Swelling occurs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510215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tree death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82000" y="4761131"/>
            <a:ext cx="0" cy="420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5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ps.prenhall.com/wps/media/objects/488/500183/images/AACDCC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65254"/>
            <a:ext cx="4724400" cy="62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880" y="1860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Pressure-flow hypothesis for translocation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381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Loading sugar at source (photosynthetic tissues or leaves)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5080" y="892284"/>
            <a:ext cx="26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Moved into the phloem by active transport.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5838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Uptake of water creates hydrostatic pressure – results in flow of sap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84832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Produced by compression of liquid or addition of solute into liquid in confined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6527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Increases pressure – allows for flow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927187"/>
            <a:ext cx="284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Hydrostatic pressure diminished by removal of sugar at sink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Turned into starch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Insoluble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362700" y="4800600"/>
            <a:ext cx="495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53200" y="4850517"/>
            <a:ext cx="745787" cy="17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53400" y="52578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543800" y="5257800"/>
            <a:ext cx="914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" y="582848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Xylem recycles water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19050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Causes water to move into phloem because of the high concentration of sugars. 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3657600" y="1121882"/>
            <a:ext cx="152400" cy="11082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659875" y="2382143"/>
            <a:ext cx="152400" cy="11082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657600" y="3623403"/>
            <a:ext cx="152400" cy="11082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799" y="4078069"/>
            <a:ext cx="199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Sugars are pushed away from source. </a:t>
            </a:r>
            <a:endParaRPr lang="en-US" dirty="0"/>
          </a:p>
        </p:txBody>
      </p:sp>
      <p:sp>
        <p:nvSpPr>
          <p:cNvPr id="29" name="Right Arrow Callout 28"/>
          <p:cNvSpPr/>
          <p:nvPr/>
        </p:nvSpPr>
        <p:spPr>
          <a:xfrm>
            <a:off x="2438400" y="2197626"/>
            <a:ext cx="1219200" cy="1108803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High Pressure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6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/>
      <p:bldP spid="13" grpId="0"/>
      <p:bldP spid="24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imonleather.files.wordpress.com/2013/01/aphis-nerii-sty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340123" cy="26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psnet.org/edcenter/intropp/lessons/viruses/Article%20Images/BarleyYellowDwar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50863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742" y="27125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Techniques in Analyzing Phloem Sap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77950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Aphid </a:t>
            </a:r>
            <a:r>
              <a:rPr lang="en-US" dirty="0" err="1" smtClean="0"/>
              <a:t>Stylets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3200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 by inserting </a:t>
            </a:r>
            <a:r>
              <a:rPr lang="en-US" dirty="0" err="1" smtClean="0"/>
              <a:t>stylets</a:t>
            </a:r>
            <a:r>
              <a:rPr lang="en-US" dirty="0" smtClean="0"/>
              <a:t> (mouth structure) into sieve tube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962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in tube forces sap into aphid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82086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 the </a:t>
            </a:r>
            <a:r>
              <a:rPr lang="en-US" dirty="0" err="1" smtClean="0"/>
              <a:t>stylet</a:t>
            </a:r>
            <a:r>
              <a:rPr lang="en-US" dirty="0" smtClean="0"/>
              <a:t> with laser – free of contaminates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69392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Analyze ‘sap’ contents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209800" y="3523566"/>
            <a:ext cx="3276600" cy="1505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mad.com/planttransport/PlantT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39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7735" y="10799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Techniques in Analyzing Phloem Sap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5990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Radioactive Carbon (C</a:t>
            </a:r>
            <a:r>
              <a:rPr lang="en-US" baseline="30000" dirty="0" smtClean="0"/>
              <a:t>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61506" y="2719388"/>
            <a:ext cx="609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506" y="37099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radioactive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 flipH="1">
            <a:off x="1190106" y="3252788"/>
            <a:ext cx="7620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06" y="4395788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uptakes during photosynthesis – incorporates into sucrose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61906" y="4395788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to see where sucrose goes in plant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3476106" y="3100388"/>
            <a:ext cx="685800" cy="1757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</p:cNvCxnSpPr>
          <p:nvPr/>
        </p:nvCxnSpPr>
        <p:spPr>
          <a:xfrm>
            <a:off x="1190106" y="4079320"/>
            <a:ext cx="0" cy="39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905000"/>
            <a:ext cx="5610225" cy="392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Important to know: Leaves are not always the source.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58293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Carrot will provide nutrients to the leaves when it is time to grow new leaves.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icerweb.com/bio1151/Locked/media/ch07/07_19Cotransport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440409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transport at source and sink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36138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Chemiosmotic</a:t>
            </a:r>
            <a:r>
              <a:rPr lang="en-US" dirty="0" smtClean="0"/>
              <a:t> process (</a:t>
            </a:r>
            <a:r>
              <a:rPr lang="en-US" dirty="0"/>
              <a:t>This process is related to osmosis, the diffusion of water across a </a:t>
            </a:r>
            <a:r>
              <a:rPr lang="en-US" dirty="0" smtClean="0"/>
              <a:t>membrane)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590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 pumps and specialized membrane proteins (co-transport)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Allows passive and active transport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0" y="2121932"/>
            <a:ext cx="0" cy="545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7467600" y="3514130"/>
            <a:ext cx="0" cy="600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685800"/>
            <a:ext cx="258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Created by the companion cell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600200" y="1274802"/>
            <a:ext cx="45719" cy="17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0" y="5500301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a common, naturally occurring carbohydrate found in many plants and plant </a:t>
            </a:r>
            <a:r>
              <a:rPr lang="en-US" dirty="0" smtClean="0"/>
              <a:t>parts. (sugar)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7350291" flipV="1">
            <a:off x="4962406" y="5478658"/>
            <a:ext cx="223366" cy="472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399" y="5715000"/>
            <a:ext cx="496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movement occurs by binding to two molecules or ions at a time and using the gradient of one solute's concentration to force the other molecule or ion against its gradient.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895600" y="4419600"/>
            <a:ext cx="2286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ces between Xylem and Phloem vessels. The structure is cylinder tube. While the function of Xylem carries out the water while phloem distributes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58" y="779854"/>
            <a:ext cx="48224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76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Comparing Xylem and Phloem </a:t>
            </a:r>
            <a:endParaRPr lang="en-US" sz="3200" dirty="0"/>
          </a:p>
        </p:txBody>
      </p:sp>
      <p:pic>
        <p:nvPicPr>
          <p:cNvPr id="1028" name="Picture 4" descr="https://dr282zn36sxxg.cloudfront.net/datastreams/f-d%3A639be9fb6d7746c279403d17ee539ff974d479cb3832dcc56fe06c81%2BIMAGE_THUMB_POSTCARD%2BIMAGE_THUMB_POSTCARD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47188"/>
            <a:ext cx="5105400" cy="28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compounds are transported from source to sinks via a vascular tube system called the phloem. </a:t>
            </a:r>
          </a:p>
          <a:p>
            <a:pPr lvl="1"/>
            <a:r>
              <a:rPr lang="en-US" dirty="0" smtClean="0"/>
              <a:t>Sugars are principally transported as sucrose (disaccharide), because it is soluble but metabolically inert. </a:t>
            </a:r>
          </a:p>
          <a:p>
            <a:pPr lvl="1"/>
            <a:r>
              <a:rPr lang="en-US" dirty="0" smtClean="0"/>
              <a:t>The nutrient-rich, viscous fluid of the phloem is called plant sap.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7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44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Plants transport </a:t>
            </a:r>
            <a:r>
              <a:rPr lang="en-US" dirty="0"/>
              <a:t>o</a:t>
            </a:r>
            <a:r>
              <a:rPr lang="en-US" dirty="0" smtClean="0"/>
              <a:t>rganic compounds from sources to sinks. Active transport is used to load organic compounds into phloem sieve tubes at the source. </a:t>
            </a:r>
          </a:p>
          <a:p>
            <a:r>
              <a:rPr lang="en-US" dirty="0" smtClean="0"/>
              <a:t>High concentrations of solutes in the phloem at the source lead to water uptake by osmosis. </a:t>
            </a:r>
            <a:endParaRPr lang="en-US" dirty="0"/>
          </a:p>
          <a:p>
            <a:r>
              <a:rPr lang="en-US" dirty="0" smtClean="0"/>
              <a:t>Raised hydrostatic pressure causes the contents of the phloem to flow towards sinks.</a:t>
            </a:r>
          </a:p>
          <a:p>
            <a:r>
              <a:rPr lang="en-US" dirty="0"/>
              <a:t>https://www.pinterest.com/pin/103301385180031834/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83" y="228600"/>
            <a:ext cx="7886700" cy="1325563"/>
          </a:xfrm>
        </p:spPr>
        <p:txBody>
          <a:bodyPr/>
          <a:lstStyle/>
          <a:p>
            <a:r>
              <a:rPr lang="en-US" dirty="0" smtClean="0"/>
              <a:t>Comparison of Xylem and Phloem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8" y="1219200"/>
            <a:ext cx="7886700" cy="53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3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transloc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74638"/>
            <a:ext cx="5867400" cy="6257925"/>
          </a:xfrm>
        </p:spPr>
      </p:pic>
    </p:spTree>
    <p:extLst>
      <p:ext uri="{BB962C8B-B14F-4D97-AF65-F5344CB8AC3E}">
        <p14:creationId xmlns:p14="http://schemas.microsoft.com/office/powerpoint/2010/main" val="2316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Phloem sieve tubes are primarily composed of two main types of cells – sieve element cells and companion cells.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590800"/>
            <a:ext cx="2779222" cy="40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7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Companion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metabolic support for sieve element cells and facilitate the loading and unloading of materials at source and sink. </a:t>
            </a:r>
          </a:p>
          <a:p>
            <a:pPr lvl="1"/>
            <a:r>
              <a:rPr lang="en-US" dirty="0" smtClean="0"/>
              <a:t>Possess an enfolding plasma membrane which increases </a:t>
            </a:r>
            <a:r>
              <a:rPr lang="en-US" dirty="0" err="1" smtClean="0"/>
              <a:t>SA:Vol</a:t>
            </a:r>
            <a:r>
              <a:rPr lang="en-US" dirty="0" smtClean="0"/>
              <a:t> ratio to allow for more material exchange. </a:t>
            </a:r>
          </a:p>
          <a:p>
            <a:pPr lvl="1"/>
            <a:r>
              <a:rPr lang="en-US" dirty="0" smtClean="0"/>
              <a:t>Have many mitochondria to fuel the active transport of materials between the sieve tube and the source or sink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Sieve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Sieve elements are unable to sustain independent metabolic activity without the support of a companion cell. </a:t>
            </a:r>
          </a:p>
          <a:p>
            <a:pPr lvl="1"/>
            <a:r>
              <a:rPr lang="en-US" dirty="0" smtClean="0"/>
              <a:t>This is because the sieve element cells have no nuclei and fewer organelles (to maximize flow rate). </a:t>
            </a:r>
          </a:p>
          <a:p>
            <a:pPr lvl="1"/>
            <a:r>
              <a:rPr lang="en-US" dirty="0" smtClean="0"/>
              <a:t>Plasmodesmata exists between sieve elements and companion cells in relatively large numbers. </a:t>
            </a:r>
          </a:p>
          <a:p>
            <a:pPr lvl="1"/>
            <a:r>
              <a:rPr lang="en-US" dirty="0" smtClean="0"/>
              <a:t>These connect the cytoplasm of the two cells and mediate the symplastic exchange of metabolites.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4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/>
          <a:stretch/>
        </p:blipFill>
        <p:spPr bwMode="auto">
          <a:xfrm>
            <a:off x="1758834" y="486836"/>
            <a:ext cx="5029200" cy="61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1507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Living Cells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842" y="1662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Phloem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particles in various directions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399" y="9906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599" y="99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1799" y="117526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163246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producer of sugar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2366664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Photosynthesis (leaves) or hydrolysis (tubers)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57287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or store sugar (roots/fruits)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5" idx="2"/>
            <a:endCxn id="9" idx="0"/>
          </p:cNvCxnSpPr>
          <p:nvPr/>
        </p:nvCxnSpPr>
        <p:spPr>
          <a:xfrm flipH="1">
            <a:off x="6248400" y="1359932"/>
            <a:ext cx="76199" cy="27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8153399" y="1359932"/>
            <a:ext cx="0" cy="27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842" y="93102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Organic molecule movement via phloem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15442" y="1392690"/>
            <a:ext cx="381000" cy="25863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34242" y="2531225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Sieve plate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58042" y="405361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Companion Cell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86642" y="4360025"/>
            <a:ext cx="175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nucleus, dense cytoplasm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05642" y="5099812"/>
            <a:ext cx="194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Sieve tube member/element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86642" y="5789544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Lacks nucleus, cytoplasm, is hallow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41" y="2900557"/>
            <a:ext cx="2247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Separates neighboring phloem cells.</a:t>
            </a:r>
          </a:p>
          <a:p>
            <a:r>
              <a:rPr lang="en-US" dirty="0" smtClean="0"/>
              <a:t>Protects sap from intruding animals, by blocking flow of sap if phloem cell is damaged.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29200" y="40386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38100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Regulates flow of nutrients.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 large nucleus, dense cytoplasm and many mitochondria (used for ATP)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95800" y="6096000"/>
            <a:ext cx="21336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81799" y="5159387"/>
            <a:ext cx="2286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Elongated, food-conducting cell in phloem. Lacks nucleus and is dependent on companion cells for certain functions.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3" grpId="0"/>
      <p:bldP spid="14" grpId="0"/>
      <p:bldP spid="19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7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Transports water and food (in two directions)</a:t>
            </a:r>
          </a:p>
          <a:p>
            <a:r>
              <a:rPr lang="en-US" dirty="0" smtClean="0"/>
              <a:t>Composed of sieve element cells which connect to form a tube. </a:t>
            </a:r>
          </a:p>
          <a:p>
            <a:r>
              <a:rPr lang="en-US" dirty="0" smtClean="0"/>
              <a:t>Connecting sieve cells share a highly perforated sieve plate. </a:t>
            </a:r>
          </a:p>
          <a:p>
            <a:r>
              <a:rPr lang="en-US" dirty="0" smtClean="0"/>
              <a:t>Supported by companion cells that help with loading/unloading. </a:t>
            </a:r>
          </a:p>
          <a:p>
            <a:r>
              <a:rPr lang="en-US" dirty="0" smtClean="0"/>
              <a:t>Movement of sap is mediated by hydrostatic pressure from xylem.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4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Xylem and 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Xylem and phloem vessels are grouped into bundles that extend from the roots to the shoots in vascular plants. </a:t>
            </a:r>
          </a:p>
          <a:p>
            <a:pPr lvl="1"/>
            <a:r>
              <a:rPr lang="en-US" dirty="0" smtClean="0"/>
              <a:t>Differences in distribution and arrangement exist between plants types (monocotyledons vs dicotyledons)</a:t>
            </a:r>
          </a:p>
          <a:p>
            <a:pPr lvl="1"/>
            <a:r>
              <a:rPr lang="en-US" dirty="0" smtClean="0"/>
              <a:t>Xylem and phloem vessels can usually be differentiated by the diameter of their cavity (xylem have larger cavities).</a:t>
            </a:r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919</Words>
  <Application>Microsoft Office PowerPoint</Application>
  <PresentationFormat>On-screen Show (4:3)</PresentationFormat>
  <Paragraphs>102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Active Translocation </vt:lpstr>
      <vt:lpstr>Phloem</vt:lpstr>
      <vt:lpstr>s</vt:lpstr>
      <vt:lpstr>Phloem Structure</vt:lpstr>
      <vt:lpstr>Companion Cells</vt:lpstr>
      <vt:lpstr>Sieve elements</vt:lpstr>
      <vt:lpstr>PowerPoint Presentation</vt:lpstr>
      <vt:lpstr>Phloem Properties</vt:lpstr>
      <vt:lpstr>Identifying Xylem and Phloem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</vt:lpstr>
      <vt:lpstr>Comparison of Xylem and Phloem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 Juhl</dc:creator>
  <cp:lastModifiedBy>IT</cp:lastModifiedBy>
  <cp:revision>34</cp:revision>
  <dcterms:created xsi:type="dcterms:W3CDTF">2015-05-12T14:16:05Z</dcterms:created>
  <dcterms:modified xsi:type="dcterms:W3CDTF">2016-09-28T17:27:31Z</dcterms:modified>
</cp:coreProperties>
</file>