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2" d="100"/>
          <a:sy n="42" d="100"/>
        </p:scale>
        <p:origin x="78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9.3 Growth in plants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Plants adapt their growth to environmental conditions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306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106" y="644298"/>
            <a:ext cx="11029951" cy="558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253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907177"/>
            <a:ext cx="9601200" cy="3581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Auxins are a group of hormones produced by the tip of a shoot or root (apical meristem) that regulate plant growth. </a:t>
            </a:r>
          </a:p>
          <a:p>
            <a:pPr lvl="1"/>
            <a:r>
              <a:rPr lang="en-US" sz="2800" dirty="0" smtClean="0"/>
              <a:t>Auxin efflux pumps can set up concentration gradients within tissues – changing the distribution of auxin within the plant.</a:t>
            </a:r>
          </a:p>
          <a:p>
            <a:pPr lvl="1"/>
            <a:r>
              <a:rPr lang="en-US" sz="2800" dirty="0" smtClean="0"/>
              <a:t>These pumps can control the direction of plant growth by determining which regions of plant tissue have high auxin levels. </a:t>
            </a:r>
          </a:p>
          <a:p>
            <a:pPr lvl="1"/>
            <a:r>
              <a:rPr lang="en-US" sz="2800" dirty="0" smtClean="0"/>
              <a:t>Auxin efflux pumps can change position within the membrane (due to fluidity) and be activated by various factors. </a:t>
            </a:r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6966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Auxins has different mechanisms of action in the roots of plants versus the shoots of plants:</a:t>
            </a:r>
          </a:p>
          <a:p>
            <a:pPr lvl="1"/>
            <a:r>
              <a:rPr lang="en-US" sz="2800" dirty="0" smtClean="0"/>
              <a:t>In the shoots, auxin stimulates cell elongation and thus high concentrations of auxin promote growth (cells become larger)</a:t>
            </a:r>
          </a:p>
          <a:p>
            <a:pPr lvl="1"/>
            <a:r>
              <a:rPr lang="en-US" sz="2800" dirty="0" smtClean="0"/>
              <a:t>In the roots, auxin inhibits cell elongation and thus high concentrations of auxin limit growth (cells become relatively smaller).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65773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036" y="95250"/>
            <a:ext cx="10176104" cy="6114397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6309360"/>
            <a:ext cx="9601200" cy="480060"/>
          </a:xfrm>
        </p:spPr>
        <p:txBody>
          <a:bodyPr>
            <a:noAutofit/>
          </a:bodyPr>
          <a:lstStyle/>
          <a:p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720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3920" y="191590"/>
            <a:ext cx="11308080" cy="5464628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Auxin efflux pumps can set up concentration gradients of auxin in plant tissue.  (U.5</a:t>
            </a:r>
            <a:r>
              <a:rPr lang="en-US" sz="2400" dirty="0"/>
              <a:t>)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Auxin </a:t>
            </a:r>
            <a:r>
              <a:rPr lang="en-US" sz="2400" dirty="0" smtClean="0">
                <a:solidFill>
                  <a:srgbClr val="0070C0"/>
                </a:solidFill>
              </a:rPr>
              <a:t>is a plant hormone and influences cell growth rates by changing the pattern of gene expression with a plant’s cells. </a:t>
            </a:r>
            <a:r>
              <a:rPr lang="en-US" sz="2400" dirty="0" smtClean="0">
                <a:solidFill>
                  <a:srgbClr val="0070C0"/>
                </a:solidFill>
              </a:rPr>
              <a:t>(U.6)</a:t>
            </a:r>
            <a:endParaRPr lang="en-US" sz="2400" dirty="0" smtClean="0">
              <a:solidFill>
                <a:srgbClr val="0070C0"/>
              </a:solidFill>
            </a:endParaRPr>
          </a:p>
          <a:p>
            <a:r>
              <a:rPr lang="en-US" sz="2400" dirty="0" smtClean="0"/>
              <a:t>Auxin’s mechanism of action is different in shoots and roots as different gene pathways are activated in each tissue. </a:t>
            </a:r>
          </a:p>
          <a:p>
            <a:r>
              <a:rPr lang="en-US" sz="2400" dirty="0" smtClean="0"/>
              <a:t>In shoots, auxin increases the flexibility of the cell wall to promote plant growth via cell elongation. </a:t>
            </a:r>
          </a:p>
          <a:p>
            <a:r>
              <a:rPr lang="en-US" sz="2400" dirty="0" smtClean="0"/>
              <a:t>Auxin activates a proton pump in the plasma membrane which causes the secretion of H+ ions into the cell wall. </a:t>
            </a:r>
          </a:p>
          <a:p>
            <a:r>
              <a:rPr lang="en-US" sz="2400" dirty="0" smtClean="0"/>
              <a:t>The result is a decrease in pH which causes cellulose fibers within the cell wall to loosen (by breaking the bonds between them).</a:t>
            </a:r>
          </a:p>
          <a:p>
            <a:r>
              <a:rPr lang="en-US" sz="2400" dirty="0" smtClean="0"/>
              <a:t>Additionally, auxin upregulates expression of expansions, which similarly increases the elasticity of the cell wall. </a:t>
            </a:r>
          </a:p>
          <a:p>
            <a:r>
              <a:rPr lang="en-US" sz="2400" dirty="0" smtClean="0"/>
              <a:t>With the cell wall now more flexible, an influx of water (to be stored in the vacuole) causes the cell to increase in size.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9968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095" y="540878"/>
            <a:ext cx="11130508" cy="559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9444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88174"/>
            <a:ext cx="9601200" cy="14859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Response to environment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4420" y="1071154"/>
            <a:ext cx="10515600" cy="5283926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Plant shoots respond to the environment b y tropisms. (U.4</a:t>
            </a:r>
            <a:r>
              <a:rPr lang="en-US" sz="3200" dirty="0" smtClean="0">
                <a:solidFill>
                  <a:srgbClr val="0070C0"/>
                </a:solidFill>
              </a:rPr>
              <a:t>)</a:t>
            </a:r>
            <a:endParaRPr lang="en-US" sz="3200" dirty="0" smtClean="0"/>
          </a:p>
          <a:p>
            <a:r>
              <a:rPr lang="en-US" sz="3200" dirty="0" smtClean="0"/>
              <a:t>Tropisms </a:t>
            </a:r>
            <a:r>
              <a:rPr lang="en-US" sz="3200" dirty="0" smtClean="0"/>
              <a:t>describe the growth or turning movement of a plant in response to a </a:t>
            </a:r>
            <a:r>
              <a:rPr lang="en-US" sz="3200" u="sng" dirty="0" smtClean="0"/>
              <a:t>directional external stimulus. </a:t>
            </a:r>
            <a:endParaRPr lang="en-US" sz="3200" dirty="0" smtClean="0"/>
          </a:p>
          <a:p>
            <a:r>
              <a:rPr lang="en-US" sz="3200" dirty="0" smtClean="0"/>
              <a:t>Phototropism is a growth movement in response to a unidirectional light source. </a:t>
            </a:r>
          </a:p>
          <a:p>
            <a:r>
              <a:rPr lang="en-US" sz="3200" dirty="0" smtClean="0"/>
              <a:t>Geotropism (or </a:t>
            </a:r>
            <a:r>
              <a:rPr lang="en-US" sz="3200" dirty="0" err="1" smtClean="0"/>
              <a:t>gravitropism</a:t>
            </a:r>
            <a:r>
              <a:rPr lang="en-US" sz="3200" dirty="0" smtClean="0"/>
              <a:t>) is a growth movement in response to gravitational forces. </a:t>
            </a:r>
          </a:p>
          <a:p>
            <a:r>
              <a:rPr lang="en-US" sz="3200" dirty="0" smtClean="0"/>
              <a:t>Other tropisms include hydrotropism (responding to a water gradient) and thigmotropism (responding to a tactile stimulus).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272730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Both phototropism and geotropism are controlled by the distribution of auxin within the plant cells:</a:t>
            </a:r>
          </a:p>
          <a:p>
            <a:pPr lvl="1"/>
            <a:r>
              <a:rPr lang="en-US" sz="2800" dirty="0" smtClean="0"/>
              <a:t>In geotropism, auxin will accumulate on the lower side of the plant in response to the force of gravity. </a:t>
            </a:r>
          </a:p>
          <a:p>
            <a:pPr lvl="1"/>
            <a:r>
              <a:rPr lang="en-US" sz="2800" dirty="0" smtClean="0"/>
              <a:t>In phototropism, light receptors trigger the redistribution of auxin to the dark side of the plant. </a:t>
            </a:r>
          </a:p>
          <a:p>
            <a:pPr marL="530352" lvl="1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59715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 shoots, high auxin concentrations promote cell elongation, meaning that:</a:t>
            </a:r>
          </a:p>
          <a:p>
            <a:pPr lvl="1"/>
            <a:r>
              <a:rPr lang="en-US" sz="2800" dirty="0" smtClean="0"/>
              <a:t>The dark side of the shoot elongates and shoots grow towards the light (positive phototropism)</a:t>
            </a:r>
          </a:p>
          <a:p>
            <a:pPr lvl="1"/>
            <a:r>
              <a:rPr lang="en-US" sz="2800" dirty="0" smtClean="0"/>
              <a:t>The lower side of the shoot elongates and roots grow away from the ground.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534187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 roots, high auxin concentrations inhibit cell elongation, meaning that:</a:t>
            </a:r>
          </a:p>
          <a:p>
            <a:pPr lvl="1"/>
            <a:r>
              <a:rPr lang="en-US" sz="2800" dirty="0" smtClean="0"/>
              <a:t>The dark side of the root becomes shorter and the roots grow away from the light (negative phototropism)</a:t>
            </a:r>
          </a:p>
          <a:p>
            <a:pPr lvl="1"/>
            <a:r>
              <a:rPr lang="en-US" sz="2800" dirty="0" smtClean="0"/>
              <a:t>The lower side of the root becomes shorter and the roots turn downwards into the earth.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28022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91440"/>
            <a:ext cx="9601200" cy="14859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Undifferentiated cells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140" y="1342206"/>
            <a:ext cx="10332720" cy="5264333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Undifferentiated cells in the meristems of plants allow indeterminate growth</a:t>
            </a:r>
            <a:r>
              <a:rPr lang="en-US" sz="3200" dirty="0" smtClean="0">
                <a:solidFill>
                  <a:srgbClr val="0070C0"/>
                </a:solidFill>
              </a:rPr>
              <a:t>. (U.1)</a:t>
            </a:r>
            <a:endParaRPr lang="en-US" sz="3200" dirty="0" smtClean="0">
              <a:solidFill>
                <a:srgbClr val="0070C0"/>
              </a:solidFill>
            </a:endParaRPr>
          </a:p>
          <a:p>
            <a:r>
              <a:rPr lang="en-US" sz="3200" dirty="0" smtClean="0"/>
              <a:t>Meristems are tissues in a plant consisting of undifferentiated cells capable of indeterminate growth. </a:t>
            </a:r>
          </a:p>
          <a:p>
            <a:r>
              <a:rPr lang="en-US" sz="3200" dirty="0" smtClean="0"/>
              <a:t>They are analogous to totipotent stem c ells in animals, except they have specific regions of growth and development. </a:t>
            </a:r>
          </a:p>
          <a:p>
            <a:r>
              <a:rPr lang="en-US" sz="3200" dirty="0" smtClean="0"/>
              <a:t>Meristematic tissue can allow plant to regrow structures or even form entirely new plants (vegetative propagation).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623257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322" y="210911"/>
            <a:ext cx="10937421" cy="644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6608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160020"/>
            <a:ext cx="9601200" cy="14859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Micropropagation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417320"/>
            <a:ext cx="10607040" cy="51435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Is a technique used to produce large numbers of identical plants (clones) from a selected stock plant. </a:t>
            </a:r>
          </a:p>
          <a:p>
            <a:r>
              <a:rPr lang="en-US" sz="2800" dirty="0" smtClean="0"/>
              <a:t>Plants can reproduce asexually from meristems because they are undifferentiated cells capable of indeterminate growth. </a:t>
            </a:r>
          </a:p>
          <a:p>
            <a:r>
              <a:rPr lang="en-US" sz="2800" dirty="0" smtClean="0"/>
              <a:t>When a plant cutting is used to reproduce asexually in the native environment it is called vegetative propagation. </a:t>
            </a:r>
          </a:p>
          <a:p>
            <a:r>
              <a:rPr lang="en-US" sz="2800" dirty="0" smtClean="0"/>
              <a:t>When plant tissues are cultured in the lab (in vitro) in order to reproduce asexually it is called micropropagation. </a:t>
            </a:r>
            <a:endParaRPr lang="en-US" sz="2800" dirty="0" smtClean="0"/>
          </a:p>
          <a:p>
            <a:r>
              <a:rPr lang="en-US" sz="2800" dirty="0" smtClean="0">
                <a:solidFill>
                  <a:srgbClr val="0070C0"/>
                </a:solidFill>
              </a:rPr>
              <a:t>Microprogation of plants using tissue from the shoot apex, nutrient agar gels and growth hormones. (A.1)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0539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7725" y="770708"/>
            <a:ext cx="9601200" cy="3581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This process of micropropagation involves a number if key steps:</a:t>
            </a:r>
          </a:p>
          <a:p>
            <a:pPr lvl="1"/>
            <a:r>
              <a:rPr lang="en-US" sz="2800" dirty="0" smtClean="0"/>
              <a:t>Specific plant tissue (typically from the undifferentiated shoot apex) is selected from a stock plant and sterilized. </a:t>
            </a:r>
          </a:p>
          <a:p>
            <a:pPr lvl="1"/>
            <a:r>
              <a:rPr lang="en-US" sz="2800" dirty="0" smtClean="0"/>
              <a:t>The tissue sample (explant) is grown on a sterile nutrient agar gel</a:t>
            </a:r>
          </a:p>
          <a:p>
            <a:pPr lvl="1"/>
            <a:r>
              <a:rPr lang="en-US" sz="2800" dirty="0" smtClean="0"/>
              <a:t>The explant is treated with growth hormones (auxins) to stimulate shoot and root development. </a:t>
            </a:r>
          </a:p>
          <a:p>
            <a:pPr lvl="1"/>
            <a:r>
              <a:rPr lang="en-US" sz="2800" dirty="0" smtClean="0"/>
              <a:t>The growing shoots can be continuously divided and separated to form new samples (multiplication phase)</a:t>
            </a:r>
          </a:p>
          <a:p>
            <a:pPr lvl="1"/>
            <a:r>
              <a:rPr lang="en-US" sz="2800" dirty="0" smtClean="0"/>
              <a:t>Once the root and shoot are developed, the cloned plant can be transferred to soil.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21332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275" y="1289276"/>
            <a:ext cx="11038958" cy="380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704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91440"/>
            <a:ext cx="9601200" cy="14859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Rapid Bulking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34440"/>
            <a:ext cx="10561320" cy="5463540"/>
          </a:xfrm>
        </p:spPr>
        <p:txBody>
          <a:bodyPr>
            <a:noAutofit/>
          </a:bodyPr>
          <a:lstStyle/>
          <a:p>
            <a:r>
              <a:rPr lang="en-US" sz="2800" dirty="0" smtClean="0"/>
              <a:t>Micropropagation is used to rapidly produce large numbers of cloned planted under controlled conditions. </a:t>
            </a:r>
          </a:p>
          <a:p>
            <a:r>
              <a:rPr lang="en-US" sz="2800" dirty="0" smtClean="0"/>
              <a:t>Desirable stock plant can be cloned via micropropagation to conserve the fidelity of the selected characteristic. </a:t>
            </a:r>
          </a:p>
          <a:p>
            <a:r>
              <a:rPr lang="en-US" sz="2800" dirty="0" smtClean="0"/>
              <a:t>This process is more reliable than selective breeding because new plants are genetically identical to the stock plant. </a:t>
            </a:r>
          </a:p>
          <a:p>
            <a:r>
              <a:rPr lang="en-US" sz="2800" dirty="0" smtClean="0"/>
              <a:t>This technique is also used to rapidly produce large quantities of plants created via genetic modification. </a:t>
            </a:r>
            <a:endParaRPr lang="en-US" sz="2800" dirty="0" smtClean="0"/>
          </a:p>
          <a:p>
            <a:r>
              <a:rPr lang="en-US" sz="2800" dirty="0" smtClean="0">
                <a:solidFill>
                  <a:srgbClr val="0070C0"/>
                </a:solidFill>
              </a:rPr>
              <a:t>Use of Micropropagation for rapid bulking up of new varieties, production of virus-free strains of existing varieties and propagation of orchids and other rare species. (A.2) 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6208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182880"/>
            <a:ext cx="9601200" cy="14859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Virus-Free strains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8740" y="1668780"/>
            <a:ext cx="10469880" cy="3581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Plant viruses have the potential to decimate crops ,crippling economies and leading to famine. </a:t>
            </a:r>
          </a:p>
          <a:p>
            <a:r>
              <a:rPr lang="en-US" sz="3600" dirty="0" smtClean="0"/>
              <a:t>Viruses typically spread through infected plants via the vascular tissue- which meristems do not contain. </a:t>
            </a:r>
          </a:p>
          <a:p>
            <a:r>
              <a:rPr lang="en-US" sz="3600" dirty="0" smtClean="0"/>
              <a:t>Propagating plants from the non-infected meristems allows for the rapid reproduction of virus-free plant strains.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232022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680" y="160020"/>
            <a:ext cx="9601200" cy="14859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Propagation of Rare Species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10104120" cy="3581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Micropropagation is commonly used to increase numbers of rare or endangered plant species. </a:t>
            </a:r>
          </a:p>
          <a:p>
            <a:r>
              <a:rPr lang="en-US" sz="3200" dirty="0" smtClean="0"/>
              <a:t>It is also used to increase numbers of species that are difficult to breed sexually (orchids)</a:t>
            </a:r>
          </a:p>
          <a:p>
            <a:r>
              <a:rPr lang="en-US" sz="3200" dirty="0" smtClean="0"/>
              <a:t>It may also be used to increase numbers of plant species that are commercially in demand. 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40461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91440"/>
            <a:ext cx="9601200" cy="14859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Meristem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178920"/>
            <a:ext cx="10744200" cy="5496199"/>
          </a:xfrm>
        </p:spPr>
        <p:txBody>
          <a:bodyPr>
            <a:noAutofit/>
          </a:bodyPr>
          <a:lstStyle/>
          <a:p>
            <a:r>
              <a:rPr lang="en-US" sz="3000" dirty="0" smtClean="0">
                <a:solidFill>
                  <a:srgbClr val="0070C0"/>
                </a:solidFill>
              </a:rPr>
              <a:t>Mitosis and cell division in the shoot apex provide cells needed for extension of the stem and development of leaves. (U.2)</a:t>
            </a:r>
          </a:p>
          <a:p>
            <a:r>
              <a:rPr lang="en-US" sz="3000" dirty="0" smtClean="0"/>
              <a:t>Meristematic </a:t>
            </a:r>
            <a:r>
              <a:rPr lang="en-US" sz="3000" dirty="0" smtClean="0"/>
              <a:t>tissue can be divided into apical meristems and lateral meristems. </a:t>
            </a:r>
          </a:p>
          <a:p>
            <a:r>
              <a:rPr lang="en-US" sz="3000" dirty="0" smtClean="0"/>
              <a:t>Apical meristems occur at shoot and root tips and are responsible for primary growth (plant lengthening)</a:t>
            </a:r>
          </a:p>
          <a:p>
            <a:r>
              <a:rPr lang="en-US" sz="3000" dirty="0" smtClean="0"/>
              <a:t>Lateral meristems occur at the cambium and are responsible for secondary growth (plant widening/thickening).</a:t>
            </a:r>
          </a:p>
          <a:p>
            <a:r>
              <a:rPr lang="en-US" sz="3000" dirty="0" smtClean="0"/>
              <a:t>Apical meristems give rise to new leaves and flowers, while lateral meristems are responsible for the production of bark. </a:t>
            </a: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181641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377" y="219075"/>
            <a:ext cx="8948738" cy="643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084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The apical meristems give rise to primary growth (lengthening) and occurs at the tips of the roots and shoots. </a:t>
            </a:r>
          </a:p>
          <a:p>
            <a:r>
              <a:rPr lang="en-US" sz="2800" dirty="0" smtClean="0"/>
              <a:t>Growth at these regions is due to a combination of cell enlargement and repeated cell division (mitosis and cytokinesis)</a:t>
            </a:r>
          </a:p>
          <a:p>
            <a:r>
              <a:rPr lang="en-US" sz="2800" dirty="0" smtClean="0"/>
              <a:t>Differentiation of the dividing meristem gives rise to a variety of stem tissues and structures – including leaves and flowers. 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66325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 the stem, growth occurs in sections called nodes – with the remaining meristem tissue forming an inactive axillary bud. </a:t>
            </a:r>
          </a:p>
          <a:p>
            <a:r>
              <a:rPr lang="en-US" sz="2800" dirty="0" smtClean="0"/>
              <a:t>These axillary (lateral) buds have the potential to form new branching shoots, complete with leaves and flowers.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91030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13" y="671505"/>
            <a:ext cx="11044218" cy="533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294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114300"/>
            <a:ext cx="9601200" cy="14859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Plant hormones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5860" y="1600200"/>
            <a:ext cx="10424160" cy="35814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Plant hormones control growth in the shoot apex. </a:t>
            </a:r>
            <a:r>
              <a:rPr lang="en-US" sz="3600" dirty="0" smtClean="0">
                <a:solidFill>
                  <a:srgbClr val="0070C0"/>
                </a:solidFill>
              </a:rPr>
              <a:t>(U.3)</a:t>
            </a:r>
            <a:endParaRPr lang="en-US" sz="3600" dirty="0" smtClean="0">
              <a:solidFill>
                <a:srgbClr val="0070C0"/>
              </a:solidFill>
            </a:endParaRPr>
          </a:p>
          <a:p>
            <a:r>
              <a:rPr lang="en-US" sz="3600" dirty="0" smtClean="0"/>
              <a:t>The growth </a:t>
            </a:r>
            <a:r>
              <a:rPr lang="en-US" sz="3600" dirty="0" smtClean="0"/>
              <a:t>of </a:t>
            </a:r>
            <a:r>
              <a:rPr lang="en-US" sz="3600" dirty="0" smtClean="0"/>
              <a:t>the stem and the formation of new nodes is controlled by plant hormones released from the shoot apex. </a:t>
            </a:r>
          </a:p>
          <a:p>
            <a:r>
              <a:rPr lang="en-US" sz="3600" dirty="0" smtClean="0"/>
              <a:t>One of the main groups of plant hormones involved in shoot and root growth are </a:t>
            </a:r>
            <a:r>
              <a:rPr lang="en-US" sz="3600" u="sng" dirty="0" smtClean="0"/>
              <a:t>auxins</a:t>
            </a:r>
            <a:r>
              <a:rPr lang="en-US" sz="3600" dirty="0" smtClean="0"/>
              <a:t>. 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50266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" y="173083"/>
            <a:ext cx="9601200" cy="14859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Auxin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5820" y="836022"/>
            <a:ext cx="10949940" cy="5427617"/>
          </a:xfrm>
        </p:spPr>
        <p:txBody>
          <a:bodyPr>
            <a:noAutofit/>
          </a:bodyPr>
          <a:lstStyle/>
          <a:p>
            <a:r>
              <a:rPr lang="en-US" sz="3000" dirty="0" smtClean="0"/>
              <a:t>When auxins are produced by the shoot apical meristem, it </a:t>
            </a:r>
            <a:r>
              <a:rPr lang="en-US" sz="3000" u="sng" dirty="0" smtClean="0"/>
              <a:t>promotes</a:t>
            </a:r>
            <a:r>
              <a:rPr lang="en-US" sz="3000" dirty="0" smtClean="0"/>
              <a:t> growth in the shoot apex via cell elongation and division. </a:t>
            </a:r>
          </a:p>
          <a:p>
            <a:pPr lvl="1"/>
            <a:r>
              <a:rPr lang="en-US" sz="3000" dirty="0" smtClean="0"/>
              <a:t>The production of auxins additionally </a:t>
            </a:r>
            <a:r>
              <a:rPr lang="en-US" sz="3000" u="sng" dirty="0" smtClean="0"/>
              <a:t>prevents</a:t>
            </a:r>
            <a:r>
              <a:rPr lang="en-US" sz="3000" dirty="0" smtClean="0"/>
              <a:t> growth in lateral buds, a condition known as apical dominance. </a:t>
            </a:r>
          </a:p>
          <a:p>
            <a:pPr lvl="1"/>
            <a:r>
              <a:rPr lang="en-US" sz="3000" dirty="0" smtClean="0"/>
              <a:t>Apical dominance ensures that a plant will use it energy to grow up towards the light in order to outcompete other plants. </a:t>
            </a:r>
          </a:p>
          <a:p>
            <a:pPr lvl="1"/>
            <a:r>
              <a:rPr lang="en-US" sz="3000" dirty="0" smtClean="0"/>
              <a:t>As the distance between the terminal bud and axillary bud increases, the inhibition of the auxiliary bud by auxin diminishes. </a:t>
            </a:r>
          </a:p>
          <a:p>
            <a:pPr lvl="1"/>
            <a:r>
              <a:rPr lang="en-US" sz="3000" dirty="0" smtClean="0"/>
              <a:t>Different species of plants will show different levels of apical dominance.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51945307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2551</TotalTime>
  <Words>1381</Words>
  <Application>Microsoft Office PowerPoint</Application>
  <PresentationFormat>Widescreen</PresentationFormat>
  <Paragraphs>84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Franklin Gothic Book</vt:lpstr>
      <vt:lpstr>Crop</vt:lpstr>
      <vt:lpstr>9.3 Growth in plants</vt:lpstr>
      <vt:lpstr>Undifferentiated cells</vt:lpstr>
      <vt:lpstr>Meristem</vt:lpstr>
      <vt:lpstr>PowerPoint Presentation</vt:lpstr>
      <vt:lpstr>PowerPoint Presentation</vt:lpstr>
      <vt:lpstr>PowerPoint Presentation</vt:lpstr>
      <vt:lpstr>PowerPoint Presentation</vt:lpstr>
      <vt:lpstr>Plant hormones</vt:lpstr>
      <vt:lpstr>Auxin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Response to environment</vt:lpstr>
      <vt:lpstr>PowerPoint Presentation</vt:lpstr>
      <vt:lpstr>PowerPoint Presentation</vt:lpstr>
      <vt:lpstr>PowerPoint Presentation</vt:lpstr>
      <vt:lpstr>PowerPoint Presentation</vt:lpstr>
      <vt:lpstr>Micropropagation</vt:lpstr>
      <vt:lpstr>PowerPoint Presentation</vt:lpstr>
      <vt:lpstr>PowerPoint Presentation</vt:lpstr>
      <vt:lpstr>Rapid Bulking</vt:lpstr>
      <vt:lpstr>Virus-Free strains</vt:lpstr>
      <vt:lpstr>Propagation of Rare Species</vt:lpstr>
    </vt:vector>
  </TitlesOfParts>
  <Company>Academy School District 20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9.3 Growth in plants</dc:title>
  <dc:creator>IT</dc:creator>
  <cp:lastModifiedBy>Tanya Fillingham</cp:lastModifiedBy>
  <cp:revision>23</cp:revision>
  <dcterms:created xsi:type="dcterms:W3CDTF">2016-10-09T17:15:31Z</dcterms:created>
  <dcterms:modified xsi:type="dcterms:W3CDTF">2017-10-05T19:14:18Z</dcterms:modified>
</cp:coreProperties>
</file>