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68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43" d="100"/>
          <a:sy n="43" d="100"/>
        </p:scale>
        <p:origin x="54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9B9CF48-9A42-4A7A-8D9F-CA7327B9F129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F28C8C6-CA2B-474A-A099-BEA097E9B9D3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081797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F48-9A42-4A7A-8D9F-CA7327B9F129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C8C6-CA2B-474A-A099-BEA097E9B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01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F48-9A42-4A7A-8D9F-CA7327B9F129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C8C6-CA2B-474A-A099-BEA097E9B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57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F48-9A42-4A7A-8D9F-CA7327B9F129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C8C6-CA2B-474A-A099-BEA097E9B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732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9B9CF48-9A42-4A7A-8D9F-CA7327B9F129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28C8C6-CA2B-474A-A099-BEA097E9B9D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5496207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F48-9A42-4A7A-8D9F-CA7327B9F129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C8C6-CA2B-474A-A099-BEA097E9B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59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F48-9A42-4A7A-8D9F-CA7327B9F129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C8C6-CA2B-474A-A099-BEA097E9B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555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F48-9A42-4A7A-8D9F-CA7327B9F129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C8C6-CA2B-474A-A099-BEA097E9B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37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CF48-9A42-4A7A-8D9F-CA7327B9F129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8C8C6-CA2B-474A-A099-BEA097E9B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57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9B9CF48-9A42-4A7A-8D9F-CA7327B9F129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28C8C6-CA2B-474A-A099-BEA097E9B9D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7302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9B9CF48-9A42-4A7A-8D9F-CA7327B9F129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28C8C6-CA2B-474A-A099-BEA097E9B9D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2832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09B9CF48-9A42-4A7A-8D9F-CA7327B9F129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AF28C8C6-CA2B-474A-A099-BEA097E9B9D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30752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Plant reproduction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9.4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950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Pollinators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28750"/>
            <a:ext cx="10114156" cy="3581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Pollinators are involved in a mutualistic relationship with the flowering plant – whereby both species benefit from the interaction. </a:t>
            </a:r>
          </a:p>
          <a:p>
            <a:pPr lvl="1"/>
            <a:r>
              <a:rPr lang="en-US" sz="2800" dirty="0" smtClean="0"/>
              <a:t>The flowering plant gains a means of sexual reproduction (via the transference of pollen between plants)</a:t>
            </a:r>
          </a:p>
          <a:p>
            <a:pPr lvl="1"/>
            <a:r>
              <a:rPr lang="en-US" sz="2800" dirty="0" smtClean="0"/>
              <a:t>The animal gains a source of nutrition (plants secrete a sugar-rich substance called nectar to attract pollinators)</a:t>
            </a:r>
          </a:p>
          <a:p>
            <a:r>
              <a:rPr lang="en-US" sz="2800" dirty="0" smtClean="0"/>
              <a:t>Common examples of pollinators include birds, bats and insects (including bees and butterflies) </a:t>
            </a:r>
          </a:p>
          <a:p>
            <a:pPr lvl="1"/>
            <a:r>
              <a:rPr lang="en-US" sz="2800" dirty="0" smtClean="0"/>
              <a:t>Flowers may be structured to optimize access for certain pollinators (tube-shaped flowers for birds with long beaks)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85924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898" y="1013830"/>
            <a:ext cx="10980865" cy="485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254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16927"/>
            <a:ext cx="10426390" cy="4939990"/>
          </a:xfrm>
        </p:spPr>
        <p:txBody>
          <a:bodyPr>
            <a:noAutofit/>
          </a:bodyPr>
          <a:lstStyle/>
          <a:p>
            <a:r>
              <a:rPr lang="en-US" sz="2400" dirty="0" smtClean="0"/>
              <a:t>Flowers are the reproductive organs of angiospermphytes (flowering plants) and develop from the shoot apex. </a:t>
            </a:r>
          </a:p>
          <a:p>
            <a:pPr lvl="1"/>
            <a:r>
              <a:rPr lang="en-US" sz="2400" dirty="0" smtClean="0"/>
              <a:t>Changes in gene expression trigger the enlargement of the shoot apical meristem. </a:t>
            </a:r>
          </a:p>
          <a:p>
            <a:pPr lvl="1"/>
            <a:r>
              <a:rPr lang="en-US" sz="2400" dirty="0" smtClean="0"/>
              <a:t>This tissue then differentiates to form the different flower structures – sepal, petals, stamen and pistil. </a:t>
            </a:r>
          </a:p>
          <a:p>
            <a:r>
              <a:rPr lang="en-US" sz="2400" dirty="0" smtClean="0"/>
              <a:t>The activation of genes responsible for flowering is influences by abiotic factors – typically linked to the seasons. </a:t>
            </a:r>
          </a:p>
          <a:p>
            <a:pPr lvl="1"/>
            <a:r>
              <a:rPr lang="en-US" sz="2400" dirty="0" smtClean="0"/>
              <a:t>Flowering plants will typically come to bloom when a suitable pollinator is most abundant. </a:t>
            </a:r>
          </a:p>
          <a:p>
            <a:pPr lvl="1"/>
            <a:r>
              <a:rPr lang="en-US" sz="2400" dirty="0" smtClean="0"/>
              <a:t>The most common trigger for a change in gene expression is day/night length (photoperiodism)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82029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Flower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Most flowers possess both male and female structures (dioecious), but some may only possess one structure (monoecious).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44332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Flower Structures: Male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male part of the flower is called the </a:t>
            </a:r>
            <a:r>
              <a:rPr lang="en-US" sz="2800" b="1" dirty="0" smtClean="0"/>
              <a:t>stamen</a:t>
            </a:r>
            <a:r>
              <a:rPr lang="en-US" sz="2800" dirty="0" smtClean="0"/>
              <a:t> and is composed of:</a:t>
            </a:r>
          </a:p>
          <a:p>
            <a:pPr lvl="1"/>
            <a:r>
              <a:rPr lang="en-US" sz="2800" dirty="0" smtClean="0"/>
              <a:t>Anther- pollen producing organ of the flower (pollen is the male gamete of a flowering plant)</a:t>
            </a:r>
          </a:p>
          <a:p>
            <a:pPr lvl="1"/>
            <a:r>
              <a:rPr lang="en-US" sz="2800" dirty="0" smtClean="0"/>
              <a:t>Filament- slender stalk supporting the anther (makes the anther accessible to pollinators)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40178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Flower Structure: Female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The female part of the flower is called the </a:t>
            </a:r>
            <a:r>
              <a:rPr lang="en-US" sz="2800" b="1" dirty="0" smtClean="0"/>
              <a:t>pistil</a:t>
            </a:r>
            <a:r>
              <a:rPr lang="en-US" sz="2800" dirty="0" smtClean="0"/>
              <a:t> (or carpel) and is composed of:</a:t>
            </a:r>
          </a:p>
          <a:p>
            <a:pPr lvl="1"/>
            <a:r>
              <a:rPr lang="en-US" sz="2800" dirty="0" smtClean="0"/>
              <a:t>Stigma- the sticky, receptive tip of the pistil that is responsible for catching the pollen. </a:t>
            </a:r>
          </a:p>
          <a:p>
            <a:pPr lvl="1"/>
            <a:r>
              <a:rPr lang="en-US" sz="2800" dirty="0" smtClean="0"/>
              <a:t>Style- the tube-shaped connection between the stigma and ovule (it elevates the stigma to help catch pollen)</a:t>
            </a:r>
          </a:p>
          <a:p>
            <a:pPr lvl="1"/>
            <a:r>
              <a:rPr lang="en-US" sz="2800" dirty="0" smtClean="0"/>
              <a:t>Ovule- the structure that contains the female reproductive cells (after fertilization it will develop into a seed).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32766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 addition to these reproductive structures, flowers possess a number of other support structures:</a:t>
            </a:r>
          </a:p>
          <a:p>
            <a:pPr lvl="1"/>
            <a:r>
              <a:rPr lang="en-US" sz="2800" dirty="0" smtClean="0"/>
              <a:t>Petals- brightly colored modified leaves, which function to attract pollinators. </a:t>
            </a:r>
          </a:p>
          <a:p>
            <a:pPr lvl="1"/>
            <a:r>
              <a:rPr lang="en-US" sz="2800" dirty="0" smtClean="0"/>
              <a:t>Sepal- Outer covering which protects the flower when in bud. </a:t>
            </a:r>
          </a:p>
          <a:p>
            <a:pPr lvl="1"/>
            <a:r>
              <a:rPr lang="en-US" sz="2800" dirty="0" smtClean="0"/>
              <a:t>Peduncle- Stalk of the flower.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6390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672" y="133812"/>
            <a:ext cx="7455869" cy="649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738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Photoperiodism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9" y="1683834"/>
            <a:ext cx="10381785" cy="4828477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purpose of flowering is to enable the plant to sexually reproduce via pollination, fertilization and seed dispersal. </a:t>
            </a:r>
          </a:p>
          <a:p>
            <a:r>
              <a:rPr lang="en-US" sz="2800" dirty="0" smtClean="0"/>
              <a:t>Consequently, flowers need to bloom when pollinators are most active and abundant – this is dependent on seasons. </a:t>
            </a:r>
          </a:p>
          <a:p>
            <a:r>
              <a:rPr lang="en-US" sz="2800" dirty="0" smtClean="0"/>
              <a:t>Some plants bloom in long day conditions (summer), whereas other plants bloom in short day conditions (autumn/winter).</a:t>
            </a:r>
          </a:p>
          <a:p>
            <a:r>
              <a:rPr lang="en-US" sz="2800" dirty="0" smtClean="0"/>
              <a:t>The critical factors responsible for flowering is the length of light and dark periods, which is detected by </a:t>
            </a:r>
            <a:r>
              <a:rPr lang="en-US" sz="2800" b="1" dirty="0" smtClean="0"/>
              <a:t>phytochromes. 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48441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Phytochromes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28439"/>
            <a:ext cx="10314878" cy="471696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Phytochromes are leaf pigments which are used by the plant to detect periods of light and darkness. </a:t>
            </a:r>
          </a:p>
          <a:p>
            <a:r>
              <a:rPr lang="en-US" sz="2400" dirty="0" smtClean="0"/>
              <a:t>The response of the plant to the relative lengths of light and darkness is called </a:t>
            </a:r>
            <a:r>
              <a:rPr lang="en-US" sz="2400" b="1" dirty="0" smtClean="0"/>
              <a:t>photoperiodism. 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Phytochromes exist in two forms- an active form and an inactive form. </a:t>
            </a:r>
          </a:p>
          <a:p>
            <a:r>
              <a:rPr lang="en-US" sz="2400" dirty="0" smtClean="0"/>
              <a:t>The inactive form of phytochromes (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r</a:t>
            </a:r>
            <a:r>
              <a:rPr lang="en-US" sz="2400" dirty="0" smtClean="0"/>
              <a:t>) is converted into the active form when it absorbs red light (660 nm)</a:t>
            </a:r>
          </a:p>
          <a:p>
            <a:r>
              <a:rPr lang="en-US" sz="2400" dirty="0" smtClean="0"/>
              <a:t>The active form f phytochromes (</a:t>
            </a:r>
            <a:r>
              <a:rPr lang="en-US" sz="2400" dirty="0" err="1" smtClean="0"/>
              <a:t>P</a:t>
            </a:r>
            <a:r>
              <a:rPr lang="en-US" sz="2400" baseline="-25000" dirty="0" err="1"/>
              <a:t>fr</a:t>
            </a:r>
            <a:r>
              <a:rPr lang="en-US" sz="2400" dirty="0" smtClean="0"/>
              <a:t>) is broken down into the inactive form when it absorbs far red light (725 nm)</a:t>
            </a:r>
          </a:p>
          <a:p>
            <a:r>
              <a:rPr lang="en-US" sz="2400" dirty="0" smtClean="0"/>
              <a:t>Additionally, the active form will gradually revert to the inactive form in the absence of light.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1325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054" y="224186"/>
            <a:ext cx="11213945" cy="650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766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96068"/>
            <a:ext cx="9601200" cy="3581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Because sunlight contains more red light than moonlight, the active form in predominant during the day. 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667" y="3146501"/>
            <a:ext cx="10738626" cy="335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391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Photoperioidism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9" y="1728439"/>
            <a:ext cx="10270273" cy="4739268"/>
          </a:xfrm>
        </p:spPr>
        <p:txBody>
          <a:bodyPr>
            <a:noAutofit/>
          </a:bodyPr>
          <a:lstStyle/>
          <a:p>
            <a:r>
              <a:rPr lang="en-US" sz="2400" dirty="0" smtClean="0"/>
              <a:t>Only the active form of phytochromes (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fr</a:t>
            </a:r>
            <a:r>
              <a:rPr lang="en-US" sz="2400" dirty="0" smtClean="0"/>
              <a:t>) is capable of causing flowering, however its action differs in certain types of plants. </a:t>
            </a:r>
          </a:p>
          <a:p>
            <a:r>
              <a:rPr lang="en-US" sz="2400" dirty="0" smtClean="0"/>
              <a:t>Plants can be classes as short-day or long-day plants, however the critical factor in determining their activity is night length. </a:t>
            </a:r>
          </a:p>
          <a:p>
            <a:r>
              <a:rPr lang="en-US" sz="2400" dirty="0" smtClean="0"/>
              <a:t>Short-day plants flower when the days are short – hence require the night period to exceed a critical length. </a:t>
            </a:r>
          </a:p>
          <a:p>
            <a:r>
              <a:rPr lang="en-US" sz="2400" dirty="0" smtClean="0"/>
              <a:t>In short-day plants,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fr</a:t>
            </a:r>
            <a:r>
              <a:rPr lang="en-US" sz="2400" dirty="0" smtClean="0"/>
              <a:t> inhibits flowering and hence flowering requires low levels of </a:t>
            </a:r>
            <a:r>
              <a:rPr lang="en-US" sz="2400" dirty="0" err="1" smtClean="0"/>
              <a:t>P</a:t>
            </a:r>
            <a:r>
              <a:rPr lang="en-US" sz="2400" baseline="-25000" dirty="0" err="1"/>
              <a:t>fr</a:t>
            </a:r>
            <a:r>
              <a:rPr lang="en-US" sz="2400" baseline="-25000" dirty="0"/>
              <a:t> </a:t>
            </a:r>
            <a:r>
              <a:rPr lang="en-US" sz="2400" dirty="0" smtClean="0"/>
              <a:t>(resulting from long nights). </a:t>
            </a:r>
          </a:p>
          <a:p>
            <a:r>
              <a:rPr lang="en-US" sz="2400" dirty="0" smtClean="0"/>
              <a:t>Long-day plants flower when the days are long- hence require the night period to be less than a critical length. </a:t>
            </a:r>
          </a:p>
          <a:p>
            <a:r>
              <a:rPr lang="en-US" sz="2400" dirty="0" smtClean="0"/>
              <a:t>In long-day plants, </a:t>
            </a:r>
            <a:r>
              <a:rPr lang="en-US" sz="2400" dirty="0" err="1" smtClean="0"/>
              <a:t>P</a:t>
            </a:r>
            <a:r>
              <a:rPr lang="en-US" sz="2400" baseline="-25000" dirty="0" err="1"/>
              <a:t>fr</a:t>
            </a:r>
            <a:r>
              <a:rPr lang="en-US" sz="2400" dirty="0" smtClean="0"/>
              <a:t> activates flowering and hence flowering requires high levels of </a:t>
            </a:r>
            <a:r>
              <a:rPr lang="en-US" sz="2400" dirty="0" err="1" smtClean="0"/>
              <a:t>P</a:t>
            </a:r>
            <a:r>
              <a:rPr lang="en-US" sz="2400" baseline="-25000" dirty="0" err="1"/>
              <a:t>fr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159855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Horticulturalists can manipulate the flowering of short-day and long-day plants by controlling the exposure of light. </a:t>
            </a:r>
          </a:p>
          <a:p>
            <a:pPr lvl="1"/>
            <a:r>
              <a:rPr lang="en-US" sz="2400" dirty="0" smtClean="0"/>
              <a:t>The critical night length required for a flowering response must be uninterrupted in order to be effective. </a:t>
            </a:r>
          </a:p>
          <a:p>
            <a:r>
              <a:rPr lang="en-US" sz="2400" dirty="0" smtClean="0"/>
              <a:t>Long-day plants require periods of darkness to be less than an uninterrupted critical length. </a:t>
            </a:r>
          </a:p>
          <a:p>
            <a:pPr lvl="1"/>
            <a:r>
              <a:rPr lang="en-US" sz="2400" dirty="0" smtClean="0"/>
              <a:t>These plants will traditionally not flower during the winter and autumn months when nights length are long. </a:t>
            </a:r>
          </a:p>
          <a:p>
            <a:pPr lvl="1"/>
            <a:r>
              <a:rPr lang="en-US" sz="2400" dirty="0" smtClean="0"/>
              <a:t>Horticulturalists can trigger flowering in these plants by exposing the plant to a light source during the day.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28371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Short-day plants require periods of darkness to be greater than an uninterrupted critical length. </a:t>
            </a:r>
          </a:p>
          <a:p>
            <a:pPr lvl="1"/>
            <a:r>
              <a:rPr lang="en-US" sz="2800" dirty="0" smtClean="0"/>
              <a:t>These plants will traditionally not flower during the summer months when night lengths are short. </a:t>
            </a:r>
          </a:p>
          <a:p>
            <a:pPr lvl="1"/>
            <a:r>
              <a:rPr lang="en-US" sz="2800" dirty="0" smtClean="0"/>
              <a:t>Horticulturalists can trigger flowering in these plants by covering the plant with an opaque black cloth for about 12 hours a day. </a:t>
            </a:r>
          </a:p>
          <a:p>
            <a:pPr lvl="1"/>
            <a:r>
              <a:rPr lang="en-US" sz="2800" dirty="0" smtClean="0"/>
              <a:t>Chrysanthemums are an example of a short-day plant.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128878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927" y="551404"/>
            <a:ext cx="11134362" cy="611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7716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Seed Structure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505415"/>
            <a:ext cx="10515600" cy="3581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When fertilization occurs, the ovule will develop into a seed (which may be contained within a fruit). </a:t>
            </a:r>
          </a:p>
          <a:p>
            <a:r>
              <a:rPr lang="en-US" sz="2400" dirty="0" smtClean="0"/>
              <a:t>The seed will be dispersed from the parental plant and will then germinate, giving rise to a new plant. </a:t>
            </a:r>
          </a:p>
          <a:p>
            <a:r>
              <a:rPr lang="en-US" sz="2400" dirty="0" smtClean="0"/>
              <a:t>A typical seed will possess the following features: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525555"/>
              </p:ext>
            </p:extLst>
          </p:nvPr>
        </p:nvGraphicFramePr>
        <p:xfrm>
          <a:off x="1371600" y="3749080"/>
          <a:ext cx="10515600" cy="285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5141">
                  <a:extLst>
                    <a:ext uri="{9D8B030D-6E8A-4147-A177-3AD203B41FA5}">
                      <a16:colId xmlns:a16="http://schemas.microsoft.com/office/drawing/2014/main" val="4244281911"/>
                    </a:ext>
                  </a:extLst>
                </a:gridCol>
                <a:gridCol w="7850459">
                  <a:extLst>
                    <a:ext uri="{9D8B030D-6E8A-4147-A177-3AD203B41FA5}">
                      <a16:colId xmlns:a16="http://schemas.microsoft.com/office/drawing/2014/main" val="765616567"/>
                    </a:ext>
                  </a:extLst>
                </a:gridCol>
              </a:tblGrid>
              <a:tr h="57048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Seed Part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Function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1899921"/>
                  </a:ext>
                </a:extLst>
              </a:tr>
              <a:tr h="570488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Testa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 tough, protective</a:t>
                      </a:r>
                      <a:r>
                        <a:rPr lang="en-US" sz="2000" baseline="0" dirty="0" smtClean="0"/>
                        <a:t> outer coat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9017264"/>
                  </a:ext>
                </a:extLst>
              </a:tr>
              <a:tr h="570488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Cotyldeons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Seed leaves that function as nutrient</a:t>
                      </a:r>
                      <a:r>
                        <a:rPr lang="en-US" sz="2000" baseline="0" dirty="0" smtClean="0"/>
                        <a:t> storage structure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671753"/>
                  </a:ext>
                </a:extLst>
              </a:tr>
              <a:tr h="570488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Micropyle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 scar</a:t>
                      </a:r>
                      <a:r>
                        <a:rPr lang="en-US" sz="2000" baseline="0" dirty="0" smtClean="0"/>
                        <a:t> at the opening where the pollen tube entered the ovule. 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3063872"/>
                  </a:ext>
                </a:extLst>
              </a:tr>
              <a:tr h="57048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Embryo root and shoot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Become the new plant when germination</a:t>
                      </a:r>
                      <a:r>
                        <a:rPr lang="en-US" sz="2000" baseline="0" dirty="0" smtClean="0"/>
                        <a:t> occurs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826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56514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879" y="218262"/>
            <a:ext cx="9283042" cy="645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398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51464"/>
            <a:ext cx="9601200" cy="3581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Germination is the process by which a seed emerges from a period of dormancy and begins to sprout.</a:t>
            </a:r>
          </a:p>
          <a:p>
            <a:r>
              <a:rPr lang="en-US" sz="2800" dirty="0" smtClean="0"/>
              <a:t>For germination to occur, a seed requires a combination of:</a:t>
            </a:r>
          </a:p>
          <a:p>
            <a:pPr lvl="1"/>
            <a:r>
              <a:rPr lang="en-US" sz="2800" dirty="0" smtClean="0"/>
              <a:t>Oxygen- for aerobic respiration</a:t>
            </a:r>
          </a:p>
          <a:p>
            <a:pPr lvl="1"/>
            <a:r>
              <a:rPr lang="en-US" sz="2800" dirty="0" smtClean="0"/>
              <a:t>Water- to metabolically activate the seed (trigger the synthesis of gibberellin)</a:t>
            </a:r>
          </a:p>
          <a:p>
            <a:pPr lvl="1"/>
            <a:r>
              <a:rPr lang="en-US" sz="2800" dirty="0" smtClean="0"/>
              <a:t>Temperature- seeds require certain temperature conditions in order to sprout</a:t>
            </a:r>
          </a:p>
          <a:p>
            <a:pPr lvl="1"/>
            <a:r>
              <a:rPr lang="en-US" sz="2800" dirty="0" smtClean="0"/>
              <a:t>pH- seeds require a suitable soil pH in order to sprout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037998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10337180" cy="3581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Additionally, certain plant species may require additional conditions for germination. </a:t>
            </a:r>
          </a:p>
          <a:p>
            <a:pPr lvl="1"/>
            <a:r>
              <a:rPr lang="en-US" sz="2800" dirty="0" smtClean="0"/>
              <a:t>Fire- some seeds will only sprout after exposure to intense heat. </a:t>
            </a:r>
          </a:p>
          <a:p>
            <a:pPr lvl="1"/>
            <a:r>
              <a:rPr lang="en-US" sz="2800" dirty="0" smtClean="0"/>
              <a:t>Freezing- some seeds will only sprout after periods of intense cold. </a:t>
            </a:r>
          </a:p>
          <a:p>
            <a:pPr lvl="1"/>
            <a:r>
              <a:rPr lang="en-US" sz="2800" dirty="0" smtClean="0"/>
              <a:t>Digestion- some seeds may be covered with inhibitors and will only sprout after being washed to remove the inhibitors. </a:t>
            </a:r>
          </a:p>
          <a:p>
            <a:pPr lvl="1"/>
            <a:r>
              <a:rPr lang="en-US" sz="2800" dirty="0" smtClean="0"/>
              <a:t>Scarification- seeds are more likely to germinate if the seed coat is weakened from physical damage.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762269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Experiments can be developed using any of these factors as an independent variable: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020" y="2956466"/>
            <a:ext cx="9422780" cy="350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853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Plants can reproduce in a number of different ways:</a:t>
            </a:r>
          </a:p>
          <a:p>
            <a:pPr lvl="1"/>
            <a:r>
              <a:rPr lang="en-US" sz="2800" dirty="0" smtClean="0"/>
              <a:t>Vegetative propagation (asexual reproduction from a plant cutting)</a:t>
            </a:r>
          </a:p>
          <a:p>
            <a:pPr lvl="1"/>
            <a:r>
              <a:rPr lang="en-US" sz="2800" dirty="0" smtClean="0"/>
              <a:t>Spore formations (molds, ferns)</a:t>
            </a:r>
          </a:p>
          <a:p>
            <a:pPr lvl="1"/>
            <a:r>
              <a:rPr lang="en-US" sz="2800" dirty="0" smtClean="0"/>
              <a:t>Pollen transfer (flowering plants – </a:t>
            </a:r>
            <a:r>
              <a:rPr lang="en-US" sz="2800" dirty="0" err="1" smtClean="0"/>
              <a:t>angiospermophytes</a:t>
            </a:r>
            <a:r>
              <a:rPr lang="en-US" sz="2800" dirty="0" smtClean="0"/>
              <a:t>)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5599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Sexual reproduction in flowering plants involves the transfer of pollen (male gamete) to an ova (female gamete). </a:t>
            </a:r>
          </a:p>
          <a:p>
            <a:r>
              <a:rPr lang="en-US" sz="3200" dirty="0" smtClean="0"/>
              <a:t>This involves three distinct phases:</a:t>
            </a:r>
          </a:p>
          <a:p>
            <a:pPr lvl="1"/>
            <a:r>
              <a:rPr lang="en-US" sz="3200" dirty="0" smtClean="0"/>
              <a:t>1. pollination </a:t>
            </a:r>
          </a:p>
          <a:p>
            <a:pPr lvl="1"/>
            <a:r>
              <a:rPr lang="en-US" sz="3200" dirty="0" smtClean="0"/>
              <a:t>2. fertilization </a:t>
            </a:r>
          </a:p>
          <a:p>
            <a:pPr lvl="1"/>
            <a:r>
              <a:rPr lang="en-US" sz="3200" dirty="0" smtClean="0"/>
              <a:t>3. seed dispersal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21262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transfer of pollen grains from an anther (male plant structure) to a stigma (female plant structure)</a:t>
            </a:r>
          </a:p>
          <a:p>
            <a:r>
              <a:rPr lang="en-US" sz="2800" dirty="0" smtClean="0"/>
              <a:t>Many plants possess both male and female structures and can potentially self-pollinate. (perfect flower)</a:t>
            </a:r>
          </a:p>
          <a:p>
            <a:r>
              <a:rPr lang="en-US" sz="2800" dirty="0" smtClean="0"/>
              <a:t>From an evolutionary perspective, cross-pollination is preferable as it improves genetic diversity.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33288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Fertilization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Fusion of a male gamete nuclei with a female gamete nuclei to form a zygote. </a:t>
            </a:r>
          </a:p>
          <a:p>
            <a:r>
              <a:rPr lang="en-US" sz="3200" dirty="0" smtClean="0"/>
              <a:t>In plants, the male gamete is stored in the pollen grain and the female gamete is found in the ovule.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64939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Seed dispersal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Fertilization of gametes results in the formation of a seed, which moves away from the parental plant. </a:t>
            </a:r>
          </a:p>
          <a:p>
            <a:r>
              <a:rPr lang="en-US" sz="2800" dirty="0" smtClean="0"/>
              <a:t>This seed dispersal reduces competition for resources between the germinating seed and the parental plant. </a:t>
            </a:r>
          </a:p>
          <a:p>
            <a:r>
              <a:rPr lang="en-US" sz="2800" dirty="0" smtClean="0"/>
              <a:t>There are a variety of seed dispersal mechanism, including wind, water fruits and animals. </a:t>
            </a:r>
          </a:p>
          <a:p>
            <a:pPr lvl="1"/>
            <a:r>
              <a:rPr lang="en-US" sz="2800" dirty="0" smtClean="0"/>
              <a:t>Seed structure will vary depending on the mechanism of dispersal employed by the plant.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38762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548" y="732371"/>
            <a:ext cx="10809838" cy="537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236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Pollination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Cross-pollination involves transferring pollen grains from one plant to the ovule of a different plant. </a:t>
            </a:r>
          </a:p>
          <a:p>
            <a:r>
              <a:rPr lang="en-US" sz="2800" dirty="0" smtClean="0"/>
              <a:t>Pollen can be transferred by wind or water, but is commonly transferred by animals (pollinators).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17209558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1202</TotalTime>
  <Words>1410</Words>
  <Application>Microsoft Office PowerPoint</Application>
  <PresentationFormat>Widescreen</PresentationFormat>
  <Paragraphs>112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Franklin Gothic Book</vt:lpstr>
      <vt:lpstr>Crop</vt:lpstr>
      <vt:lpstr>Plant reproduction</vt:lpstr>
      <vt:lpstr>PowerPoint Presentation</vt:lpstr>
      <vt:lpstr>PowerPoint Presentation</vt:lpstr>
      <vt:lpstr>PowerPoint Presentation</vt:lpstr>
      <vt:lpstr>Pollination</vt:lpstr>
      <vt:lpstr>Fertilization</vt:lpstr>
      <vt:lpstr>Seed dispersal</vt:lpstr>
      <vt:lpstr>PowerPoint Presentation</vt:lpstr>
      <vt:lpstr>Cross Pollination</vt:lpstr>
      <vt:lpstr>Pollinators</vt:lpstr>
      <vt:lpstr>PowerPoint Presentation</vt:lpstr>
      <vt:lpstr>Flowering</vt:lpstr>
      <vt:lpstr>Flower Structure</vt:lpstr>
      <vt:lpstr>Flower Structures: Male</vt:lpstr>
      <vt:lpstr>Flower Structure: Female</vt:lpstr>
      <vt:lpstr>Plant Structures</vt:lpstr>
      <vt:lpstr>PowerPoint Presentation</vt:lpstr>
      <vt:lpstr>Photoperiodism </vt:lpstr>
      <vt:lpstr>Phytochromes</vt:lpstr>
      <vt:lpstr>PowerPoint Presentation</vt:lpstr>
      <vt:lpstr>Photoperioidism</vt:lpstr>
      <vt:lpstr>Application</vt:lpstr>
      <vt:lpstr>PowerPoint Presentation</vt:lpstr>
      <vt:lpstr>PowerPoint Presentation</vt:lpstr>
      <vt:lpstr>Seed Structure </vt:lpstr>
      <vt:lpstr>PowerPoint Presentation</vt:lpstr>
      <vt:lpstr>Germination</vt:lpstr>
      <vt:lpstr>PowerPoint Presentation</vt:lpstr>
      <vt:lpstr>PowerPoint Presentation</vt:lpstr>
    </vt:vector>
  </TitlesOfParts>
  <Company>Academy School District 20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 reproduction</dc:title>
  <dc:creator>Tanya Fillingham</dc:creator>
  <cp:lastModifiedBy>Tanya Fillingham</cp:lastModifiedBy>
  <cp:revision>26</cp:revision>
  <dcterms:created xsi:type="dcterms:W3CDTF">2016-10-18T17:42:21Z</dcterms:created>
  <dcterms:modified xsi:type="dcterms:W3CDTF">2016-10-19T13:44:56Z</dcterms:modified>
</cp:coreProperties>
</file>