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0" r:id="rId2"/>
    <p:sldId id="257" r:id="rId3"/>
    <p:sldId id="296" r:id="rId4"/>
    <p:sldId id="258" r:id="rId5"/>
    <p:sldId id="259" r:id="rId6"/>
    <p:sldId id="260" r:id="rId7"/>
    <p:sldId id="261" r:id="rId8"/>
    <p:sldId id="262" r:id="rId9"/>
    <p:sldId id="289" r:id="rId10"/>
    <p:sldId id="290" r:id="rId11"/>
    <p:sldId id="291" r:id="rId12"/>
    <p:sldId id="292" r:id="rId13"/>
    <p:sldId id="293" r:id="rId14"/>
    <p:sldId id="298" r:id="rId15"/>
    <p:sldId id="263" r:id="rId16"/>
    <p:sldId id="285" r:id="rId17"/>
    <p:sldId id="264" r:id="rId18"/>
    <p:sldId id="265" r:id="rId19"/>
    <p:sldId id="286" r:id="rId20"/>
    <p:sldId id="266" r:id="rId21"/>
    <p:sldId id="283" r:id="rId22"/>
    <p:sldId id="287" r:id="rId23"/>
    <p:sldId id="268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3" autoAdjust="0"/>
    <p:restoredTop sz="94384" autoAdjust="0"/>
  </p:normalViewPr>
  <p:slideViewPr>
    <p:cSldViewPr snapToGrid="0">
      <p:cViewPr varScale="1">
        <p:scale>
          <a:sx n="64" d="100"/>
          <a:sy n="64" d="100"/>
        </p:scale>
        <p:origin x="98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CED58-3B61-4423-903F-1BECE14634F4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3026D-1C69-4BE0-ABC1-2F931E1C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0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‘chromosome’ ‘diploid/haploid’ gamete/somatic and meiosis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026D-1C69-4BE0-ABC1-2F931E1C0A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9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776-239D-4CF1-9918-A3C5B232B298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BEC4-CDD1-4300-A257-F1F26E7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6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776-239D-4CF1-9918-A3C5B232B298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BEC4-CDD1-4300-A257-F1F26E7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9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776-239D-4CF1-9918-A3C5B232B298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BEC4-CDD1-4300-A257-F1F26E7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9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776-239D-4CF1-9918-A3C5B232B298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BEC4-CDD1-4300-A257-F1F26E79108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371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776-239D-4CF1-9918-A3C5B232B298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BEC4-CDD1-4300-A257-F1F26E7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86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776-239D-4CF1-9918-A3C5B232B298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BEC4-CDD1-4300-A257-F1F26E7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65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776-239D-4CF1-9918-A3C5B232B298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BEC4-CDD1-4300-A257-F1F26E7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32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776-239D-4CF1-9918-A3C5B232B298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BEC4-CDD1-4300-A257-F1F26E7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72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776-239D-4CF1-9918-A3C5B232B298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BEC4-CDD1-4300-A257-F1F26E7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5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776-239D-4CF1-9918-A3C5B232B298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BEC4-CDD1-4300-A257-F1F26E7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4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776-239D-4CF1-9918-A3C5B232B298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BEC4-CDD1-4300-A257-F1F26E7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7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776-239D-4CF1-9918-A3C5B232B298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BEC4-CDD1-4300-A257-F1F26E7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1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776-239D-4CF1-9918-A3C5B232B298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BEC4-CDD1-4300-A257-F1F26E7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8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776-239D-4CF1-9918-A3C5B232B298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BEC4-CDD1-4300-A257-F1F26E7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8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776-239D-4CF1-9918-A3C5B232B298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BEC4-CDD1-4300-A257-F1F26E7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0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776-239D-4CF1-9918-A3C5B232B298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BEC4-CDD1-4300-A257-F1F26E7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7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776-239D-4CF1-9918-A3C5B232B298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BEC4-CDD1-4300-A257-F1F26E7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0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6CD776-239D-4CF1-9918-A3C5B232B298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335BEC4-CDD1-4300-A257-F1F26E7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7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uQp3XM3zug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Chiller" panose="04020404031007020602" pitchFamily="82" charset="0"/>
              </a:rPr>
              <a:t>Blood</a:t>
            </a:r>
            <a:endParaRPr lang="en-US" sz="8800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>
                <a:latin typeface="Chiller" panose="04020404031007020602" pitchFamily="82" charset="0"/>
              </a:rPr>
              <a:t>Composition and Function</a:t>
            </a:r>
          </a:p>
          <a:p>
            <a:r>
              <a:rPr lang="en-US" sz="3200" b="1" dirty="0">
                <a:latin typeface="Chiller" panose="04020404031007020602" pitchFamily="82" charset="0"/>
                <a:hlinkClick r:id="rId2"/>
              </a:rPr>
              <a:t>http://</a:t>
            </a:r>
            <a:r>
              <a:rPr lang="en-US" sz="3200" b="1" dirty="0" smtClean="0">
                <a:latin typeface="Chiller" panose="04020404031007020602" pitchFamily="82" charset="0"/>
                <a:hlinkClick r:id="rId2"/>
              </a:rPr>
              <a:t>youtu.be/uQp3XM3zugI</a:t>
            </a:r>
            <a:r>
              <a:rPr lang="en-US" sz="3200" b="1" dirty="0" smtClean="0">
                <a:latin typeface="Chiller" panose="04020404031007020602" pitchFamily="82" charset="0"/>
              </a:rPr>
              <a:t> </a:t>
            </a:r>
            <a:endParaRPr lang="en-US" sz="3200" b="1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27" y="0"/>
            <a:ext cx="10364451" cy="1596177"/>
          </a:xfrm>
        </p:spPr>
        <p:txBody>
          <a:bodyPr/>
          <a:lstStyle/>
          <a:p>
            <a:r>
              <a:rPr lang="en-US" dirty="0" smtClean="0"/>
              <a:t>Some Definitions….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5927" y="1130969"/>
            <a:ext cx="7234313" cy="49826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i="1" dirty="0" smtClean="0"/>
              <a:t>Genetics: </a:t>
            </a:r>
            <a:r>
              <a:rPr lang="en-US" sz="2400" dirty="0" smtClean="0"/>
              <a:t>The scientific study of heredity.</a:t>
            </a:r>
          </a:p>
          <a:p>
            <a:r>
              <a:rPr lang="en-US" sz="2400" i="1" dirty="0" smtClean="0"/>
              <a:t>Trait</a:t>
            </a:r>
            <a:r>
              <a:rPr lang="en-US" sz="2400" dirty="0" smtClean="0"/>
              <a:t>: A specific characteristic of an individual. (For example??)</a:t>
            </a:r>
          </a:p>
          <a:p>
            <a:r>
              <a:rPr lang="en-US" sz="2400" i="1" dirty="0" smtClean="0"/>
              <a:t>Gene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dirty="0" smtClean="0"/>
              <a:t>Sequence of DNA that codes for a protein (and, therefore, a </a:t>
            </a:r>
            <a:r>
              <a:rPr lang="en-US" sz="2000" i="1" dirty="0" smtClean="0"/>
              <a:t>trait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Passed down from parent to offspring</a:t>
            </a:r>
          </a:p>
          <a:p>
            <a:r>
              <a:rPr lang="en-US" sz="2400" i="1" dirty="0" smtClean="0"/>
              <a:t>Allele: </a:t>
            </a:r>
            <a:r>
              <a:rPr lang="en-US" sz="2400" dirty="0" smtClean="0"/>
              <a:t>Different possible forms of a gene (one from each parent)</a:t>
            </a:r>
          </a:p>
          <a:p>
            <a:pPr lvl="1"/>
            <a:r>
              <a:rPr lang="en-US" sz="2000" i="1" dirty="0" smtClean="0"/>
              <a:t>Homozygous: 2 </a:t>
            </a:r>
            <a:r>
              <a:rPr lang="en-US" sz="2000" dirty="0" smtClean="0"/>
              <a:t>of the same allele for the same gene</a:t>
            </a:r>
          </a:p>
          <a:p>
            <a:pPr lvl="1"/>
            <a:r>
              <a:rPr lang="en-US" sz="2000" i="1" dirty="0" smtClean="0"/>
              <a:t>Heterozygous: </a:t>
            </a:r>
            <a:r>
              <a:rPr lang="en-US" sz="2000" dirty="0" smtClean="0"/>
              <a:t>different alleles for the same gene</a:t>
            </a:r>
            <a:endParaRPr lang="en-US" sz="2000" i="1" dirty="0" smtClean="0"/>
          </a:p>
        </p:txBody>
      </p:sp>
      <p:pic>
        <p:nvPicPr>
          <p:cNvPr id="2052" name="Picture 4" descr="http://www.accessexcellence.org/RC/VL/GG/images/ge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647" y="1930400"/>
            <a:ext cx="3824920" cy="352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8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785" y="258754"/>
            <a:ext cx="10364451" cy="9254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Principle of Dominance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7295" y="1256775"/>
            <a:ext cx="11254836" cy="38807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i="1" dirty="0" smtClean="0"/>
              <a:t>Definition:</a:t>
            </a:r>
            <a:r>
              <a:rPr lang="en-US" sz="3200" dirty="0" smtClean="0"/>
              <a:t> Some alleles are </a:t>
            </a:r>
            <a:r>
              <a:rPr lang="en-US" sz="3200" u="sng" dirty="0" smtClean="0"/>
              <a:t>dominant </a:t>
            </a:r>
            <a:r>
              <a:rPr lang="en-US" sz="3200" dirty="0" smtClean="0"/>
              <a:t>and others are </a:t>
            </a:r>
            <a:r>
              <a:rPr lang="en-US" sz="3200" u="sng" dirty="0" smtClean="0"/>
              <a:t>recessive</a:t>
            </a:r>
            <a:endParaRPr lang="en-US" sz="3200" dirty="0" smtClean="0"/>
          </a:p>
          <a:p>
            <a:endParaRPr lang="en-US" sz="3200" i="1" dirty="0"/>
          </a:p>
        </p:txBody>
      </p:sp>
      <p:pic>
        <p:nvPicPr>
          <p:cNvPr id="3074" name="Picture 2" descr="http://carrier.pbworks.com/f/im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61" y="1955867"/>
            <a:ext cx="3971441" cy="33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7749" y="5210100"/>
            <a:ext cx="7858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Which is the dominant allele for eye color, and which is the recessive?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85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vs. Phenotype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7334" y="1751515"/>
            <a:ext cx="11514666" cy="38807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i="1" dirty="0" smtClean="0"/>
              <a:t>Genotype: </a:t>
            </a:r>
            <a:r>
              <a:rPr lang="en-US" sz="2800" dirty="0" smtClean="0"/>
              <a:t>the genetic makeup (i.e. combination of alleles for each particular gene)</a:t>
            </a:r>
          </a:p>
          <a:p>
            <a:r>
              <a:rPr lang="en-US" sz="2800" i="1" dirty="0" smtClean="0"/>
              <a:t>Phenotype: </a:t>
            </a:r>
            <a:r>
              <a:rPr lang="en-US" sz="2800" dirty="0" smtClean="0"/>
              <a:t>the physical traits exhibited by an organism (observable)</a:t>
            </a:r>
            <a:endParaRPr lang="en-US" sz="2800" i="1" dirty="0"/>
          </a:p>
        </p:txBody>
      </p:sp>
      <p:pic>
        <p:nvPicPr>
          <p:cNvPr id="6146" name="Picture 2" descr="http://iws.collin.edu/biopage/faculty/mcculloch/1406/notes/genetics/Images/phenoge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45" y="3917097"/>
            <a:ext cx="4455914" cy="29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7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PREDICT which trait(s) will be inherited??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7334" y="1930400"/>
            <a:ext cx="8596668" cy="38807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i="1" dirty="0" smtClean="0"/>
              <a:t>Probability:</a:t>
            </a:r>
            <a:r>
              <a:rPr lang="en-US" sz="2800" dirty="0" smtClean="0"/>
              <a:t> Definition??</a:t>
            </a:r>
          </a:p>
          <a:p>
            <a:r>
              <a:rPr lang="en-US" sz="2800" dirty="0" smtClean="0"/>
              <a:t>Punnett Squares</a:t>
            </a:r>
          </a:p>
          <a:p>
            <a:endParaRPr lang="en-US" sz="2800" i="1" dirty="0"/>
          </a:p>
        </p:txBody>
      </p:sp>
      <p:pic>
        <p:nvPicPr>
          <p:cNvPr id="7170" name="Picture 2" descr="http://upload.wikimedia.org/wikipedia/commons/thumb/f/f6/Punnett_hetero_homoblue.svg/512px-Punnett_hetero_homo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02" y="1981199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6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Punnett square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52864"/>
            <a:ext cx="10363826" cy="39383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a father is type </a:t>
            </a:r>
            <a:r>
              <a:rPr lang="en-US" sz="2800" dirty="0" err="1" smtClean="0"/>
              <a:t>I</a:t>
            </a:r>
            <a:r>
              <a:rPr lang="en-US" sz="2800" baseline="30000" dirty="0" err="1" smtClean="0"/>
              <a:t>a</a:t>
            </a:r>
            <a:r>
              <a:rPr lang="en-US" sz="2800" dirty="0" err="1" smtClean="0"/>
              <a:t>I</a:t>
            </a:r>
            <a:r>
              <a:rPr lang="en-US" sz="2800" baseline="30000" dirty="0" err="1" smtClean="0"/>
              <a:t>a</a:t>
            </a:r>
            <a:r>
              <a:rPr lang="en-US" sz="2800" dirty="0" smtClean="0"/>
              <a:t> and the mother is I</a:t>
            </a:r>
            <a:r>
              <a:rPr lang="en-US" sz="2800" baseline="30000" dirty="0" smtClean="0"/>
              <a:t>B</a:t>
            </a:r>
            <a:r>
              <a:rPr lang="en-US" sz="2800" dirty="0" smtClean="0"/>
              <a:t>i</a:t>
            </a:r>
            <a:r>
              <a:rPr lang="en-US" sz="2800" i="1" cap="none" baseline="30000" dirty="0" smtClean="0"/>
              <a:t>i</a:t>
            </a:r>
            <a:r>
              <a:rPr lang="en-US" sz="2800" dirty="0" smtClean="0"/>
              <a:t>, what is the probability of the offspring having the blood type </a:t>
            </a:r>
            <a:r>
              <a:rPr lang="en-US" sz="2800" dirty="0" err="1" smtClean="0"/>
              <a:t>I</a:t>
            </a:r>
            <a:r>
              <a:rPr lang="en-US" sz="2800" baseline="30000" dirty="0" err="1" smtClean="0"/>
              <a:t>a</a:t>
            </a:r>
            <a:r>
              <a:rPr lang="en-US" sz="2800" dirty="0" err="1" smtClean="0"/>
              <a:t>I</a:t>
            </a:r>
            <a:r>
              <a:rPr lang="en-US" sz="2800" baseline="30000" dirty="0" err="1" smtClean="0"/>
              <a:t>b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895208"/>
              </p:ext>
            </p:extLst>
          </p:nvPr>
        </p:nvGraphicFramePr>
        <p:xfrm>
          <a:off x="3086100" y="3577166"/>
          <a:ext cx="5457826" cy="24235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28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17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7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1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0" y="990600"/>
            <a:ext cx="7848600" cy="91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Blood Typing—Proteins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2795" y="1933074"/>
            <a:ext cx="9360568" cy="3978275"/>
          </a:xfrm>
        </p:spPr>
        <p:txBody>
          <a:bodyPr>
            <a:normAutofit/>
          </a:bodyPr>
          <a:lstStyle/>
          <a:p>
            <a:pPr marL="533400" indent="-533400"/>
            <a:r>
              <a:rPr lang="en-US" altLang="en-US" sz="2800" dirty="0"/>
              <a:t>Discovered in 1900 by Karl Landsteiner</a:t>
            </a:r>
          </a:p>
          <a:p>
            <a:pPr marL="533400" indent="-533400"/>
            <a:r>
              <a:rPr lang="en-US" altLang="en-US" sz="2800" dirty="0"/>
              <a:t>Identifies the presence or absence of particular proteins embedded in the cell</a:t>
            </a:r>
          </a:p>
          <a:p>
            <a:pPr marL="533400" indent="-533400"/>
            <a:r>
              <a:rPr lang="en-US" altLang="en-US" sz="2800" dirty="0"/>
              <a:t>Quicker and less expensive than DNA profiling</a:t>
            </a:r>
          </a:p>
          <a:p>
            <a:pPr marL="533400" indent="-533400">
              <a:spcAft>
                <a:spcPct val="5000"/>
              </a:spcAft>
            </a:pPr>
            <a:r>
              <a:rPr lang="en-US" altLang="en-US" sz="2800" dirty="0"/>
              <a:t>Produces class evidence but can still link a suspect to a crime scene or exclude a suspect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ECFD-EAB7-47B0-A801-9AED4913E510}" type="slidenum">
              <a:rPr lang="en-US" altLang="en-US"/>
              <a:pPr/>
              <a:t>15</a:t>
            </a:fld>
            <a:endParaRPr lang="en-US" altLang="en-US"/>
          </a:p>
        </p:txBody>
      </p:sp>
      <p:pic>
        <p:nvPicPr>
          <p:cNvPr id="16386" name="Picture 2" descr="Menções Honrosas: Karl Landstei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98" y="1933074"/>
            <a:ext cx="2562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8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354" y="-247757"/>
            <a:ext cx="10364451" cy="1596177"/>
          </a:xfrm>
        </p:spPr>
        <p:txBody>
          <a:bodyPr/>
          <a:lstStyle/>
          <a:p>
            <a:r>
              <a:rPr lang="en-US" dirty="0" smtClean="0"/>
              <a:t>Blood typing antigens &amp; antibodies</a:t>
            </a:r>
            <a:endParaRPr lang="en-US" dirty="0"/>
          </a:p>
        </p:txBody>
      </p:sp>
      <p:pic>
        <p:nvPicPr>
          <p:cNvPr id="23554" name="Picture 2" descr="http://3.bp.blogspot.com/-_qvbUSWKPlc/T0e1MYA6GHI/AAAAAAAABIQ/-nCCMq-emi4/s1600/blood-types-char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"/>
          <a:stretch/>
        </p:blipFill>
        <p:spPr bwMode="auto">
          <a:xfrm>
            <a:off x="2243138" y="1371600"/>
            <a:ext cx="7948778" cy="479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8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0" y="990600"/>
            <a:ext cx="7848600" cy="91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Blood Typing—Proteins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8388-7F21-4E3E-B5CE-F1BECB43A50D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94212" name="Picture 4" descr="45866_f08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79" y="1905000"/>
            <a:ext cx="9049910" cy="24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084690" y="4565260"/>
            <a:ext cx="9862199" cy="68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CC3300"/>
                </a:solidFill>
              </a:rPr>
              <a:t>	         42</a:t>
            </a:r>
            <a:r>
              <a:rPr lang="en-US" altLang="en-US" sz="2400" b="1" dirty="0">
                <a:solidFill>
                  <a:srgbClr val="CC3300"/>
                </a:solidFill>
              </a:rPr>
              <a:t>%		</a:t>
            </a:r>
            <a:r>
              <a:rPr lang="en-US" altLang="en-US" sz="2400" b="1" dirty="0" smtClean="0">
                <a:solidFill>
                  <a:srgbClr val="CC3300"/>
                </a:solidFill>
              </a:rPr>
              <a:t>   12</a:t>
            </a:r>
            <a:r>
              <a:rPr lang="en-US" altLang="en-US" sz="2400" b="1" dirty="0">
                <a:solidFill>
                  <a:srgbClr val="CC3300"/>
                </a:solidFill>
              </a:rPr>
              <a:t>%		</a:t>
            </a:r>
            <a:r>
              <a:rPr lang="en-US" altLang="en-US" sz="2400" b="1" dirty="0" smtClean="0">
                <a:solidFill>
                  <a:srgbClr val="CC3300"/>
                </a:solidFill>
              </a:rPr>
              <a:t>	3</a:t>
            </a:r>
            <a:r>
              <a:rPr lang="en-US" altLang="en-US" sz="2400" b="1" dirty="0">
                <a:solidFill>
                  <a:srgbClr val="CC3300"/>
                </a:solidFill>
              </a:rPr>
              <a:t>%		 </a:t>
            </a:r>
            <a:r>
              <a:rPr lang="en-US" altLang="en-US" sz="2400" b="1" dirty="0" smtClean="0">
                <a:solidFill>
                  <a:srgbClr val="CC3300"/>
                </a:solidFill>
              </a:rPr>
              <a:t>    43</a:t>
            </a:r>
            <a:r>
              <a:rPr lang="en-US" altLang="en-US" sz="2400" b="1" dirty="0">
                <a:solidFill>
                  <a:srgbClr val="CC3300"/>
                </a:solidFill>
              </a:rPr>
              <a:t>%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b="1" dirty="0"/>
              <a:t>of the population in the United States </a:t>
            </a:r>
          </a:p>
        </p:txBody>
      </p:sp>
    </p:spTree>
    <p:extLst>
      <p:ext uri="{BB962C8B-B14F-4D97-AF65-F5344CB8AC3E}">
        <p14:creationId xmlns:p14="http://schemas.microsoft.com/office/powerpoint/2010/main" val="39518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Rh Factor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sz="2600" dirty="0"/>
              <a:t>85% of the population has a protein called</a:t>
            </a:r>
            <a:br>
              <a:rPr lang="en-US" altLang="en-US" sz="2600" dirty="0"/>
            </a:br>
            <a:r>
              <a:rPr lang="en-US" altLang="en-US" sz="2600" dirty="0"/>
              <a:t>RH factor on their blood cells</a:t>
            </a:r>
            <a:endParaRPr lang="en-US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44EA-0C7F-45EC-B90C-A9E9754C3CBF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95236" name="Picture 4" descr="45866_f08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2" y="3505201"/>
            <a:ext cx="4860758" cy="289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9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 factor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91807" y="1805620"/>
            <a:ext cx="10608386" cy="4307007"/>
            <a:chOff x="791807" y="1805620"/>
            <a:chExt cx="10608386" cy="4307007"/>
          </a:xfrm>
        </p:grpSpPr>
        <p:grpSp>
          <p:nvGrpSpPr>
            <p:cNvPr id="5" name="Group 4"/>
            <p:cNvGrpSpPr/>
            <p:nvPr/>
          </p:nvGrpSpPr>
          <p:grpSpPr>
            <a:xfrm>
              <a:off x="791807" y="1805620"/>
              <a:ext cx="10608386" cy="4307007"/>
              <a:chOff x="791807" y="1805620"/>
              <a:chExt cx="10608386" cy="4307007"/>
            </a:xfrm>
          </p:grpSpPr>
          <p:pic>
            <p:nvPicPr>
              <p:cNvPr id="24578" name="Picture 2" descr="http://images2.cafemomstatic.com/images/user/gallery/post_1611095_1253638688_med.jpg?imageId=166292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807" y="1805620"/>
                <a:ext cx="10608386" cy="43070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5903259" y="3307976"/>
                <a:ext cx="632012" cy="56477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051176" y="3361765"/>
              <a:ext cx="699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 Rounded MT Bold" panose="020F0704030504030204" pitchFamily="34" charset="0"/>
                </a:rPr>
                <a:t>B-</a:t>
              </a:r>
              <a:endParaRPr lang="en-US" sz="2000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5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/>
          <p:cNvSpPr>
            <a:spLocks noGrp="1" noChangeArrowheads="1"/>
          </p:cNvSpPr>
          <p:nvPr>
            <p:ph type="title"/>
          </p:nvPr>
        </p:nvSpPr>
        <p:spPr>
          <a:xfrm>
            <a:off x="2286000" y="838200"/>
            <a:ext cx="7467600" cy="1219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700" i="1" dirty="0" smtClean="0">
                <a:solidFill>
                  <a:srgbClr val="000000"/>
                </a:solidFill>
              </a:rPr>
              <a:t>Blood </a:t>
            </a:r>
            <a:r>
              <a:rPr lang="en-US" altLang="en-US" sz="2700" i="1" dirty="0">
                <a:solidFill>
                  <a:srgbClr val="000000"/>
                </a:solidFill>
              </a:rPr>
              <a:t>and </a:t>
            </a:r>
            <a:r>
              <a:rPr lang="en-US" altLang="en-US" sz="2700" i="1">
                <a:solidFill>
                  <a:srgbClr val="000000"/>
                </a:solidFill>
              </a:rPr>
              <a:t>Blood </a:t>
            </a:r>
            <a:r>
              <a:rPr lang="en-US" altLang="en-US" sz="2700" i="1" smtClean="0">
                <a:solidFill>
                  <a:srgbClr val="000000"/>
                </a:solidFill>
              </a:rPr>
              <a:t>Spatter</a:t>
            </a:r>
            <a:r>
              <a:rPr lang="en-US" altLang="en-US" sz="2700" i="1" smtClean="0"/>
              <a:t> </a:t>
            </a:r>
            <a:r>
              <a:rPr lang="en-US" altLang="en-US" sz="2700" dirty="0"/>
              <a:t/>
            </a:r>
            <a:br>
              <a:rPr lang="en-US" altLang="en-US" sz="2700" dirty="0"/>
            </a:br>
            <a:r>
              <a:rPr lang="en-US" altLang="en-US" sz="2200" dirty="0">
                <a:solidFill>
                  <a:srgbClr val="53A753"/>
                </a:solidFill>
              </a:rPr>
              <a:t>By the end of this chapter you will be able to:</a:t>
            </a:r>
            <a:r>
              <a:rPr lang="en-US" altLang="en-US" sz="1800" dirty="0"/>
              <a:t> 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2286000" y="1801907"/>
            <a:ext cx="8077200" cy="466557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Explain the composition of blood </a:t>
            </a:r>
          </a:p>
          <a:p>
            <a:r>
              <a:rPr lang="en-US" altLang="en-US" sz="2800" dirty="0"/>
              <a:t>Describe the function of blood cells </a:t>
            </a:r>
          </a:p>
          <a:p>
            <a:r>
              <a:rPr lang="en-US" altLang="en-US" sz="2800" dirty="0"/>
              <a:t>Determine the blood type of a blood sample </a:t>
            </a:r>
          </a:p>
          <a:p>
            <a:r>
              <a:rPr lang="en-US" altLang="en-US" sz="2800" dirty="0"/>
              <a:t>Conduct a blood </a:t>
            </a:r>
            <a:r>
              <a:rPr lang="en-US" altLang="en-US" sz="2800" dirty="0" smtClean="0"/>
              <a:t>spatter </a:t>
            </a:r>
            <a:r>
              <a:rPr lang="en-US" altLang="en-US" sz="2800" dirty="0"/>
              <a:t>analysis </a:t>
            </a:r>
          </a:p>
          <a:p>
            <a:r>
              <a:rPr lang="en-US" altLang="en-US" sz="2800" dirty="0"/>
              <a:t>Examine wounds and describe the nature of the weapon </a:t>
            </a:r>
          </a:p>
          <a:p>
            <a:r>
              <a:rPr lang="en-US" altLang="en-US" sz="2800" dirty="0"/>
              <a:t>Find and process blood evidence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635-5F59-4723-9333-5EB046176B0E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09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2261937" y="127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Blood Typing—Antibodies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97832" y="968375"/>
            <a:ext cx="11494168" cy="500814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ct val="20000"/>
              </a:spcAft>
              <a:buNone/>
            </a:pPr>
            <a:r>
              <a:rPr lang="en-US" altLang="en-US" sz="2800" b="1" dirty="0"/>
              <a:t>Antibodies </a:t>
            </a:r>
            <a:r>
              <a:rPr lang="en-US" altLang="en-US" sz="2800" dirty="0"/>
              <a:t>are </a:t>
            </a:r>
            <a:r>
              <a:rPr lang="en-US" altLang="en-US" sz="2800" dirty="0" smtClean="0"/>
              <a:t>Y-shaped proteins </a:t>
            </a:r>
            <a:r>
              <a:rPr lang="en-US" altLang="en-US" sz="2800" dirty="0"/>
              <a:t>secreted by </a:t>
            </a:r>
            <a:r>
              <a:rPr lang="en-US" altLang="en-US" sz="2800" dirty="0" smtClean="0"/>
              <a:t>white blood cells that </a:t>
            </a:r>
            <a:r>
              <a:rPr lang="en-US" altLang="en-US" sz="2800" dirty="0"/>
              <a:t>attach </a:t>
            </a:r>
            <a:r>
              <a:rPr lang="en-US" altLang="en-US" sz="2800" dirty="0" smtClean="0"/>
              <a:t>to antigens </a:t>
            </a:r>
            <a:r>
              <a:rPr lang="en-US" altLang="en-US" sz="2800" dirty="0"/>
              <a:t>to destroy them </a:t>
            </a:r>
            <a:r>
              <a:rPr lang="en-US" altLang="en-US" sz="2800" dirty="0" smtClean="0"/>
              <a:t>(immune response)</a:t>
            </a:r>
            <a:endParaRPr lang="en-US" altLang="en-US" sz="2800" dirty="0"/>
          </a:p>
          <a:p>
            <a:pPr marL="0" indent="0">
              <a:spcBef>
                <a:spcPct val="0"/>
              </a:spcBef>
              <a:spcAft>
                <a:spcPct val="20000"/>
              </a:spcAft>
              <a:buNone/>
            </a:pPr>
            <a:r>
              <a:rPr lang="en-US" altLang="en-US" sz="2800" b="1" dirty="0"/>
              <a:t>Antigens </a:t>
            </a:r>
            <a:r>
              <a:rPr lang="en-US" altLang="en-US" sz="2800" b="1" dirty="0" smtClean="0"/>
              <a:t>(</a:t>
            </a:r>
            <a:r>
              <a:rPr lang="en-US" altLang="en-US" sz="2800" dirty="0" smtClean="0">
                <a:solidFill>
                  <a:srgbClr val="FF0000"/>
                </a:solidFill>
              </a:rPr>
              <a:t>anti</a:t>
            </a:r>
            <a:r>
              <a:rPr lang="en-US" altLang="en-US" sz="2800" dirty="0" smtClean="0"/>
              <a:t>body </a:t>
            </a:r>
            <a:r>
              <a:rPr lang="en-US" altLang="en-US" sz="2800" dirty="0" smtClean="0">
                <a:solidFill>
                  <a:srgbClr val="FF0000"/>
                </a:solidFill>
              </a:rPr>
              <a:t>gen</a:t>
            </a:r>
            <a:r>
              <a:rPr lang="en-US" altLang="en-US" sz="2800" dirty="0" smtClean="0"/>
              <a:t>erator) are carbohydrates attached to the surface of cells that  react with antibodies</a:t>
            </a:r>
            <a:endParaRPr lang="en-US" altLang="en-US" sz="32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1DB9-53A8-40D1-8E5B-CC43844DDEB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3495676" y="16573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22" name="Rectangle 42"/>
          <p:cNvSpPr>
            <a:spLocks noChangeArrowheads="1"/>
          </p:cNvSpPr>
          <p:nvPr/>
        </p:nvSpPr>
        <p:spPr bwMode="auto">
          <a:xfrm>
            <a:off x="3495676" y="16573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3316" name="Picture 4" descr="https://sp.yimg.com/ib/th?id=HN.607995914418782828&amp;pid=15.1&amp;P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"/>
          <a:stretch/>
        </p:blipFill>
        <p:spPr bwMode="auto">
          <a:xfrm>
            <a:off x="3495676" y="3219803"/>
            <a:ext cx="5709381" cy="363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1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 smtClean="0"/>
              <a:t>Antigen/antibody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909892"/>
            <a:ext cx="4807785" cy="39622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the presence of foreign antigens, antibodies bind to the antigen and, in the case of  blood, cause agglutination, (clump together).</a:t>
            </a:r>
          </a:p>
          <a:p>
            <a:endParaRPr lang="en-US" sz="2800" dirty="0"/>
          </a:p>
        </p:txBody>
      </p:sp>
      <p:pic>
        <p:nvPicPr>
          <p:cNvPr id="25604" name="Picture 4" descr="http://preuniversity.grkraj.org/html/9_GENETICS_files/image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85" y="1167438"/>
            <a:ext cx="7384215" cy="553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6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classes.midlandstech.edu/carterp/Courses/bio110/chap11/Fig_1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844"/>
            <a:ext cx="7734300" cy="443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pbrwww5.apsu.edu/thompsonj/Anatomy%20&amp;%20Physiology/2020/2020%20Exam%20Reviews/Exam%201/17-15_BloodTyping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878305"/>
            <a:ext cx="44577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2328423" y="0"/>
            <a:ext cx="7848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en-US" altLang="en-US" dirty="0"/>
              <a:t>Blood Typing</a:t>
            </a:r>
            <a:br>
              <a:rPr lang="en-US" altLang="en-US" dirty="0"/>
            </a:br>
            <a:r>
              <a:rPr lang="en-US" altLang="en-US" dirty="0"/>
              <a:t>—Probability and Blood Types 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27221" y="1143000"/>
            <a:ext cx="10051005" cy="5426242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The probability of a blood type equals the product of probabilities for each protein group</a:t>
            </a:r>
          </a:p>
          <a:p>
            <a:pPr lvl="1" algn="ctr">
              <a:buSzPct val="90000"/>
              <a:buFont typeface="Times" panose="02020603050405020304" pitchFamily="18" charset="0"/>
              <a:buNone/>
            </a:pPr>
            <a:r>
              <a:rPr lang="en-US" altLang="en-US" sz="2400" dirty="0"/>
              <a:t>If </a:t>
            </a:r>
            <a:r>
              <a:rPr lang="en-US" altLang="en-US" sz="2400" b="1" dirty="0">
                <a:solidFill>
                  <a:srgbClr val="4CA275"/>
                </a:solidFill>
              </a:rPr>
              <a:t>Type A = 42%</a:t>
            </a:r>
            <a:r>
              <a:rPr lang="en-US" altLang="en-US" sz="2400" dirty="0"/>
              <a:t> and </a:t>
            </a:r>
            <a:r>
              <a:rPr lang="en-US" altLang="en-US" sz="2400" b="1" dirty="0">
                <a:solidFill>
                  <a:srgbClr val="4CA275"/>
                </a:solidFill>
              </a:rPr>
              <a:t>Rh Factor = 85%</a:t>
            </a:r>
            <a:endParaRPr lang="en-US" altLang="en-US" sz="2400" b="1" dirty="0">
              <a:solidFill>
                <a:srgbClr val="3A763A"/>
              </a:solidFill>
            </a:endParaRPr>
          </a:p>
          <a:p>
            <a:pPr lvl="1" algn="ctr">
              <a:buSzPct val="90000"/>
              <a:buFont typeface="Times" panose="02020603050405020304" pitchFamily="18" charset="0"/>
              <a:buNone/>
            </a:pPr>
            <a:r>
              <a:rPr lang="en-US" altLang="en-US" sz="2400" dirty="0"/>
              <a:t>Then </a:t>
            </a:r>
            <a:r>
              <a:rPr lang="en-US" altLang="en-US" sz="2400" b="1" dirty="0">
                <a:solidFill>
                  <a:srgbClr val="4CA275"/>
                </a:solidFill>
              </a:rPr>
              <a:t>A+ = .42 x .85 = .357 (35.7%)</a:t>
            </a:r>
            <a:endParaRPr lang="en-US" altLang="en-US" sz="2400" b="1" dirty="0"/>
          </a:p>
          <a:p>
            <a:r>
              <a:rPr lang="en-US" altLang="en-US" sz="3200" dirty="0"/>
              <a:t>Knowing additional proteins and enzymes in the blood sample </a:t>
            </a:r>
          </a:p>
          <a:p>
            <a:pPr lvl="1"/>
            <a:r>
              <a:rPr lang="en-US" altLang="en-US" sz="2800" dirty="0"/>
              <a:t>Narrows the population group </a:t>
            </a:r>
          </a:p>
          <a:p>
            <a:pPr lvl="1"/>
            <a:r>
              <a:rPr lang="en-US" altLang="en-US" sz="2800" dirty="0"/>
              <a:t>Increases the probability of identifying a suspect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5737-9826-4D79-B651-89C5950000BF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0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693325"/>
            <a:ext cx="10363826" cy="2084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What is the probability of having AB- blood knowing Ab is 3% of the population, and no </a:t>
            </a:r>
            <a:r>
              <a:rPr lang="en-US" sz="3200" dirty="0" err="1" smtClean="0"/>
              <a:t>rh</a:t>
            </a:r>
            <a:r>
              <a:rPr lang="en-US" sz="3200" dirty="0" smtClean="0"/>
              <a:t> is 15%?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40042" y="3777917"/>
            <a:ext cx="9264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.</a:t>
            </a:r>
            <a:r>
              <a:rPr lang="en-US" sz="3200" dirty="0" smtClean="0"/>
              <a:t>03 x .15 = .0045 x 100= .</a:t>
            </a:r>
            <a:r>
              <a:rPr lang="en-US" sz="3200" dirty="0" smtClean="0"/>
              <a:t>45% of the population (rare!!!)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030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>
          <a:xfrm>
            <a:off x="2362201" y="119921"/>
            <a:ext cx="79248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r>
              <a:rPr lang="en-US" altLang="en-US" sz="4000" dirty="0"/>
              <a:t>Crime Scene Investigation </a:t>
            </a:r>
            <a:br>
              <a:rPr lang="en-US" altLang="en-US" sz="4000" dirty="0"/>
            </a:br>
            <a:r>
              <a:rPr lang="en-US" altLang="en-US" sz="4000" dirty="0"/>
              <a:t>of Blood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2929" y="1262921"/>
            <a:ext cx="7693025" cy="3886200"/>
          </a:xfrm>
        </p:spPr>
        <p:txBody>
          <a:bodyPr>
            <a:noAutofit/>
          </a:bodyPr>
          <a:lstStyle/>
          <a:p>
            <a:pPr marL="533400" indent="-533400">
              <a:spcBef>
                <a:spcPct val="25000"/>
              </a:spcBef>
              <a:buSzPct val="90000"/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</a:rPr>
              <a:t>Search for blood evidence </a:t>
            </a:r>
          </a:p>
          <a:p>
            <a:pPr marL="533400" indent="-533400">
              <a:spcBef>
                <a:spcPct val="25000"/>
              </a:spcBef>
              <a:buSzPct val="90000"/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</a:rPr>
              <a:t>Determine</a:t>
            </a:r>
          </a:p>
          <a:p>
            <a:pPr marL="914400" lvl="1" indent="-457200">
              <a:spcBef>
                <a:spcPct val="25000"/>
              </a:spcBef>
              <a:buSzPct val="90000"/>
              <a:buFontTx/>
              <a:buAutoNum type="alphaLcPeriod"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Is the evidence blood?</a:t>
            </a:r>
          </a:p>
          <a:p>
            <a:pPr marL="914400" lvl="1" indent="-457200">
              <a:spcBef>
                <a:spcPct val="25000"/>
              </a:spcBef>
              <a:buSzPct val="90000"/>
              <a:buFontTx/>
              <a:buAutoNum type="alphaLcPeriod"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Is the blood human?</a:t>
            </a:r>
          </a:p>
          <a:p>
            <a:pPr marL="914400" lvl="1" indent="-457200">
              <a:spcBef>
                <a:spcPct val="25000"/>
              </a:spcBef>
              <a:buSzPct val="90000"/>
              <a:buFontTx/>
              <a:buAutoNum type="alphaLcPeriod"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What is the blood type?</a:t>
            </a:r>
          </a:p>
          <a:p>
            <a:pPr marL="533400" indent="-533400">
              <a:spcBef>
                <a:spcPct val="25000"/>
              </a:spcBef>
              <a:buSzPct val="90000"/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</a:rPr>
              <a:t>Interpret the findings: </a:t>
            </a:r>
          </a:p>
          <a:p>
            <a:pPr marL="914400" lvl="1" indent="-457200">
              <a:spcBef>
                <a:spcPct val="25000"/>
              </a:spcBef>
              <a:buSzPct val="90000"/>
              <a:buFontTx/>
              <a:buAutoNum type="alphaLcPeriod"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Does the blood type match a suspect’s blood?</a:t>
            </a:r>
          </a:p>
          <a:p>
            <a:pPr marL="914400" lvl="1" indent="-457200">
              <a:spcBef>
                <a:spcPct val="25000"/>
              </a:spcBef>
              <a:buSzPct val="90000"/>
              <a:buFontTx/>
              <a:buAutoNum type="alphaLcPeriod"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If not, exclude that suspect</a:t>
            </a:r>
          </a:p>
          <a:p>
            <a:pPr marL="914400" lvl="1" indent="-457200">
              <a:spcBef>
                <a:spcPct val="25000"/>
              </a:spcBef>
              <a:buSzPct val="90000"/>
              <a:buFontTx/>
              <a:buAutoNum type="alphaLcPeriod"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If yes, decide if DNA profiling is necessary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6DC-1370-45C2-974D-4229B93F88A6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12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  <p:bldP spid="829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7924800" cy="9906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and History </a:t>
            </a:r>
            <a:endParaRPr lang="en-US" altLang="en-US" sz="4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362200" y="1266451"/>
            <a:ext cx="7924800" cy="4616824"/>
          </a:xfrm>
        </p:spPr>
        <p:txBody>
          <a:bodyPr>
            <a:noAutofit/>
          </a:bodyPr>
          <a:lstStyle/>
          <a:p>
            <a:pPr marL="533400" indent="-533400">
              <a:spcBef>
                <a:spcPct val="0"/>
              </a:spcBef>
              <a:spcAft>
                <a:spcPct val="25000"/>
              </a:spcAft>
            </a:pPr>
            <a:r>
              <a:rPr lang="en-US" altLang="en-US" sz="2800" dirty="0">
                <a:solidFill>
                  <a:srgbClr val="FF0000"/>
                </a:solidFill>
              </a:rPr>
              <a:t>Blood typing provides class evidence </a:t>
            </a:r>
          </a:p>
          <a:p>
            <a:pPr marL="533400" indent="-533400">
              <a:spcBef>
                <a:spcPct val="0"/>
              </a:spcBef>
              <a:spcAft>
                <a:spcPct val="25000"/>
              </a:spcAft>
            </a:pPr>
            <a:r>
              <a:rPr lang="en-US" altLang="en-US" sz="2800" dirty="0"/>
              <a:t>DNA profiling provides individual evidence </a:t>
            </a:r>
          </a:p>
          <a:p>
            <a:pPr marL="533400" indent="-533400">
              <a:spcBef>
                <a:spcPct val="0"/>
              </a:spcBef>
              <a:spcAft>
                <a:spcPct val="25000"/>
              </a:spcAft>
            </a:pPr>
            <a:r>
              <a:rPr lang="en-US" altLang="en-US" sz="2800" dirty="0"/>
              <a:t>A blood splatter pattern provides information </a:t>
            </a:r>
          </a:p>
          <a:p>
            <a:pPr marL="914400" lvl="1" indent="-457200">
              <a:spcBef>
                <a:spcPct val="0"/>
              </a:spcBef>
              <a:spcAft>
                <a:spcPct val="25000"/>
              </a:spcAft>
              <a:buSzPct val="90000"/>
            </a:pPr>
            <a:r>
              <a:rPr lang="en-US" altLang="en-US" sz="2400" dirty="0"/>
              <a:t>the truthfulness of an account by a  witness or a suspect</a:t>
            </a:r>
          </a:p>
          <a:p>
            <a:pPr marL="914400" lvl="1" indent="-457200">
              <a:spcBef>
                <a:spcPct val="0"/>
              </a:spcBef>
              <a:spcAft>
                <a:spcPct val="25000"/>
              </a:spcAft>
              <a:buSzPct val="90000"/>
            </a:pPr>
            <a:r>
              <a:rPr lang="en-US" altLang="en-US" sz="2400" dirty="0"/>
              <a:t>the origin of the blood</a:t>
            </a:r>
          </a:p>
          <a:p>
            <a:pPr marL="914400" lvl="1" indent="-457200">
              <a:spcBef>
                <a:spcPct val="0"/>
              </a:spcBef>
              <a:spcAft>
                <a:spcPct val="25000"/>
              </a:spcAft>
              <a:buSzPct val="90000"/>
            </a:pPr>
            <a:r>
              <a:rPr lang="en-US" altLang="en-US" sz="2400" dirty="0"/>
              <a:t>the angle and velocity of impact </a:t>
            </a:r>
          </a:p>
          <a:p>
            <a:pPr marL="914400" lvl="1" indent="-457200">
              <a:spcBef>
                <a:spcPct val="0"/>
              </a:spcBef>
              <a:spcAft>
                <a:spcPct val="25000"/>
              </a:spcAft>
              <a:buSzPct val="90000"/>
            </a:pPr>
            <a:r>
              <a:rPr lang="en-US" altLang="en-US" sz="2400" dirty="0"/>
              <a:t>the type of weapon used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D36-94AC-4B74-A74F-0BC9427CF23B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65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>
          <a:xfrm>
            <a:off x="2362200" y="96838"/>
            <a:ext cx="6019800" cy="914400"/>
          </a:xfrm>
        </p:spPr>
        <p:txBody>
          <a:bodyPr/>
          <a:lstStyle/>
          <a:p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Composition of Blood 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37147" y="1011238"/>
            <a:ext cx="5674895" cy="5846762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Plasma</a:t>
            </a:r>
            <a:r>
              <a:rPr lang="en-US" altLang="en-US" sz="2400" dirty="0"/>
              <a:t>—a liquid suspending other blood components</a:t>
            </a:r>
            <a:endParaRPr lang="en-US" altLang="en-US" sz="2400" b="1" dirty="0"/>
          </a:p>
          <a:p>
            <a:r>
              <a:rPr lang="en-US" altLang="en-US" sz="2400" b="1" dirty="0"/>
              <a:t>Red blood cells (</a:t>
            </a:r>
            <a:r>
              <a:rPr lang="en-US" altLang="en-US" sz="2400" b="1" dirty="0" err="1"/>
              <a:t>Erthrocytes</a:t>
            </a:r>
            <a:r>
              <a:rPr lang="en-US" altLang="en-US" sz="2400" b="1" dirty="0"/>
              <a:t>)</a:t>
            </a:r>
            <a:r>
              <a:rPr lang="en-US" altLang="en-US" sz="2400" dirty="0"/>
              <a:t>—carries oxygen to the body’s cells and carbon dioxide away</a:t>
            </a:r>
          </a:p>
          <a:p>
            <a:r>
              <a:rPr lang="en-US" altLang="en-US" sz="2400" b="1" dirty="0"/>
              <a:t>White blood cells (Leukocytes)</a:t>
            </a:r>
            <a:r>
              <a:rPr lang="en-US" altLang="en-US" sz="2400" dirty="0"/>
              <a:t>—fights disease and foreign invaders and, alone, contain cell nuclei</a:t>
            </a:r>
          </a:p>
          <a:p>
            <a:r>
              <a:rPr lang="en-US" altLang="en-US" sz="2400" b="1" dirty="0"/>
              <a:t>Platelets</a:t>
            </a:r>
            <a:r>
              <a:rPr lang="en-US" altLang="en-US" sz="2400" dirty="0"/>
              <a:t>—aids in blood clotting and the repair of damaged blood vessels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99D6-1F16-4474-8452-D12816EE2B4D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20482" name="Picture 2" descr="http://4.bp.blogspot.com/_SdHzxs3xGQE/TDCbAm5bGcI/AAAAAAAAABY/6Wv634doXYs/s1600/white_blood_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17" y="1478713"/>
            <a:ext cx="6066406" cy="440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6701870" presetClass="entr" presetSubtype="-118712832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6701870" presetClass="entr" presetSubtype="-118712832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6701870" presetClass="entr" presetSubtype="-118712832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6701870" presetClass="entr" presetSubtype="-118712832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6701870" presetClass="entr" presetSubtype="-118712832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Grp="1" noChangeArrowheads="1"/>
          </p:cNvSpPr>
          <p:nvPr>
            <p:ph type="title"/>
          </p:nvPr>
        </p:nvSpPr>
        <p:spPr>
          <a:xfrm>
            <a:off x="2362200" y="990600"/>
            <a:ext cx="6019800" cy="914400"/>
          </a:xfrm>
        </p:spPr>
        <p:txBody>
          <a:bodyPr/>
          <a:lstStyle/>
          <a:p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Composition of Blood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5B60-5687-4D82-8668-4189E4F52854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91144" name="Picture 8" descr="45866_f08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5"/>
          <a:stretch/>
        </p:blipFill>
        <p:spPr bwMode="auto">
          <a:xfrm rot="5400000">
            <a:off x="2895600" y="2505076"/>
            <a:ext cx="363901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45866_f08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4"/>
          <a:stretch/>
        </p:blipFill>
        <p:spPr bwMode="auto">
          <a:xfrm>
            <a:off x="7069874" y="2495509"/>
            <a:ext cx="1978412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8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>
          <a:xfrm>
            <a:off x="-1786771" y="328876"/>
            <a:ext cx="10364451" cy="1596177"/>
          </a:xfrm>
        </p:spPr>
        <p:txBody>
          <a:bodyPr/>
          <a:lstStyle/>
          <a:p>
            <a:r>
              <a:rPr lang="en-US" altLang="en-US" dirty="0"/>
              <a:t>Types of </a:t>
            </a:r>
            <a:r>
              <a:rPr lang="en-US" altLang="en-US" dirty="0" smtClean="0"/>
              <a:t>white Blood </a:t>
            </a:r>
            <a:r>
              <a:rPr lang="en-US" altLang="en-US" dirty="0"/>
              <a:t>Cells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9EDB-FE44-4297-9AAB-C684A8E848FB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18434" name="Picture 2" descr="http://encyclopedia.lubopitko-bg.com/images/The%20five%20types%20of%20white%20blood%20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376" y="-1858"/>
            <a:ext cx="3793624" cy="68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358795"/>
              </p:ext>
            </p:extLst>
          </p:nvPr>
        </p:nvGraphicFramePr>
        <p:xfrm>
          <a:off x="126763" y="1365591"/>
          <a:ext cx="8271612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7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WBC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in blood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Neutrophil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40-70%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Phagocytizes</a:t>
                      </a:r>
                      <a:r>
                        <a:rPr lang="en-US" baseline="0" dirty="0" smtClean="0"/>
                        <a:t> bacteria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Eosinophil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Phagocytizes</a:t>
                      </a:r>
                      <a:r>
                        <a:rPr lang="en-US" baseline="0" dirty="0" smtClean="0"/>
                        <a:t> and destroys antigen-antibody complexes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Basophil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Releases histamine when stimulated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Lymphocyte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B-produces antibodies in blood/lymph</a:t>
                      </a:r>
                    </a:p>
                    <a:p>
                      <a:r>
                        <a:rPr lang="en-US" dirty="0" smtClean="0"/>
                        <a:t>T-kills</a:t>
                      </a:r>
                      <a:r>
                        <a:rPr lang="en-US" baseline="0" dirty="0" smtClean="0"/>
                        <a:t> virus-containing cells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Monocyte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Becomes macrophage (phagocytizes bacteria/viruses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6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>
          <a:xfrm>
            <a:off x="2334126" y="37833"/>
            <a:ext cx="7924800" cy="990600"/>
          </a:xfrm>
        </p:spPr>
        <p:txBody>
          <a:bodyPr/>
          <a:lstStyle/>
          <a:p>
            <a:r>
              <a:rPr lang="en-US" altLang="en-US" dirty="0"/>
              <a:t>Cellular Components of Blood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C5B8-707F-4E7D-9CF0-64D639AB1B78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93188" name="Picture 4" descr="45866_f08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26" y="1028433"/>
            <a:ext cx="7467600" cy="553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7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256" y="-133372"/>
            <a:ext cx="10364451" cy="1596177"/>
          </a:xfrm>
        </p:spPr>
        <p:txBody>
          <a:bodyPr/>
          <a:lstStyle/>
          <a:p>
            <a:r>
              <a:rPr lang="en-US" dirty="0" smtClean="0"/>
              <a:t>Meiosis </a:t>
            </a:r>
            <a:endParaRPr lang="en-US" dirty="0"/>
          </a:p>
        </p:txBody>
      </p:sp>
      <p:pic>
        <p:nvPicPr>
          <p:cNvPr id="9220" name="Picture 4" descr="http://ghr.nlm.nih.gov/handbook/illustrations/mitosismeios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9"/>
          <a:stretch/>
        </p:blipFill>
        <p:spPr bwMode="auto">
          <a:xfrm>
            <a:off x="6545180" y="1010652"/>
            <a:ext cx="4789064" cy="584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694" y="664717"/>
            <a:ext cx="5147335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Chromosomes: DNA wrapped around protein. It is condensed so it can be transferred to new cells. </a:t>
            </a:r>
          </a:p>
          <a:p>
            <a:endParaRPr lang="en-US" sz="2800" dirty="0" smtClean="0"/>
          </a:p>
          <a:p>
            <a:r>
              <a:rPr lang="en-US" sz="2800" dirty="0" smtClean="0"/>
              <a:t>Meiosis: forms unique gametes (sex </a:t>
            </a:r>
            <a:r>
              <a:rPr lang="en-US" sz="2800" dirty="0" err="1" smtClean="0"/>
              <a:t>cells</a:t>
            </a:r>
            <a:r>
              <a:rPr lang="en-US" sz="2800" dirty="0" err="1" smtClean="0">
                <a:sym typeface="Wingdings" panose="05000000000000000000" pitchFamily="2" charset="2"/>
              </a:rPr>
              <a:t></a:t>
            </a:r>
            <a:r>
              <a:rPr lang="en-US" sz="2800" dirty="0" err="1" smtClean="0"/>
              <a:t>sperm</a:t>
            </a:r>
            <a:r>
              <a:rPr lang="en-US" sz="2800" dirty="0" smtClean="0"/>
              <a:t>/egg)</a:t>
            </a:r>
          </a:p>
          <a:p>
            <a:endParaRPr lang="en-US" sz="2800" dirty="0"/>
          </a:p>
          <a:p>
            <a:r>
              <a:rPr lang="en-US" sz="2800" dirty="0" smtClean="0"/>
              <a:t>Haploid (n): ½ set of chromosomes, gamete (sex) cells</a:t>
            </a:r>
          </a:p>
          <a:p>
            <a:endParaRPr lang="en-US" sz="2800" dirty="0" smtClean="0"/>
          </a:p>
          <a:p>
            <a:r>
              <a:rPr lang="en-US" sz="2800" dirty="0" smtClean="0"/>
              <a:t>Diploid (2n): full set of chromosomes, body (somatic) cells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36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3801</TotalTime>
  <Words>768</Words>
  <Application>Microsoft Office PowerPoint</Application>
  <PresentationFormat>Widescreen</PresentationFormat>
  <Paragraphs>125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Rounded MT Bold</vt:lpstr>
      <vt:lpstr>Calibri</vt:lpstr>
      <vt:lpstr>Chiller</vt:lpstr>
      <vt:lpstr>Times</vt:lpstr>
      <vt:lpstr>Tw Cen MT</vt:lpstr>
      <vt:lpstr>Wingdings</vt:lpstr>
      <vt:lpstr>Droplet</vt:lpstr>
      <vt:lpstr>Blood</vt:lpstr>
      <vt:lpstr>Blood and Blood Spatter  By the end of this chapter you will be able to: </vt:lpstr>
      <vt:lpstr>Crime Scene Investigation  of Blood </vt:lpstr>
      <vt:lpstr>Introduction and History </vt:lpstr>
      <vt:lpstr>Composition of Blood  </vt:lpstr>
      <vt:lpstr>Composition of Blood  </vt:lpstr>
      <vt:lpstr>Types of white Blood Cells</vt:lpstr>
      <vt:lpstr>Cellular Components of Blood</vt:lpstr>
      <vt:lpstr>Meiosis </vt:lpstr>
      <vt:lpstr>Some Definitions….</vt:lpstr>
      <vt:lpstr>Principle of Dominance</vt:lpstr>
      <vt:lpstr>Genotype vs. Phenotype</vt:lpstr>
      <vt:lpstr>Can we PREDICT which trait(s) will be inherited??</vt:lpstr>
      <vt:lpstr>Punnett square Practice</vt:lpstr>
      <vt:lpstr>Blood Typing—Proteins </vt:lpstr>
      <vt:lpstr>Blood typing antigens &amp; antibodies</vt:lpstr>
      <vt:lpstr>Blood Typing—Proteins </vt:lpstr>
      <vt:lpstr>Rh Factor</vt:lpstr>
      <vt:lpstr>Rh factor</vt:lpstr>
      <vt:lpstr>Blood Typing—Antibodies</vt:lpstr>
      <vt:lpstr>Antigen/antibody response</vt:lpstr>
      <vt:lpstr>PowerPoint Presentation</vt:lpstr>
      <vt:lpstr>Blood Typing —Probability and Blood Types  </vt:lpstr>
      <vt:lpstr>Practice problem</vt:lpstr>
    </vt:vector>
  </TitlesOfParts>
  <Company>Academy School District #20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</dc:title>
  <dc:creator>Kristi Follett</dc:creator>
  <cp:lastModifiedBy>Tanya Fillingham</cp:lastModifiedBy>
  <cp:revision>47</cp:revision>
  <dcterms:created xsi:type="dcterms:W3CDTF">2014-12-19T15:15:54Z</dcterms:created>
  <dcterms:modified xsi:type="dcterms:W3CDTF">2017-01-09T01:24:17Z</dcterms:modified>
</cp:coreProperties>
</file>