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72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B1173-1CD2-49F4-BD00-ACAD9078CDA0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D031D-5E26-49E6-915E-0BA68286D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4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the left, a stop-action photo of a blood droplet free-falling</a:t>
            </a:r>
            <a:r>
              <a:rPr lang="en-US" baseline="0" dirty="0" smtClean="0"/>
              <a:t> through air.  On the right, the erroneous notion that blood drops fall through the air in the shape of a teardrop.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3CFB4-E934-4533-BA82-2DB80AB3FC59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022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where they’ll drop blood from different heights and then measure the diameter of the stains.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3CFB4-E934-4533-BA82-2DB80AB3FC59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597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Terminal velocity for a blood drop is considered to be approximately 25 feet per second.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3CFB4-E934-4533-BA82-2DB80AB3FC59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127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target surface is any surface onto which a blood drop is deposited.  So here is where they can see the difference if they drop it on a smooth surface as opposed to a </a:t>
            </a:r>
            <a:r>
              <a:rPr lang="en-US" smtClean="0"/>
              <a:t>rough surface.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3CFB4-E934-4533-BA82-2DB80AB3FC59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628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answer to </a:t>
            </a:r>
            <a:r>
              <a:rPr lang="en-US" baseline="0" smtClean="0"/>
              <a:t>this question is </a:t>
            </a:r>
            <a:r>
              <a:rPr lang="en-US" baseline="0" dirty="0" smtClean="0"/>
              <a:t>no, because you never really know what the volume of the blood drop was.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3CFB4-E934-4533-BA82-2DB80AB3FC59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42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28AB-6EFD-42E2-AB1A-FED8616BCDD3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78FB-C1BD-407E-B7B9-3DFD1AB9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89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28AB-6EFD-42E2-AB1A-FED8616BCDD3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78FB-C1BD-407E-B7B9-3DFD1AB9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6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28AB-6EFD-42E2-AB1A-FED8616BCDD3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78FB-C1BD-407E-B7B9-3DFD1AB9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13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0" y="228600"/>
            <a:ext cx="10566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53C1D-5751-4D30-804D-881128B790F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33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28AB-6EFD-42E2-AB1A-FED8616BCDD3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78FB-C1BD-407E-B7B9-3DFD1AB9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6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28AB-6EFD-42E2-AB1A-FED8616BCDD3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78FB-C1BD-407E-B7B9-3DFD1AB9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8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28AB-6EFD-42E2-AB1A-FED8616BCDD3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78FB-C1BD-407E-B7B9-3DFD1AB9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5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28AB-6EFD-42E2-AB1A-FED8616BCDD3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78FB-C1BD-407E-B7B9-3DFD1AB9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4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28AB-6EFD-42E2-AB1A-FED8616BCDD3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78FB-C1BD-407E-B7B9-3DFD1AB9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6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28AB-6EFD-42E2-AB1A-FED8616BCDD3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78FB-C1BD-407E-B7B9-3DFD1AB9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0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28AB-6EFD-42E2-AB1A-FED8616BCDD3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78FB-C1BD-407E-B7B9-3DFD1AB9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7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28AB-6EFD-42E2-AB1A-FED8616BCDD3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78FB-C1BD-407E-B7B9-3DFD1AB9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9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728AB-6EFD-42E2-AB1A-FED8616BCDD3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C78FB-C1BD-407E-B7B9-3DFD1AB9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106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mlx3-1E1c8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  <a:latin typeface="Chiller" panose="04020404031007020602" pitchFamily="82" charset="0"/>
                <a:hlinkClick r:id="rId2"/>
              </a:rPr>
              <a:t>http://</a:t>
            </a:r>
            <a:r>
              <a:rPr lang="en-US" sz="2800" b="1" dirty="0" smtClean="0">
                <a:solidFill>
                  <a:srgbClr val="FF0000"/>
                </a:solidFill>
                <a:latin typeface="Chiller" panose="04020404031007020602" pitchFamily="82" charset="0"/>
                <a:hlinkClick r:id="rId2"/>
              </a:rPr>
              <a:t>youtu.be/mlx3-1E1c8U</a:t>
            </a:r>
            <a:r>
              <a:rPr lang="en-US" sz="2800" b="1" dirty="0" smtClean="0">
                <a:solidFill>
                  <a:srgbClr val="FF0000"/>
                </a:solidFill>
                <a:latin typeface="Chiller" panose="04020404031007020602" pitchFamily="82" charset="0"/>
              </a:rPr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Chiller" panose="04020404031007020602" pitchFamily="82" charset="0"/>
              </a:rPr>
              <a:t>Blood </a:t>
            </a:r>
            <a:r>
              <a:rPr lang="en-US" sz="8000" b="1" dirty="0" smtClean="0">
                <a:solidFill>
                  <a:srgbClr val="FF0000"/>
                </a:solidFill>
                <a:latin typeface="Chiller" panose="04020404031007020602" pitchFamily="82" charset="0"/>
              </a:rPr>
              <a:t>Spatter Analysis</a:t>
            </a:r>
            <a:endParaRPr lang="en-US" sz="8000" b="1" dirty="0">
              <a:solidFill>
                <a:srgbClr val="FF0000"/>
              </a:solidFill>
              <a:latin typeface="Chiller" panose="04020404031007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35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2103120" y="152400"/>
            <a:ext cx="8031480" cy="172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Stain size as a function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of distance fallen</a:t>
            </a:r>
          </a:p>
        </p:txBody>
      </p:sp>
      <p:sp>
        <p:nvSpPr>
          <p:cNvPr id="36867" name="Rectangle 5"/>
          <p:cNvSpPr>
            <a:spLocks noChangeArrowheads="1"/>
          </p:cNvSpPr>
          <p:nvPr/>
        </p:nvSpPr>
        <p:spPr bwMode="auto">
          <a:xfrm>
            <a:off x="251460" y="2125980"/>
            <a:ext cx="11750040" cy="107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8E60"/>
              </a:buClr>
            </a:pPr>
            <a:r>
              <a:rPr lang="en-US" sz="3600" b="1" dirty="0">
                <a:solidFill>
                  <a:srgbClr val="DC9E1F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	This progressive increase in size is limited by two factors: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26180" y="2880360"/>
            <a:ext cx="6903720" cy="1143000"/>
            <a:chOff x="3810000" y="3733800"/>
            <a:chExt cx="5486400" cy="1143000"/>
          </a:xfrm>
        </p:grpSpPr>
        <p:sp>
          <p:nvSpPr>
            <p:cNvPr id="133126" name="Rectangle 6"/>
            <p:cNvSpPr>
              <a:spLocks noChangeArrowheads="1"/>
            </p:cNvSpPr>
            <p:nvPr/>
          </p:nvSpPr>
          <p:spPr bwMode="auto">
            <a:xfrm>
              <a:off x="3810000" y="3733800"/>
              <a:ext cx="39624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609600" indent="-609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8E60"/>
                </a:buClr>
                <a:buFontTx/>
                <a:buAutoNum type="arabicPeriod"/>
              </a:pPr>
              <a:r>
                <a:rPr 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  <a:cs typeface="Times New Roman" pitchFamily="18" charset="0"/>
                </a:rPr>
                <a:t>Blood volume</a:t>
              </a:r>
            </a:p>
          </p:txBody>
        </p:sp>
        <p:sp>
          <p:nvSpPr>
            <p:cNvPr id="133127" name="Rectangle 7"/>
            <p:cNvSpPr>
              <a:spLocks noChangeArrowheads="1"/>
            </p:cNvSpPr>
            <p:nvPr/>
          </p:nvSpPr>
          <p:spPr bwMode="auto">
            <a:xfrm>
              <a:off x="3810000" y="4343400"/>
              <a:ext cx="54864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609600" indent="-609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8E60"/>
                </a:buClr>
                <a:buFontTx/>
                <a:buAutoNum type="arabicPeriod" startAt="2"/>
              </a:pPr>
              <a:r>
                <a:rPr lang="en-US" sz="3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  <a:cs typeface="Times New Roman" pitchFamily="18" charset="0"/>
                </a:rPr>
                <a:t>Ter</a:t>
              </a:r>
              <a:r>
                <a:rPr lang="en-US" sz="3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  <a:cs typeface="Times New Roman" pitchFamily="18" charset="0"/>
                </a:rPr>
                <a:t>minal </a:t>
              </a:r>
              <a:r>
                <a:rPr 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  <a:cs typeface="Times New Roman" pitchFamily="18" charset="0"/>
                </a:rPr>
                <a:t>velocity</a:t>
              </a:r>
            </a:p>
            <a:p>
              <a:pPr lv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8E60"/>
                </a:buClr>
              </a:pPr>
              <a:r>
                <a:rPr 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  <a:cs typeface="Times New Roman" pitchFamily="18" charset="0"/>
                </a:rPr>
                <a:t>a) Terminal velocity for blood is 25 </a:t>
              </a:r>
              <a:r>
                <a:rPr lang="en-US" sz="3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aramond" pitchFamily="18" charset="0"/>
                  <a:cs typeface="Times New Roman" pitchFamily="18" charset="0"/>
                </a:rPr>
                <a:t>feet/second</a:t>
              </a:r>
              <a:endPara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689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571500" y="685800"/>
            <a:ext cx="10607040" cy="1691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8E60"/>
              </a:buClr>
            </a:pPr>
            <a:r>
              <a:rPr lang="en-US" sz="4000" b="1" dirty="0">
                <a:solidFill>
                  <a:srgbClr val="FFFFFF"/>
                </a:solidFill>
                <a:latin typeface="Garamond" pitchFamily="18" charset="0"/>
                <a:cs typeface="Times New Roman" pitchFamily="18" charset="0"/>
              </a:rPr>
              <a:t>	Scalloped edges on a bloodstain are a function of the target surface and not related to the distance fallen. </a:t>
            </a:r>
          </a:p>
        </p:txBody>
      </p:sp>
      <p:pic>
        <p:nvPicPr>
          <p:cNvPr id="136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3169" y="2377440"/>
            <a:ext cx="3241675" cy="3276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16203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62682" y="1433384"/>
            <a:ext cx="10280820" cy="385530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4500" b="1" dirty="0">
                <a:latin typeface="Garamond" pitchFamily="18" charset="0"/>
              </a:rPr>
              <a:t>	Should you be able to accurately determine the distance that a blood drop fell by measuring the diameter of a bloodstain at a crime scene?</a:t>
            </a:r>
          </a:p>
        </p:txBody>
      </p:sp>
    </p:spTree>
    <p:extLst>
      <p:ext uri="{BB962C8B-B14F-4D97-AF65-F5344CB8AC3E}">
        <p14:creationId xmlns:p14="http://schemas.microsoft.com/office/powerpoint/2010/main" val="41998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812800" y="1600200"/>
            <a:ext cx="1056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33400" indent="-533400">
              <a:spcBef>
                <a:spcPct val="0"/>
              </a:spcBef>
              <a:spcAft>
                <a:spcPct val="25000"/>
              </a:spcAft>
            </a:pPr>
            <a:r>
              <a:rPr lang="en-US" alt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 blood spatter pattern provides information </a:t>
            </a:r>
          </a:p>
          <a:p>
            <a:pPr marL="914400" lvl="1" indent="-457200">
              <a:spcBef>
                <a:spcPct val="0"/>
              </a:spcBef>
              <a:spcAft>
                <a:spcPct val="25000"/>
              </a:spcAft>
              <a:buSzPct val="90000"/>
            </a:pPr>
            <a:r>
              <a:rPr lang="en-US" alt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truthfulness of an account by a  witness or a suspect</a:t>
            </a:r>
          </a:p>
          <a:p>
            <a:pPr marL="914400" lvl="1" indent="-457200">
              <a:spcBef>
                <a:spcPct val="0"/>
              </a:spcBef>
              <a:spcAft>
                <a:spcPct val="25000"/>
              </a:spcAft>
              <a:buSzPct val="90000"/>
            </a:pPr>
            <a:r>
              <a:rPr lang="en-US" alt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origin of the blood</a:t>
            </a:r>
          </a:p>
          <a:p>
            <a:pPr marL="914400" lvl="1" indent="-457200">
              <a:spcBef>
                <a:spcPct val="0"/>
              </a:spcBef>
              <a:spcAft>
                <a:spcPct val="25000"/>
              </a:spcAft>
              <a:buSzPct val="90000"/>
            </a:pPr>
            <a:r>
              <a:rPr lang="en-US" alt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angle and velocity of impact </a:t>
            </a:r>
          </a:p>
          <a:p>
            <a:pPr marL="914400" lvl="1" indent="-457200">
              <a:spcBef>
                <a:spcPct val="0"/>
              </a:spcBef>
              <a:spcAft>
                <a:spcPct val="25000"/>
              </a:spcAft>
              <a:buSzPct val="90000"/>
            </a:pPr>
            <a:r>
              <a:rPr lang="en-US" alt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type of weapon used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443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/>
          <p:cNvSpPr>
            <a:spLocks noGrp="1" noChangeArrowheads="1"/>
          </p:cNvSpPr>
          <p:nvPr>
            <p:ph type="title"/>
          </p:nvPr>
        </p:nvSpPr>
        <p:spPr>
          <a:xfrm>
            <a:off x="2647950" y="956369"/>
            <a:ext cx="3543300" cy="74295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dirty="0"/>
              <a:t>Blood </a:t>
            </a:r>
            <a:r>
              <a:rPr lang="en-US" altLang="en-US" dirty="0" smtClean="0"/>
              <a:t>Spatter  </a:t>
            </a:r>
            <a:endParaRPr lang="en-US" alt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93124" y="2094738"/>
            <a:ext cx="9236676" cy="3979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00050" indent="-400050"/>
            <a:r>
              <a:rPr lang="en-US" altLang="en-US" sz="3600" dirty="0"/>
              <a:t>1939—spatter patterns first </a:t>
            </a:r>
            <a:br>
              <a:rPr lang="en-US" altLang="en-US" sz="3600" dirty="0"/>
            </a:br>
            <a:r>
              <a:rPr lang="en-US" altLang="en-US" sz="3600" dirty="0"/>
              <a:t>analyzed</a:t>
            </a:r>
          </a:p>
          <a:p>
            <a:pPr marL="400050" indent="-400050"/>
            <a:r>
              <a:rPr lang="en-US" altLang="en-US" sz="3600" dirty="0"/>
              <a:t>Blood may spatter when a wound is inflicted</a:t>
            </a:r>
          </a:p>
          <a:p>
            <a:pPr marL="400050" indent="-400050"/>
            <a:r>
              <a:rPr lang="en-US" altLang="en-US" sz="3600" dirty="0"/>
              <a:t>Blood spatter pattern—a grouping of blood stains</a:t>
            </a:r>
          </a:p>
          <a:p>
            <a:pPr marL="400050" indent="-400050"/>
            <a:r>
              <a:rPr lang="en-US" altLang="en-US" sz="3600" dirty="0"/>
              <a:t>Patterns help to reconstruct the events surrounding a shooting, stabbing, or beating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A5659-7957-42FB-95B7-86BC163916AC}" type="slidenum">
              <a:rPr lang="en-US" altLang="en-US">
                <a:solidFill>
                  <a:srgbClr val="FFFFFF"/>
                </a:solidFill>
              </a:rPr>
              <a:pPr/>
              <a:t>3</a:t>
            </a:fld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76804" name="Picture 4" descr="Ch 8 deadBody01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330" y="261034"/>
            <a:ext cx="4125771" cy="289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35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nimBg="1"/>
      <p:bldP spid="768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5886450" cy="74295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dirty="0"/>
              <a:t>Blood </a:t>
            </a:r>
            <a:r>
              <a:rPr lang="en-US" altLang="en-US" dirty="0" smtClean="0"/>
              <a:t>Spatter </a:t>
            </a:r>
            <a:r>
              <a:rPr lang="en-US" altLang="en-US" dirty="0"/>
              <a:t>Analysis 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037969" y="1447800"/>
            <a:ext cx="9984258" cy="426102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Aft>
                <a:spcPct val="20000"/>
              </a:spcAft>
              <a:buFontTx/>
              <a:buNone/>
            </a:pPr>
            <a:r>
              <a:rPr lang="en-US" altLang="en-US" sz="3600" dirty="0"/>
              <a:t>	Analysis of a spatter pattern can aid in determining the: </a:t>
            </a:r>
          </a:p>
          <a:p>
            <a:pPr lvl="1">
              <a:spcAft>
                <a:spcPct val="20000"/>
              </a:spcAft>
            </a:pPr>
            <a:r>
              <a:rPr lang="en-US" altLang="en-US" sz="3600" dirty="0"/>
              <a:t>direction blood traveled</a:t>
            </a:r>
          </a:p>
          <a:p>
            <a:pPr lvl="1">
              <a:spcAft>
                <a:spcPct val="20000"/>
              </a:spcAft>
            </a:pPr>
            <a:r>
              <a:rPr lang="en-US" altLang="en-US" sz="3600" dirty="0"/>
              <a:t>angle of impact</a:t>
            </a:r>
          </a:p>
          <a:p>
            <a:pPr lvl="1">
              <a:spcAft>
                <a:spcPct val="20000"/>
              </a:spcAft>
            </a:pPr>
            <a:r>
              <a:rPr lang="en-US" altLang="en-US" sz="3600" dirty="0"/>
              <a:t>point of origin of the blood</a:t>
            </a:r>
          </a:p>
          <a:p>
            <a:pPr lvl="1">
              <a:spcAft>
                <a:spcPct val="20000"/>
              </a:spcAft>
            </a:pPr>
            <a:r>
              <a:rPr lang="en-US" altLang="en-US" sz="3600" dirty="0"/>
              <a:t>velocity of the blood </a:t>
            </a:r>
          </a:p>
          <a:p>
            <a:pPr lvl="1">
              <a:spcAft>
                <a:spcPct val="20000"/>
              </a:spcAft>
            </a:pPr>
            <a:r>
              <a:rPr lang="en-US" altLang="en-US" sz="3600" dirty="0"/>
              <a:t>manner of death</a:t>
            </a:r>
            <a:r>
              <a:rPr lang="en-US" altLang="en-US" sz="2800" dirty="0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B17F-7F6A-4063-B572-7998BF9EA723}" type="slidenum">
              <a:rPr lang="en-US" altLang="en-US">
                <a:solidFill>
                  <a:srgbClr val="FFFFFF"/>
                </a:solidFill>
              </a:rPr>
              <a:pPr/>
              <a:t>4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85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AutoShap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6858000" cy="85725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dirty="0"/>
              <a:t>Blood </a:t>
            </a:r>
            <a:r>
              <a:rPr lang="en-US" altLang="en-US" dirty="0" smtClean="0"/>
              <a:t>Spatter </a:t>
            </a:r>
            <a:r>
              <a:rPr lang="en-US" altLang="en-US" dirty="0"/>
              <a:t>Analysis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840259" y="984249"/>
            <a:ext cx="9599141" cy="494699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en-US" sz="3600" b="1" dirty="0"/>
              <a:t>Satellite droplets</a:t>
            </a:r>
            <a:r>
              <a:rPr lang="en-US" altLang="en-US" sz="3600" dirty="0"/>
              <a:t>—</a:t>
            </a:r>
          </a:p>
          <a:p>
            <a:pPr lvl="1">
              <a:buSzPct val="90000"/>
            </a:pPr>
            <a:r>
              <a:rPr lang="en-US" altLang="en-US" sz="3600" dirty="0"/>
              <a:t>When blood falls from a height, or at a high velocity,</a:t>
            </a:r>
          </a:p>
          <a:p>
            <a:pPr lvl="1">
              <a:buSzPct val="90000"/>
            </a:pPr>
            <a:r>
              <a:rPr lang="en-US" altLang="en-US" sz="3600" dirty="0"/>
              <a:t>It overcomes its natural cohesiveness, and </a:t>
            </a:r>
          </a:p>
          <a:p>
            <a:pPr lvl="1">
              <a:buSzPct val="90000"/>
            </a:pPr>
            <a:r>
              <a:rPr lang="en-US" altLang="en-US" sz="3600" dirty="0"/>
              <a:t>Separates from the main droplet</a:t>
            </a:r>
          </a:p>
          <a:p>
            <a:r>
              <a:rPr lang="en-US" altLang="en-US" sz="3600" b="1" dirty="0"/>
              <a:t>Spiking patterns</a:t>
            </a:r>
            <a:r>
              <a:rPr lang="en-US" altLang="en-US" sz="3600" dirty="0"/>
              <a:t>—</a:t>
            </a:r>
          </a:p>
          <a:p>
            <a:pPr lvl="1">
              <a:buSzPct val="90000"/>
            </a:pPr>
            <a:r>
              <a:rPr lang="en-US" altLang="en-US" sz="3600" dirty="0"/>
              <a:t>Form around the droplet </a:t>
            </a:r>
            <a:br>
              <a:rPr lang="en-US" altLang="en-US" sz="3600" dirty="0"/>
            </a:br>
            <a:r>
              <a:rPr lang="en-US" altLang="en-US" sz="3600" dirty="0"/>
              <a:t>edges when blood falls </a:t>
            </a:r>
            <a:br>
              <a:rPr lang="en-US" altLang="en-US" sz="3600" dirty="0"/>
            </a:br>
            <a:r>
              <a:rPr lang="en-US" altLang="en-US" sz="3600" dirty="0"/>
              <a:t>onto a less-than-smooth </a:t>
            </a:r>
            <a:br>
              <a:rPr lang="en-US" altLang="en-US" sz="3600" dirty="0"/>
            </a:br>
            <a:r>
              <a:rPr lang="en-US" altLang="en-US" sz="3600" dirty="0"/>
              <a:t>surface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C84B-9E1D-44DF-B65F-0DB8D217D1B1}" type="slidenum">
              <a:rPr lang="en-US" altLang="en-US">
                <a:solidFill>
                  <a:srgbClr val="FFFFFF"/>
                </a:solidFill>
              </a:rPr>
              <a:pPr/>
              <a:t>5</a:t>
            </a:fld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79882" name="Picture 10" descr="45866_f08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633" y="3622226"/>
            <a:ext cx="4641990" cy="309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532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7772400" cy="85725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r>
              <a:rPr lang="en-US" altLang="en-US" dirty="0"/>
              <a:t>Blood </a:t>
            </a:r>
            <a:r>
              <a:rPr lang="en-US" altLang="en-US" dirty="0" smtClean="0"/>
              <a:t>Spatter </a:t>
            </a:r>
            <a:r>
              <a:rPr lang="en-US" altLang="en-US" dirty="0"/>
              <a:t>Analysis</a:t>
            </a:r>
            <a:br>
              <a:rPr lang="en-US" altLang="en-US" dirty="0"/>
            </a:br>
            <a:r>
              <a:rPr lang="en-US" altLang="en-US" dirty="0"/>
              <a:t>—Directionality </a:t>
            </a:r>
          </a:p>
        </p:txBody>
      </p:sp>
      <p:sp>
        <p:nvSpPr>
          <p:cNvPr id="98312" name="Rectangle 8"/>
          <p:cNvSpPr>
            <a:spLocks noGrp="1" noChangeArrowheads="1"/>
          </p:cNvSpPr>
          <p:nvPr>
            <p:ph sz="quarter" idx="4294967295"/>
          </p:nvPr>
        </p:nvSpPr>
        <p:spPr>
          <a:xfrm>
            <a:off x="642551" y="4300156"/>
            <a:ext cx="6310699" cy="1739214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en-US" sz="3000" dirty="0"/>
              <a:t>	The shape of an individual drop of blood provides clues to the direction from where the blood originated. </a:t>
            </a:r>
          </a:p>
          <a:p>
            <a:pPr>
              <a:buFontTx/>
              <a:buNone/>
            </a:pPr>
            <a:r>
              <a:rPr lang="en-US" altLang="en-US" sz="3000" dirty="0"/>
              <a:t>	How will the point of impact compare with the rest of a blood pattern? 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56A7-1523-4B90-895D-6957A965119D}" type="slidenum">
              <a:rPr lang="en-US" altLang="en-US">
                <a:solidFill>
                  <a:srgbClr val="FFFFFF"/>
                </a:solidFill>
              </a:rPr>
              <a:pPr/>
              <a:t>6</a:t>
            </a:fld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98310" name="Picture 6" descr="45866_f08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319" y="3945574"/>
            <a:ext cx="3711280" cy="171308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311" name="Picture 7" descr="45866_f08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103" y="1433257"/>
            <a:ext cx="7150443" cy="25123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16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Scan1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6950" y="1030274"/>
            <a:ext cx="3295650" cy="468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nyfpp.files.wordpress.com/2008/05/blood-dro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1066801"/>
            <a:ext cx="3238500" cy="4581525"/>
          </a:xfrm>
          <a:prstGeom prst="rect">
            <a:avLst/>
          </a:prstGeom>
          <a:noFill/>
        </p:spPr>
      </p:pic>
      <p:sp>
        <p:nvSpPr>
          <p:cNvPr id="9" name="Multiply 8"/>
          <p:cNvSpPr/>
          <p:nvPr/>
        </p:nvSpPr>
        <p:spPr>
          <a:xfrm>
            <a:off x="5929745" y="1350815"/>
            <a:ext cx="4191000" cy="4114800"/>
          </a:xfrm>
          <a:prstGeom prst="mathMultiply">
            <a:avLst>
              <a:gd name="adj1" fmla="val 13549"/>
            </a:avLst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66900" y="5917929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Blood droplets do not move through the air in a teardrop shape!</a:t>
            </a:r>
          </a:p>
        </p:txBody>
      </p:sp>
      <p:sp>
        <p:nvSpPr>
          <p:cNvPr id="3" name="Rectangle 2"/>
          <p:cNvSpPr/>
          <p:nvPr/>
        </p:nvSpPr>
        <p:spPr>
          <a:xfrm>
            <a:off x="571031" y="208628"/>
            <a:ext cx="107174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3600" b="1" dirty="0" smtClean="0">
                <a:latin typeface="Garamond" pitchFamily="18" charset="0"/>
              </a:rPr>
              <a:t>Blood </a:t>
            </a:r>
            <a:r>
              <a:rPr lang="en-US" sz="3600" b="1" dirty="0">
                <a:latin typeface="Garamond" pitchFamily="18" charset="0"/>
              </a:rPr>
              <a:t>droplets travel through the air in the shape of a sphere.</a:t>
            </a:r>
            <a:endParaRPr lang="en-US" sz="3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22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752600" y="533400"/>
            <a:ext cx="7772400" cy="5867400"/>
            <a:chOff x="609600" y="609600"/>
            <a:chExt cx="7772400" cy="5867400"/>
          </a:xfrm>
        </p:grpSpPr>
        <p:sp>
          <p:nvSpPr>
            <p:cNvPr id="5" name="Rectangle 4"/>
            <p:cNvSpPr/>
            <p:nvPr/>
          </p:nvSpPr>
          <p:spPr>
            <a:xfrm>
              <a:off x="609600" y="609600"/>
              <a:ext cx="7772400" cy="5867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" name="Oval 1"/>
            <p:cNvSpPr/>
            <p:nvPr/>
          </p:nvSpPr>
          <p:spPr>
            <a:xfrm>
              <a:off x="3048000" y="1752600"/>
              <a:ext cx="3124200" cy="3048000"/>
            </a:xfrm>
            <a:prstGeom prst="ellipse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  <a:lumMod val="60000"/>
                    <a:lumOff val="40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" name="Arc 2"/>
            <p:cNvSpPr/>
            <p:nvPr/>
          </p:nvSpPr>
          <p:spPr>
            <a:xfrm rot="16026433">
              <a:off x="2566678" y="1859509"/>
              <a:ext cx="3222379" cy="2812202"/>
            </a:xfrm>
            <a:prstGeom prst="arc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071796" y="1524000"/>
              <a:ext cx="10524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Surface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Tension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06914" y="877669"/>
              <a:ext cx="9797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AIR</a:t>
              </a:r>
            </a:p>
          </p:txBody>
        </p:sp>
        <p:sp>
          <p:nvSpPr>
            <p:cNvPr id="6" name="Sun 5"/>
            <p:cNvSpPr/>
            <p:nvPr/>
          </p:nvSpPr>
          <p:spPr>
            <a:xfrm>
              <a:off x="4495800" y="3810000"/>
              <a:ext cx="914400" cy="914400"/>
            </a:xfrm>
            <a:prstGeom prst="sun">
              <a:avLst>
                <a:gd name="adj" fmla="val 3914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Sun 8"/>
            <p:cNvSpPr/>
            <p:nvPr/>
          </p:nvSpPr>
          <p:spPr>
            <a:xfrm>
              <a:off x="3124200" y="2895600"/>
              <a:ext cx="914400" cy="914400"/>
            </a:xfrm>
            <a:prstGeom prst="sun">
              <a:avLst>
                <a:gd name="adj" fmla="val 3914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Sun 9"/>
            <p:cNvSpPr/>
            <p:nvPr/>
          </p:nvSpPr>
          <p:spPr>
            <a:xfrm>
              <a:off x="5181600" y="2514600"/>
              <a:ext cx="914400" cy="914400"/>
            </a:xfrm>
            <a:prstGeom prst="sun">
              <a:avLst>
                <a:gd name="adj" fmla="val 3914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Sun 10"/>
            <p:cNvSpPr/>
            <p:nvPr/>
          </p:nvSpPr>
          <p:spPr>
            <a:xfrm>
              <a:off x="3962400" y="1905000"/>
              <a:ext cx="914400" cy="914400"/>
            </a:xfrm>
            <a:prstGeom prst="sun">
              <a:avLst>
                <a:gd name="adj" fmla="val 3914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36090" y="5181600"/>
              <a:ext cx="126188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Molecular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Attractive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Times New Roman" pitchFamily="18" charset="0"/>
                </a:rPr>
                <a:t>Forces</a:t>
              </a:r>
            </a:p>
          </p:txBody>
        </p:sp>
        <p:cxnSp>
          <p:nvCxnSpPr>
            <p:cNvPr id="15" name="Straight Arrow Connector 14"/>
            <p:cNvCxnSpPr>
              <a:stCxn id="12" idx="0"/>
            </p:cNvCxnSpPr>
            <p:nvPr/>
          </p:nvCxnSpPr>
          <p:spPr>
            <a:xfrm flipV="1">
              <a:off x="2967032" y="4495800"/>
              <a:ext cx="1528768" cy="6858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2967031" y="3657600"/>
              <a:ext cx="461969" cy="15240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2" idx="0"/>
            </p:cNvCxnSpPr>
            <p:nvPr/>
          </p:nvCxnSpPr>
          <p:spPr>
            <a:xfrm flipV="1">
              <a:off x="2967032" y="3200400"/>
              <a:ext cx="2214568" cy="1981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2" idx="0"/>
            </p:cNvCxnSpPr>
            <p:nvPr/>
          </p:nvCxnSpPr>
          <p:spPr>
            <a:xfrm flipV="1">
              <a:off x="2967032" y="2743200"/>
              <a:ext cx="1376368" cy="2438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7683532" y="818278"/>
            <a:ext cx="3620271" cy="209288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Surface Tension: greater attraction of molecules to itself (cohesion) than air molecules (adhesion)</a:t>
            </a:r>
          </a:p>
        </p:txBody>
      </p:sp>
      <p:pic>
        <p:nvPicPr>
          <p:cNvPr id="18" name="Picture 4" descr="45866_f08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585" y="3614909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45866_f08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094" y="5705817"/>
            <a:ext cx="5105400" cy="99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74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2362200" y="152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Stain size as a function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of distance fallen</a:t>
            </a:r>
          </a:p>
        </p:txBody>
      </p:sp>
      <p:sp>
        <p:nvSpPr>
          <p:cNvPr id="36867" name="Rectangle 5"/>
          <p:cNvSpPr>
            <a:spLocks noChangeArrowheads="1"/>
          </p:cNvSpPr>
          <p:nvPr/>
        </p:nvSpPr>
        <p:spPr bwMode="auto">
          <a:xfrm>
            <a:off x="889685" y="2178912"/>
            <a:ext cx="1045381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8E60"/>
              </a:buClr>
            </a:pPr>
            <a:r>
              <a:rPr lang="en-US" sz="4000" b="1" dirty="0">
                <a:solidFill>
                  <a:srgbClr val="DC9E1F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	The farther the distance, the larger the stain.</a:t>
            </a:r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2514600" y="3476172"/>
            <a:ext cx="762000" cy="685800"/>
          </a:xfrm>
          <a:prstGeom prst="ellipse">
            <a:avLst/>
          </a:prstGeom>
          <a:solidFill>
            <a:srgbClr val="C00000"/>
          </a:solidFill>
          <a:ln w="12700" cap="sq">
            <a:noFill/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3810000" y="3429000"/>
            <a:ext cx="838200" cy="762000"/>
          </a:xfrm>
          <a:prstGeom prst="ellipse">
            <a:avLst/>
          </a:prstGeom>
          <a:solidFill>
            <a:srgbClr val="C00000"/>
          </a:solidFill>
          <a:ln w="12700" cap="sq">
            <a:noFill/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5087256" y="3352800"/>
            <a:ext cx="1066800" cy="914400"/>
          </a:xfrm>
          <a:prstGeom prst="ellipse">
            <a:avLst/>
          </a:prstGeom>
          <a:solidFill>
            <a:srgbClr val="C00000"/>
          </a:solidFill>
          <a:ln w="12700" cap="sq">
            <a:noFill/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9" name="Oval 2"/>
          <p:cNvSpPr>
            <a:spLocks noChangeArrowheads="1"/>
          </p:cNvSpPr>
          <p:nvPr/>
        </p:nvSpPr>
        <p:spPr bwMode="auto">
          <a:xfrm>
            <a:off x="6582228" y="3276600"/>
            <a:ext cx="1219200" cy="1066800"/>
          </a:xfrm>
          <a:prstGeom prst="ellipse">
            <a:avLst/>
          </a:prstGeom>
          <a:solidFill>
            <a:srgbClr val="C00000"/>
          </a:solidFill>
          <a:ln w="12700" cap="sq">
            <a:noFill/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0" name="Oval 2"/>
          <p:cNvSpPr>
            <a:spLocks noChangeArrowheads="1"/>
          </p:cNvSpPr>
          <p:nvPr/>
        </p:nvSpPr>
        <p:spPr bwMode="auto">
          <a:xfrm>
            <a:off x="8182428" y="3200400"/>
            <a:ext cx="1371600" cy="1219200"/>
          </a:xfrm>
          <a:prstGeom prst="ellipse">
            <a:avLst/>
          </a:prstGeom>
          <a:solidFill>
            <a:srgbClr val="C00000"/>
          </a:solidFill>
          <a:ln w="12700" cap="sq">
            <a:noFill/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1" name="AutoShape 29"/>
          <p:cNvSpPr>
            <a:spLocks noChangeArrowheads="1"/>
          </p:cNvSpPr>
          <p:nvPr/>
        </p:nvSpPr>
        <p:spPr bwMode="auto">
          <a:xfrm>
            <a:off x="2514600" y="4724400"/>
            <a:ext cx="7315200" cy="1219200"/>
          </a:xfrm>
          <a:prstGeom prst="rightArrow">
            <a:avLst>
              <a:gd name="adj1" fmla="val 50000"/>
              <a:gd name="adj2" fmla="val 171429"/>
            </a:avLst>
          </a:prstGeom>
          <a:solidFill>
            <a:schemeClr val="accent6">
              <a:lumMod val="7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FFFF"/>
                </a:solidFill>
                <a:latin typeface="Garamond" pitchFamily="18" charset="0"/>
                <a:cs typeface="Times New Roman" pitchFamily="18" charset="0"/>
              </a:rPr>
              <a:t>Increasing Distance</a:t>
            </a:r>
          </a:p>
        </p:txBody>
      </p:sp>
    </p:spTree>
    <p:extLst>
      <p:ext uri="{BB962C8B-B14F-4D97-AF65-F5344CB8AC3E}">
        <p14:creationId xmlns:p14="http://schemas.microsoft.com/office/powerpoint/2010/main" val="183918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/>
      <p:bldP spid="36867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500</TotalTime>
  <Words>309</Words>
  <Application>Microsoft Office PowerPoint</Application>
  <PresentationFormat>Widescreen</PresentationFormat>
  <Paragraphs>65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Chiller</vt:lpstr>
      <vt:lpstr>Garamond</vt:lpstr>
      <vt:lpstr>Times New Roman</vt:lpstr>
      <vt:lpstr>Office Theme</vt:lpstr>
      <vt:lpstr>Blood Spatter Analysis</vt:lpstr>
      <vt:lpstr>Introduction</vt:lpstr>
      <vt:lpstr>Blood Spatter  </vt:lpstr>
      <vt:lpstr>Blood Spatter Analysis  </vt:lpstr>
      <vt:lpstr>Blood Spatter Analysis </vt:lpstr>
      <vt:lpstr>Blood Spatter Analysis —Directionality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Academy School District #20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Spatter #3</dc:title>
  <dc:creator>Kristi Follett</dc:creator>
  <cp:lastModifiedBy>Jessica Milhollan</cp:lastModifiedBy>
  <cp:revision>20</cp:revision>
  <dcterms:created xsi:type="dcterms:W3CDTF">2015-02-03T14:11:24Z</dcterms:created>
  <dcterms:modified xsi:type="dcterms:W3CDTF">2015-12-30T03:33:41Z</dcterms:modified>
</cp:coreProperties>
</file>