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8" r:id="rId3"/>
    <p:sldId id="259" r:id="rId4"/>
    <p:sldId id="260" r:id="rId5"/>
    <p:sldId id="261" r:id="rId6"/>
    <p:sldId id="262" r:id="rId7"/>
    <p:sldId id="263" r:id="rId8"/>
    <p:sldId id="274" r:id="rId9"/>
    <p:sldId id="275" r:id="rId10"/>
    <p:sldId id="277" r:id="rId11"/>
    <p:sldId id="278" r:id="rId12"/>
    <p:sldId id="279" r:id="rId13"/>
    <p:sldId id="280" r:id="rId14"/>
    <p:sldId id="268" r:id="rId15"/>
    <p:sldId id="264" r:id="rId16"/>
    <p:sldId id="265"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33" autoAdjust="0"/>
  </p:normalViewPr>
  <p:slideViewPr>
    <p:cSldViewPr snapToGrid="0">
      <p:cViewPr varScale="1">
        <p:scale>
          <a:sx n="42" d="100"/>
          <a:sy n="42" d="100"/>
        </p:scale>
        <p:origin x="72" y="696"/>
      </p:cViewPr>
      <p:guideLst>
        <p:guide orient="horz" pos="2160"/>
        <p:guide pos="3840"/>
      </p:guideLst>
    </p:cSldViewPr>
  </p:slideViewPr>
  <p:outlineViewPr>
    <p:cViewPr>
      <p:scale>
        <a:sx n="33" d="100"/>
        <a:sy n="33" d="100"/>
      </p:scale>
      <p:origin x="0" y="-13398"/>
    </p:cViewPr>
  </p:outlineViewPr>
  <p:notesTextViewPr>
    <p:cViewPr>
      <p:scale>
        <a:sx n="1" d="1"/>
        <a:sy n="1" d="1"/>
      </p:scale>
      <p:origin x="0" y="0"/>
    </p:cViewPr>
  </p:notesTextViewPr>
  <p:notesViewPr>
    <p:cSldViewPr snapToGrid="0">
      <p:cViewPr varScale="1">
        <p:scale>
          <a:sx n="58" d="100"/>
          <a:sy n="58" d="100"/>
        </p:scale>
        <p:origin x="279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2A252-E631-464F-8061-4ED2B7BBABF6}" type="datetimeFigureOut">
              <a:rPr lang="en-US" smtClean="0"/>
              <a:t>12/29/2015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6106D-63C3-4365-99BC-7F532B077954}" type="slidenum">
              <a:rPr lang="en-US" smtClean="0"/>
              <a:t>‹#›</a:t>
            </a:fld>
            <a:endParaRPr lang="en-US"/>
          </a:p>
        </p:txBody>
      </p:sp>
    </p:spTree>
    <p:extLst>
      <p:ext uri="{BB962C8B-B14F-4D97-AF65-F5344CB8AC3E}">
        <p14:creationId xmlns:p14="http://schemas.microsoft.com/office/powerpoint/2010/main" val="234856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dark ring around the blood drop at the left is called </a:t>
            </a:r>
            <a:r>
              <a:rPr lang="en-US" dirty="0" err="1" smtClean="0"/>
              <a:t>Skeletonization</a:t>
            </a:r>
            <a:r>
              <a:rPr lang="en-US" dirty="0" smtClean="0"/>
              <a:t>.  A</a:t>
            </a:r>
            <a:r>
              <a:rPr lang="en-US" baseline="0" dirty="0" smtClean="0"/>
              <a:t> blood drop will dry starting at the perimeter.  The center of the drop will be the last part to dry.  Wiping through wet blood at different time intervals will produce skeletonized bloodstains in which the thickness of the dried perimeter will vary.  This is part of exercise #4.</a:t>
            </a:r>
            <a:endParaRPr lang="en-US" dirty="0"/>
          </a:p>
        </p:txBody>
      </p:sp>
      <p:sp>
        <p:nvSpPr>
          <p:cNvPr id="4" name="Slide Number Placeholder 3"/>
          <p:cNvSpPr>
            <a:spLocks noGrp="1"/>
          </p:cNvSpPr>
          <p:nvPr>
            <p:ph type="sldNum" sz="quarter" idx="10"/>
          </p:nvPr>
        </p:nvSpPr>
        <p:spPr/>
        <p:txBody>
          <a:bodyPr/>
          <a:lstStyle/>
          <a:p>
            <a:fld id="{FC43CFB4-E934-4533-BA82-2DB80AB3FC59}" type="slidenum">
              <a:rPr lang="en-US" smtClean="0"/>
              <a:pPr/>
              <a:t>11</a:t>
            </a:fld>
            <a:endParaRPr lang="en-US"/>
          </a:p>
        </p:txBody>
      </p:sp>
    </p:spTree>
    <p:extLst>
      <p:ext uri="{BB962C8B-B14F-4D97-AF65-F5344CB8AC3E}">
        <p14:creationId xmlns:p14="http://schemas.microsoft.com/office/powerpoint/2010/main" val="287224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helpful to know the sequence in which blood was deposited on a surface.  In exercise #4, students should examine the bloodstains they created and look for  clues to tell them which stains came first, second</a:t>
            </a:r>
            <a:r>
              <a:rPr lang="en-US" smtClean="0"/>
              <a:t>, etc.</a:t>
            </a:r>
            <a:endParaRPr lang="en-US" dirty="0"/>
          </a:p>
        </p:txBody>
      </p:sp>
      <p:sp>
        <p:nvSpPr>
          <p:cNvPr id="4" name="Slide Number Placeholder 3"/>
          <p:cNvSpPr>
            <a:spLocks noGrp="1"/>
          </p:cNvSpPr>
          <p:nvPr>
            <p:ph type="sldNum" sz="quarter" idx="10"/>
          </p:nvPr>
        </p:nvSpPr>
        <p:spPr/>
        <p:txBody>
          <a:bodyPr/>
          <a:lstStyle/>
          <a:p>
            <a:fld id="{FC43CFB4-E934-4533-BA82-2DB80AB3FC59}" type="slidenum">
              <a:rPr lang="en-US" smtClean="0"/>
              <a:pPr/>
              <a:t>12</a:t>
            </a:fld>
            <a:endParaRPr lang="en-US"/>
          </a:p>
        </p:txBody>
      </p:sp>
    </p:spTree>
    <p:extLst>
      <p:ext uri="{BB962C8B-B14F-4D97-AF65-F5344CB8AC3E}">
        <p14:creationId xmlns:p14="http://schemas.microsoft.com/office/powerpoint/2010/main" val="354591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7728AB-6EFD-42E2-AB1A-FED8616BCDD3}"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C78FB-C1BD-407E-B7B9-3DFD1AB915F0}" type="slidenum">
              <a:rPr lang="en-US" smtClean="0"/>
              <a:t>‹#›</a:t>
            </a:fld>
            <a:endParaRPr lang="en-US"/>
          </a:p>
        </p:txBody>
      </p:sp>
    </p:spTree>
    <p:extLst>
      <p:ext uri="{BB962C8B-B14F-4D97-AF65-F5344CB8AC3E}">
        <p14:creationId xmlns:p14="http://schemas.microsoft.com/office/powerpoint/2010/main" val="244458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7728AB-6EFD-42E2-AB1A-FED8616BCDD3}"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C78FB-C1BD-407E-B7B9-3DFD1AB915F0}" type="slidenum">
              <a:rPr lang="en-US" smtClean="0"/>
              <a:t>‹#›</a:t>
            </a:fld>
            <a:endParaRPr lang="en-US"/>
          </a:p>
        </p:txBody>
      </p:sp>
    </p:spTree>
    <p:extLst>
      <p:ext uri="{BB962C8B-B14F-4D97-AF65-F5344CB8AC3E}">
        <p14:creationId xmlns:p14="http://schemas.microsoft.com/office/powerpoint/2010/main" val="420776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7728AB-6EFD-42E2-AB1A-FED8616BCDD3}"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C78FB-C1BD-407E-B7B9-3DFD1AB915F0}" type="slidenum">
              <a:rPr lang="en-US" smtClean="0"/>
              <a:t>‹#›</a:t>
            </a:fld>
            <a:endParaRPr lang="en-US"/>
          </a:p>
        </p:txBody>
      </p:sp>
    </p:spTree>
    <p:extLst>
      <p:ext uri="{BB962C8B-B14F-4D97-AF65-F5344CB8AC3E}">
        <p14:creationId xmlns:p14="http://schemas.microsoft.com/office/powerpoint/2010/main" val="399191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7728AB-6EFD-42E2-AB1A-FED8616BCDD3}"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C78FB-C1BD-407E-B7B9-3DFD1AB915F0}" type="slidenum">
              <a:rPr lang="en-US" smtClean="0"/>
              <a:t>‹#›</a:t>
            </a:fld>
            <a:endParaRPr lang="en-US"/>
          </a:p>
        </p:txBody>
      </p:sp>
    </p:spTree>
    <p:extLst>
      <p:ext uri="{BB962C8B-B14F-4D97-AF65-F5344CB8AC3E}">
        <p14:creationId xmlns:p14="http://schemas.microsoft.com/office/powerpoint/2010/main" val="397186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7728AB-6EFD-42E2-AB1A-FED8616BCDD3}" type="datetimeFigureOut">
              <a:rPr lang="en-US" smtClean="0"/>
              <a:t>12/29/2015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C78FB-C1BD-407E-B7B9-3DFD1AB915F0}" type="slidenum">
              <a:rPr lang="en-US" smtClean="0"/>
              <a:t>‹#›</a:t>
            </a:fld>
            <a:endParaRPr lang="en-US"/>
          </a:p>
        </p:txBody>
      </p:sp>
    </p:spTree>
    <p:extLst>
      <p:ext uri="{BB962C8B-B14F-4D97-AF65-F5344CB8AC3E}">
        <p14:creationId xmlns:p14="http://schemas.microsoft.com/office/powerpoint/2010/main" val="393948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7728AB-6EFD-42E2-AB1A-FED8616BCDD3}" type="datetimeFigureOut">
              <a:rPr lang="en-US" smtClean="0"/>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C78FB-C1BD-407E-B7B9-3DFD1AB915F0}" type="slidenum">
              <a:rPr lang="en-US" smtClean="0"/>
              <a:t>‹#›</a:t>
            </a:fld>
            <a:endParaRPr lang="en-US"/>
          </a:p>
        </p:txBody>
      </p:sp>
    </p:spTree>
    <p:extLst>
      <p:ext uri="{BB962C8B-B14F-4D97-AF65-F5344CB8AC3E}">
        <p14:creationId xmlns:p14="http://schemas.microsoft.com/office/powerpoint/2010/main" val="284285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7728AB-6EFD-42E2-AB1A-FED8616BCDD3}" type="datetimeFigureOut">
              <a:rPr lang="en-US" smtClean="0"/>
              <a:t>12/29/2015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C78FB-C1BD-407E-B7B9-3DFD1AB915F0}" type="slidenum">
              <a:rPr lang="en-US" smtClean="0"/>
              <a:t>‹#›</a:t>
            </a:fld>
            <a:endParaRPr lang="en-US"/>
          </a:p>
        </p:txBody>
      </p:sp>
    </p:spTree>
    <p:extLst>
      <p:ext uri="{BB962C8B-B14F-4D97-AF65-F5344CB8AC3E}">
        <p14:creationId xmlns:p14="http://schemas.microsoft.com/office/powerpoint/2010/main" val="4245847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7728AB-6EFD-42E2-AB1A-FED8616BCDD3}" type="datetimeFigureOut">
              <a:rPr lang="en-US" smtClean="0"/>
              <a:t>12/29/2015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C78FB-C1BD-407E-B7B9-3DFD1AB915F0}" type="slidenum">
              <a:rPr lang="en-US" smtClean="0"/>
              <a:t>‹#›</a:t>
            </a:fld>
            <a:endParaRPr lang="en-US"/>
          </a:p>
        </p:txBody>
      </p:sp>
    </p:spTree>
    <p:extLst>
      <p:ext uri="{BB962C8B-B14F-4D97-AF65-F5344CB8AC3E}">
        <p14:creationId xmlns:p14="http://schemas.microsoft.com/office/powerpoint/2010/main" val="317636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728AB-6EFD-42E2-AB1A-FED8616BCDD3}" type="datetimeFigureOut">
              <a:rPr lang="en-US" smtClean="0"/>
              <a:t>12/29/2015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C78FB-C1BD-407E-B7B9-3DFD1AB915F0}" type="slidenum">
              <a:rPr lang="en-US" smtClean="0"/>
              <a:t>‹#›</a:t>
            </a:fld>
            <a:endParaRPr lang="en-US"/>
          </a:p>
        </p:txBody>
      </p:sp>
    </p:spTree>
    <p:extLst>
      <p:ext uri="{BB962C8B-B14F-4D97-AF65-F5344CB8AC3E}">
        <p14:creationId xmlns:p14="http://schemas.microsoft.com/office/powerpoint/2010/main" val="427900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728AB-6EFD-42E2-AB1A-FED8616BCDD3}" type="datetimeFigureOut">
              <a:rPr lang="en-US" smtClean="0"/>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C78FB-C1BD-407E-B7B9-3DFD1AB915F0}" type="slidenum">
              <a:rPr lang="en-US" smtClean="0"/>
              <a:t>‹#›</a:t>
            </a:fld>
            <a:endParaRPr lang="en-US"/>
          </a:p>
        </p:txBody>
      </p:sp>
    </p:spTree>
    <p:extLst>
      <p:ext uri="{BB962C8B-B14F-4D97-AF65-F5344CB8AC3E}">
        <p14:creationId xmlns:p14="http://schemas.microsoft.com/office/powerpoint/2010/main" val="272117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7728AB-6EFD-42E2-AB1A-FED8616BCDD3}" type="datetimeFigureOut">
              <a:rPr lang="en-US" smtClean="0"/>
              <a:t>12/29/2015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C78FB-C1BD-407E-B7B9-3DFD1AB915F0}" type="slidenum">
              <a:rPr lang="en-US" smtClean="0"/>
              <a:t>‹#›</a:t>
            </a:fld>
            <a:endParaRPr lang="en-US"/>
          </a:p>
        </p:txBody>
      </p:sp>
    </p:spTree>
    <p:extLst>
      <p:ext uri="{BB962C8B-B14F-4D97-AF65-F5344CB8AC3E}">
        <p14:creationId xmlns:p14="http://schemas.microsoft.com/office/powerpoint/2010/main" val="323439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728AB-6EFD-42E2-AB1A-FED8616BCDD3}" type="datetimeFigureOut">
              <a:rPr lang="en-US" smtClean="0"/>
              <a:t>12/29/2015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C78FB-C1BD-407E-B7B9-3DFD1AB915F0}" type="slidenum">
              <a:rPr lang="en-US" smtClean="0"/>
              <a:t>‹#›</a:t>
            </a:fld>
            <a:endParaRPr lang="en-US"/>
          </a:p>
        </p:txBody>
      </p:sp>
    </p:spTree>
    <p:extLst>
      <p:ext uri="{BB962C8B-B14F-4D97-AF65-F5344CB8AC3E}">
        <p14:creationId xmlns:p14="http://schemas.microsoft.com/office/powerpoint/2010/main" val="35974106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b="1" dirty="0" smtClean="0">
                <a:solidFill>
                  <a:srgbClr val="FF0000"/>
                </a:solidFill>
                <a:latin typeface="Chiller" panose="04020404031007020602" pitchFamily="82" charset="0"/>
              </a:rPr>
              <a:t>Blood Spatter Patterns </a:t>
            </a:r>
            <a:endParaRPr lang="en-US" sz="9600" b="1" dirty="0">
              <a:solidFill>
                <a:srgbClr val="FF0000"/>
              </a:solidFill>
              <a:latin typeface="Chiller" panose="04020404031007020602" pitchFamily="82" charset="0"/>
            </a:endParaRPr>
          </a:p>
        </p:txBody>
      </p:sp>
      <p:sp>
        <p:nvSpPr>
          <p:cNvPr id="3" name="Subtitle 2"/>
          <p:cNvSpPr>
            <a:spLocks noGrp="1"/>
          </p:cNvSpPr>
          <p:nvPr>
            <p:ph type="subTitle" idx="1"/>
          </p:nvPr>
        </p:nvSpPr>
        <p:spPr/>
        <p:txBody>
          <a:bodyPr>
            <a:normAutofit/>
          </a:bodyPr>
          <a:lstStyle/>
          <a:p>
            <a:r>
              <a:rPr lang="en-US" sz="3500" dirty="0" smtClean="0"/>
              <a:t>Bits and pieces…</a:t>
            </a:r>
            <a:endParaRPr lang="en-US" sz="3500" dirty="0"/>
          </a:p>
        </p:txBody>
      </p:sp>
    </p:spTree>
    <p:extLst>
      <p:ext uri="{BB962C8B-B14F-4D97-AF65-F5344CB8AC3E}">
        <p14:creationId xmlns:p14="http://schemas.microsoft.com/office/powerpoint/2010/main" val="3274343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6915" name="Picture 7" descr="swipe001"/>
          <p:cNvPicPr>
            <a:picLocks noChangeAspect="1" noChangeArrowheads="1"/>
          </p:cNvPicPr>
          <p:nvPr/>
        </p:nvPicPr>
        <p:blipFill>
          <a:blip r:embed="rId2" cstate="print"/>
          <a:srcRect/>
          <a:stretch>
            <a:fillRect/>
          </a:stretch>
        </p:blipFill>
        <p:spPr bwMode="auto">
          <a:xfrm>
            <a:off x="2449830" y="2602409"/>
            <a:ext cx="6858000" cy="4116387"/>
          </a:xfrm>
          <a:prstGeom prst="rect">
            <a:avLst/>
          </a:prstGeom>
          <a:noFill/>
          <a:ln w="9525">
            <a:noFill/>
            <a:miter lim="800000"/>
            <a:headEnd/>
            <a:tailEnd/>
          </a:ln>
        </p:spPr>
      </p:pic>
      <p:sp>
        <p:nvSpPr>
          <p:cNvPr id="5" name="WordArt 6"/>
          <p:cNvSpPr>
            <a:spLocks noChangeArrowheads="1" noChangeShapeType="1" noTextEdit="1"/>
          </p:cNvSpPr>
          <p:nvPr/>
        </p:nvSpPr>
        <p:spPr bwMode="auto">
          <a:xfrm>
            <a:off x="4419600" y="457200"/>
            <a:ext cx="3200400" cy="762000"/>
          </a:xfrm>
          <a:prstGeom prst="rect">
            <a:avLst/>
          </a:prstGeom>
        </p:spPr>
        <p:txBody>
          <a:bodyPr wrap="none" fromWordArt="1">
            <a:prstTxWarp prst="textPlain">
              <a:avLst>
                <a:gd name="adj" fmla="val 50000"/>
              </a:avLst>
            </a:prstTxWarp>
          </a:bodyPr>
          <a:lstStyle/>
          <a:p>
            <a:pPr algn="ctr"/>
            <a:r>
              <a:rPr lang="en-US" sz="2800" b="1" kern="1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aramond" pitchFamily="18" charset="0"/>
                <a:cs typeface="Courier New"/>
              </a:rPr>
              <a:t>Swipe</a:t>
            </a:r>
          </a:p>
        </p:txBody>
      </p:sp>
      <p:sp>
        <p:nvSpPr>
          <p:cNvPr id="2" name="Rectangle 1"/>
          <p:cNvSpPr/>
          <p:nvPr/>
        </p:nvSpPr>
        <p:spPr>
          <a:xfrm>
            <a:off x="533400" y="1310640"/>
            <a:ext cx="10690860" cy="1200329"/>
          </a:xfrm>
          <a:prstGeom prst="rect">
            <a:avLst/>
          </a:prstGeom>
        </p:spPr>
        <p:txBody>
          <a:bodyPr wrap="square">
            <a:spAutoFit/>
          </a:bodyPr>
          <a:lstStyle/>
          <a:p>
            <a:r>
              <a:rPr lang="en-US" sz="3600" b="1" dirty="0">
                <a:latin typeface="Garamond" pitchFamily="18" charset="0"/>
              </a:rPr>
              <a:t>A “swipe” occurs when a bloody object moves across a clean surface and deposits blood on that surface.</a:t>
            </a:r>
            <a:endParaRPr lang="en-US" sz="3600" b="1" dirty="0">
              <a:latin typeface="Garamond" pitchFamily="18" charset="0"/>
            </a:endParaRPr>
          </a:p>
        </p:txBody>
      </p:sp>
    </p:spTree>
    <p:extLst>
      <p:ext uri="{BB962C8B-B14F-4D97-AF65-F5344CB8AC3E}">
        <p14:creationId xmlns:p14="http://schemas.microsoft.com/office/powerpoint/2010/main" val="31612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6915"/>
                                        </p:tgtEl>
                                        <p:attrNameLst>
                                          <p:attrName>style.visibility</p:attrName>
                                        </p:attrNameLst>
                                      </p:cBhvr>
                                      <p:to>
                                        <p:strVal val="visible"/>
                                      </p:to>
                                    </p:set>
                                    <p:animEffect transition="in" filter="fade">
                                      <p:cBhvr>
                                        <p:cTn id="11" dur="1000"/>
                                        <p:tgtEl>
                                          <p:spTgt spid="166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7939" name="Picture 4" descr="wipe pattern001"/>
          <p:cNvPicPr>
            <a:picLocks noChangeAspect="1" noChangeArrowheads="1"/>
          </p:cNvPicPr>
          <p:nvPr/>
        </p:nvPicPr>
        <p:blipFill>
          <a:blip r:embed="rId3" cstate="print"/>
          <a:srcRect/>
          <a:stretch>
            <a:fillRect/>
          </a:stretch>
        </p:blipFill>
        <p:spPr bwMode="auto">
          <a:xfrm>
            <a:off x="6076950" y="2587308"/>
            <a:ext cx="5621337" cy="3746500"/>
          </a:xfrm>
          <a:prstGeom prst="rect">
            <a:avLst/>
          </a:prstGeom>
          <a:noFill/>
          <a:ln w="9525">
            <a:noFill/>
            <a:miter lim="800000"/>
            <a:headEnd/>
            <a:tailEnd/>
          </a:ln>
        </p:spPr>
      </p:pic>
      <p:sp>
        <p:nvSpPr>
          <p:cNvPr id="5" name="WordArt 6"/>
          <p:cNvSpPr>
            <a:spLocks noChangeArrowheads="1" noChangeShapeType="1" noTextEdit="1"/>
          </p:cNvSpPr>
          <p:nvPr/>
        </p:nvSpPr>
        <p:spPr bwMode="auto">
          <a:xfrm>
            <a:off x="4419600" y="457200"/>
            <a:ext cx="3200400" cy="762000"/>
          </a:xfrm>
          <a:prstGeom prst="rect">
            <a:avLst/>
          </a:prstGeom>
        </p:spPr>
        <p:txBody>
          <a:bodyPr wrap="none" fromWordArt="1">
            <a:prstTxWarp prst="textPlain">
              <a:avLst>
                <a:gd name="adj" fmla="val 50000"/>
              </a:avLst>
            </a:prstTxWarp>
          </a:bodyPr>
          <a:lstStyle/>
          <a:p>
            <a:pPr algn="ctr"/>
            <a:r>
              <a:rPr lang="en-US" sz="2800" b="1" kern="1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aramond" pitchFamily="18" charset="0"/>
                <a:cs typeface="Courier New"/>
              </a:rPr>
              <a:t>Wipe</a:t>
            </a:r>
          </a:p>
        </p:txBody>
      </p:sp>
      <p:sp>
        <p:nvSpPr>
          <p:cNvPr id="2" name="TextBox 1"/>
          <p:cNvSpPr txBox="1"/>
          <p:nvPr/>
        </p:nvSpPr>
        <p:spPr>
          <a:xfrm>
            <a:off x="381000" y="3751898"/>
            <a:ext cx="6088380" cy="2015936"/>
          </a:xfrm>
          <a:prstGeom prst="rect">
            <a:avLst/>
          </a:prstGeom>
          <a:noFill/>
        </p:spPr>
        <p:txBody>
          <a:bodyPr wrap="square" rtlCol="0">
            <a:spAutoFit/>
          </a:bodyPr>
          <a:lstStyle/>
          <a:p>
            <a:pPr marL="285750" indent="-285750">
              <a:buFont typeface="Arial" panose="020B0604020202020204" pitchFamily="34" charset="0"/>
              <a:buChar char="•"/>
            </a:pPr>
            <a:r>
              <a:rPr lang="en-US" sz="2500" dirty="0"/>
              <a:t>Dark ring around blood drop = </a:t>
            </a:r>
            <a:r>
              <a:rPr lang="en-US" sz="2500" dirty="0" err="1"/>
              <a:t>skeletonization</a:t>
            </a:r>
            <a:endParaRPr lang="en-US" sz="2500" dirty="0"/>
          </a:p>
          <a:p>
            <a:pPr marL="285750" indent="-285750">
              <a:buFont typeface="Arial" panose="020B0604020202020204" pitchFamily="34" charset="0"/>
              <a:buChar char="•"/>
            </a:pPr>
            <a:r>
              <a:rPr lang="en-US" sz="2500" dirty="0"/>
              <a:t>Starts drying at perimeter</a:t>
            </a:r>
          </a:p>
          <a:p>
            <a:pPr marL="285750" indent="-285750">
              <a:buFont typeface="Arial" panose="020B0604020202020204" pitchFamily="34" charset="0"/>
              <a:buChar char="•"/>
            </a:pPr>
            <a:r>
              <a:rPr lang="en-US" sz="2500" dirty="0"/>
              <a:t>Wiping through blood at different times gives different </a:t>
            </a:r>
            <a:r>
              <a:rPr lang="en-US" sz="2500" dirty="0" err="1"/>
              <a:t>skeletonization</a:t>
            </a:r>
            <a:endParaRPr lang="en-US" sz="2500" dirty="0"/>
          </a:p>
        </p:txBody>
      </p:sp>
      <p:sp>
        <p:nvSpPr>
          <p:cNvPr id="3" name="Rectangle 2"/>
          <p:cNvSpPr/>
          <p:nvPr/>
        </p:nvSpPr>
        <p:spPr>
          <a:xfrm>
            <a:off x="381000" y="1414195"/>
            <a:ext cx="11391900" cy="1754326"/>
          </a:xfrm>
          <a:prstGeom prst="rect">
            <a:avLst/>
          </a:prstGeom>
        </p:spPr>
        <p:txBody>
          <a:bodyPr wrap="square">
            <a:spAutoFit/>
          </a:bodyPr>
          <a:lstStyle/>
          <a:p>
            <a:r>
              <a:rPr lang="en-US" sz="3600" b="1" dirty="0">
                <a:latin typeface="Garamond" pitchFamily="18" charset="0"/>
              </a:rPr>
              <a:t>A “wipe” occurs when an object moves through and disturbs wet blood that has already been deposited on a surface.</a:t>
            </a:r>
            <a:endParaRPr lang="en-US" sz="3600" b="1" dirty="0">
              <a:latin typeface="Garamond" pitchFamily="18" charset="0"/>
            </a:endParaRPr>
          </a:p>
        </p:txBody>
      </p:sp>
    </p:spTree>
    <p:extLst>
      <p:ext uri="{BB962C8B-B14F-4D97-AF65-F5344CB8AC3E}">
        <p14:creationId xmlns:p14="http://schemas.microsoft.com/office/powerpoint/2010/main" val="74457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7939"/>
                                        </p:tgtEl>
                                        <p:attrNameLst>
                                          <p:attrName>style.visibility</p:attrName>
                                        </p:attrNameLst>
                                      </p:cBhvr>
                                      <p:to>
                                        <p:strVal val="visible"/>
                                      </p:to>
                                    </p:set>
                                    <p:animEffect transition="in" filter="fade">
                                      <p:cBhvr>
                                        <p:cTn id="11" dur="1000"/>
                                        <p:tgtEl>
                                          <p:spTgt spid="167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6"/>
          <p:cNvSpPr>
            <a:spLocks noChangeArrowheads="1" noChangeShapeType="1" noTextEdit="1"/>
          </p:cNvSpPr>
          <p:nvPr/>
        </p:nvSpPr>
        <p:spPr bwMode="auto">
          <a:xfrm>
            <a:off x="2895600" y="457200"/>
            <a:ext cx="6172200" cy="762000"/>
          </a:xfrm>
          <a:prstGeom prst="rect">
            <a:avLst/>
          </a:prstGeom>
        </p:spPr>
        <p:txBody>
          <a:bodyPr wrap="none" fromWordArt="1">
            <a:prstTxWarp prst="textPlain">
              <a:avLst>
                <a:gd name="adj" fmla="val 50000"/>
              </a:avLst>
            </a:prstTxWarp>
          </a:bodyPr>
          <a:lstStyle/>
          <a:p>
            <a:pPr algn="ctr"/>
            <a:r>
              <a:rPr lang="en-US" sz="2800" b="1" kern="1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aramond" pitchFamily="18" charset="0"/>
                <a:cs typeface="Courier New"/>
              </a:rPr>
              <a:t>Sequence of Events</a:t>
            </a:r>
          </a:p>
        </p:txBody>
      </p:sp>
      <p:pic>
        <p:nvPicPr>
          <p:cNvPr id="6" name="Picture 4" descr="wipe pattern001"/>
          <p:cNvPicPr>
            <a:picLocks noChangeAspect="1" noChangeArrowheads="1"/>
          </p:cNvPicPr>
          <p:nvPr/>
        </p:nvPicPr>
        <p:blipFill>
          <a:blip r:embed="rId3" cstate="print"/>
          <a:srcRect/>
          <a:stretch>
            <a:fillRect/>
          </a:stretch>
        </p:blipFill>
        <p:spPr bwMode="auto">
          <a:xfrm>
            <a:off x="792044" y="2457375"/>
            <a:ext cx="4527555" cy="3017519"/>
          </a:xfrm>
          <a:prstGeom prst="rect">
            <a:avLst/>
          </a:prstGeom>
          <a:noFill/>
          <a:ln w="9525">
            <a:noFill/>
            <a:miter lim="800000"/>
            <a:headEnd/>
            <a:tailEnd/>
          </a:ln>
        </p:spPr>
      </p:pic>
      <p:pic>
        <p:nvPicPr>
          <p:cNvPr id="1026" name="Picture 2" descr="http://www.forsci.com/images/bl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160" y="2457375"/>
            <a:ext cx="5743097" cy="316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2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a:xfrm>
            <a:off x="2286000" y="762000"/>
            <a:ext cx="5715000" cy="1143000"/>
          </a:xfrm>
          <a:noFill/>
          <a:ln/>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dirty="0"/>
              <a:t>Blood </a:t>
            </a:r>
            <a:r>
              <a:rPr lang="en-US" altLang="en-US" dirty="0" smtClean="0"/>
              <a:t>Spatter </a:t>
            </a:r>
            <a:r>
              <a:rPr lang="en-US" altLang="en-US" dirty="0"/>
              <a:t>Analysis </a:t>
            </a:r>
          </a:p>
        </p:txBody>
      </p:sp>
      <p:sp>
        <p:nvSpPr>
          <p:cNvPr id="6" name="Slide Number Placeholder 4"/>
          <p:cNvSpPr>
            <a:spLocks noGrp="1"/>
          </p:cNvSpPr>
          <p:nvPr>
            <p:ph type="sldNum" sz="quarter" idx="12"/>
          </p:nvPr>
        </p:nvSpPr>
        <p:spPr/>
        <p:txBody>
          <a:bodyPr/>
          <a:lstStyle/>
          <a:p>
            <a:fld id="{399E2F32-E7C8-44F0-BB00-6A72BB723678}" type="slidenum">
              <a:rPr lang="en-US" altLang="en-US"/>
              <a:pPr/>
              <a:t>13</a:t>
            </a:fld>
            <a:endParaRPr lang="en-US" altLang="en-US"/>
          </a:p>
        </p:txBody>
      </p:sp>
      <p:pic>
        <p:nvPicPr>
          <p:cNvPr id="99333" name="Picture 5" descr="45866_f08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276601"/>
            <a:ext cx="5410200" cy="3019425"/>
          </a:xfrm>
          <a:prstGeom prst="rect">
            <a:avLst/>
          </a:prstGeom>
          <a:noFill/>
          <a:extLst>
            <a:ext uri="{909E8E84-426E-40DD-AFC4-6F175D3DCCD1}">
              <a14:hiddenFill xmlns:a14="http://schemas.microsoft.com/office/drawing/2010/main">
                <a:solidFill>
                  <a:srgbClr val="FFFFFF"/>
                </a:solidFill>
              </a14:hiddenFill>
            </a:ext>
          </a:extLst>
        </p:spPr>
      </p:pic>
      <p:sp>
        <p:nvSpPr>
          <p:cNvPr id="99334" name="Text Box 6"/>
          <p:cNvSpPr txBox="1">
            <a:spLocks noChangeArrowheads="1"/>
          </p:cNvSpPr>
          <p:nvPr/>
        </p:nvSpPr>
        <p:spPr bwMode="auto">
          <a:xfrm>
            <a:off x="411480" y="1973581"/>
            <a:ext cx="1117854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dirty="0" smtClean="0"/>
              <a:t>Lines of </a:t>
            </a:r>
            <a:r>
              <a:rPr lang="en-US" altLang="en-US" sz="3600" b="1" dirty="0"/>
              <a:t>convergence</a:t>
            </a:r>
            <a:r>
              <a:rPr lang="en-US" altLang="en-US" sz="3600" dirty="0"/>
              <a:t>—two or blood </a:t>
            </a:r>
            <a:r>
              <a:rPr lang="en-US" altLang="en-US" sz="3600" dirty="0" smtClean="0"/>
              <a:t>spatters </a:t>
            </a:r>
            <a:r>
              <a:rPr lang="en-US" altLang="en-US" sz="3600" dirty="0"/>
              <a:t>can pinpoint the location of the blood </a:t>
            </a:r>
            <a:r>
              <a:rPr lang="en-US" altLang="en-US" sz="3600" dirty="0" smtClean="0"/>
              <a:t>source (forms area of convergence)</a:t>
            </a:r>
            <a:endParaRPr lang="en-US" altLang="en-US" sz="3600" dirty="0"/>
          </a:p>
        </p:txBody>
      </p:sp>
    </p:spTree>
    <p:extLst>
      <p:ext uri="{BB962C8B-B14F-4D97-AF65-F5344CB8AC3E}">
        <p14:creationId xmlns:p14="http://schemas.microsoft.com/office/powerpoint/2010/main" val="1797274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a:xfrm>
            <a:off x="2286000" y="762000"/>
            <a:ext cx="6858000" cy="1143000"/>
          </a:xfrm>
          <a:noFill/>
          <a:ln/>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ormAutofit fontScale="90000"/>
          </a:bodyPr>
          <a:lstStyle/>
          <a:p>
            <a:r>
              <a:rPr lang="en-US" altLang="en-US" dirty="0"/>
              <a:t>Blood </a:t>
            </a:r>
            <a:r>
              <a:rPr lang="en-US" altLang="en-US" dirty="0" smtClean="0"/>
              <a:t>Spatter </a:t>
            </a:r>
            <a:r>
              <a:rPr lang="en-US" altLang="en-US" dirty="0"/>
              <a:t>Analysis</a:t>
            </a:r>
            <a:br>
              <a:rPr lang="en-US" altLang="en-US" dirty="0"/>
            </a:br>
            <a:r>
              <a:rPr lang="en-US" altLang="en-US" dirty="0"/>
              <a:t>—Six Patterns </a:t>
            </a:r>
          </a:p>
        </p:txBody>
      </p:sp>
      <p:sp>
        <p:nvSpPr>
          <p:cNvPr id="89091" name="Rectangle 3"/>
          <p:cNvSpPr>
            <a:spLocks noGrp="1" noChangeArrowheads="1"/>
          </p:cNvSpPr>
          <p:nvPr>
            <p:ph sz="quarter" idx="4294967295"/>
          </p:nvPr>
        </p:nvSpPr>
        <p:spPr>
          <a:xfrm>
            <a:off x="2057399" y="3886200"/>
            <a:ext cx="8153401" cy="2438400"/>
          </a:xfrm>
          <a:prstGeom prst="rect">
            <a:avLst/>
          </a:prstGeom>
        </p:spPr>
        <p:txBody>
          <a:bodyPr>
            <a:noAutofit/>
          </a:bodyPr>
          <a:lstStyle/>
          <a:p>
            <a:pPr marL="533400" indent="-533400">
              <a:spcBef>
                <a:spcPct val="10000"/>
              </a:spcBef>
              <a:buNone/>
            </a:pPr>
            <a:r>
              <a:rPr lang="en-US" altLang="en-US" sz="2600" dirty="0"/>
              <a:t>Describe each of these: </a:t>
            </a:r>
          </a:p>
          <a:p>
            <a:pPr marL="914400" lvl="1" indent="-457200">
              <a:spcBef>
                <a:spcPct val="10000"/>
              </a:spcBef>
              <a:buSzPct val="90000"/>
              <a:buFont typeface="Arial" panose="020B0604020202020204" pitchFamily="34" charset="0"/>
              <a:buAutoNum type="alphaLcParenR"/>
            </a:pPr>
            <a:r>
              <a:rPr lang="en-US" altLang="en-US" sz="2600" dirty="0"/>
              <a:t>Passive drops </a:t>
            </a:r>
          </a:p>
          <a:p>
            <a:pPr marL="914400" lvl="1" indent="-457200">
              <a:spcBef>
                <a:spcPct val="10000"/>
              </a:spcBef>
              <a:buSzPct val="90000"/>
              <a:buFont typeface="Arial" panose="020B0604020202020204" pitchFamily="34" charset="0"/>
              <a:buAutoNum type="alphaLcParenR"/>
            </a:pPr>
            <a:r>
              <a:rPr lang="en-US" altLang="en-US" sz="2600" dirty="0"/>
              <a:t>Arterial gushes </a:t>
            </a:r>
          </a:p>
          <a:p>
            <a:pPr marL="914400" lvl="1" indent="-457200">
              <a:spcBef>
                <a:spcPct val="10000"/>
              </a:spcBef>
              <a:buSzPct val="90000"/>
              <a:buFont typeface="Arial" panose="020B0604020202020204" pitchFamily="34" charset="0"/>
              <a:buAutoNum type="alphaLcParenR"/>
            </a:pPr>
            <a:r>
              <a:rPr lang="en-US" altLang="en-US" sz="2600" dirty="0"/>
              <a:t>Splashes </a:t>
            </a:r>
          </a:p>
          <a:p>
            <a:pPr marL="914400" lvl="1" indent="-457200">
              <a:spcBef>
                <a:spcPct val="10000"/>
              </a:spcBef>
              <a:buSzPct val="90000"/>
              <a:buFont typeface="Arial" panose="020B0604020202020204" pitchFamily="34" charset="0"/>
              <a:buAutoNum type="alphaLcParenR"/>
            </a:pPr>
            <a:r>
              <a:rPr lang="en-US" altLang="en-US" sz="2600" dirty="0"/>
              <a:t>Smears </a:t>
            </a:r>
          </a:p>
          <a:p>
            <a:pPr marL="914400" lvl="1" indent="-457200">
              <a:spcBef>
                <a:spcPct val="10000"/>
              </a:spcBef>
              <a:buSzPct val="90000"/>
              <a:buFont typeface="Arial" panose="020B0604020202020204" pitchFamily="34" charset="0"/>
              <a:buAutoNum type="alphaLcParenR"/>
            </a:pPr>
            <a:r>
              <a:rPr lang="en-US" altLang="en-US" sz="2600" dirty="0"/>
              <a:t>Trails </a:t>
            </a:r>
          </a:p>
          <a:p>
            <a:pPr marL="914400" lvl="1" indent="-457200">
              <a:spcBef>
                <a:spcPct val="10000"/>
              </a:spcBef>
              <a:buSzPct val="90000"/>
              <a:buFont typeface="Arial" panose="020B0604020202020204" pitchFamily="34" charset="0"/>
              <a:buAutoNum type="alphaLcParenR"/>
            </a:pPr>
            <a:r>
              <a:rPr lang="en-US" altLang="en-US" sz="2600" dirty="0"/>
              <a:t>Pools </a:t>
            </a:r>
          </a:p>
        </p:txBody>
      </p:sp>
      <p:sp>
        <p:nvSpPr>
          <p:cNvPr id="11" name="Slide Number Placeholder 4"/>
          <p:cNvSpPr>
            <a:spLocks noGrp="1"/>
          </p:cNvSpPr>
          <p:nvPr>
            <p:ph type="sldNum" sz="quarter" idx="12"/>
          </p:nvPr>
        </p:nvSpPr>
        <p:spPr/>
        <p:txBody>
          <a:bodyPr/>
          <a:lstStyle/>
          <a:p>
            <a:fld id="{B5A0D6AC-2C99-4E5F-BF8E-1BEB2CBE2493}" type="slidenum">
              <a:rPr lang="en-US" altLang="en-US"/>
              <a:pPr/>
              <a:t>14</a:t>
            </a:fld>
            <a:endParaRPr lang="en-US" altLang="en-US"/>
          </a:p>
        </p:txBody>
      </p:sp>
      <p:pic>
        <p:nvPicPr>
          <p:cNvPr id="89093" name="Picture 5" descr="Ch 8 #1 Passive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1905000"/>
            <a:ext cx="1871662" cy="1826012"/>
          </a:xfrm>
          <a:prstGeom prst="rect">
            <a:avLst/>
          </a:prstGeom>
          <a:noFill/>
          <a:extLst>
            <a:ext uri="{909E8E84-426E-40DD-AFC4-6F175D3DCCD1}">
              <a14:hiddenFill xmlns:a14="http://schemas.microsoft.com/office/drawing/2010/main">
                <a:solidFill>
                  <a:srgbClr val="FFFFFF"/>
                </a:solidFill>
              </a14:hiddenFill>
            </a:ext>
          </a:extLst>
        </p:spPr>
      </p:pic>
      <p:pic>
        <p:nvPicPr>
          <p:cNvPr id="89100" name="Picture 12" descr="Ch 8 #2 ArterialGush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9" y="1873250"/>
            <a:ext cx="2088961" cy="1857762"/>
          </a:xfrm>
          <a:prstGeom prst="rect">
            <a:avLst/>
          </a:prstGeom>
          <a:noFill/>
          <a:extLst>
            <a:ext uri="{909E8E84-426E-40DD-AFC4-6F175D3DCCD1}">
              <a14:hiddenFill xmlns:a14="http://schemas.microsoft.com/office/drawing/2010/main">
                <a:solidFill>
                  <a:srgbClr val="FFFFFF"/>
                </a:solidFill>
              </a14:hiddenFill>
            </a:ext>
          </a:extLst>
        </p:spPr>
      </p:pic>
      <p:pic>
        <p:nvPicPr>
          <p:cNvPr id="89102" name="Picture 14" descr="Ch 8 #3 Splash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0579" y="1905000"/>
            <a:ext cx="2086871" cy="1826012"/>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Ch 8 #4 Smear01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515" y="1905000"/>
            <a:ext cx="2086871" cy="1826012"/>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Ch 8 #5 Trails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7680" y="1905000"/>
            <a:ext cx="2171700" cy="1916206"/>
          </a:xfrm>
          <a:prstGeom prst="rect">
            <a:avLst/>
          </a:prstGeom>
          <a:noFill/>
          <a:extLst>
            <a:ext uri="{909E8E84-426E-40DD-AFC4-6F175D3DCCD1}">
              <a14:hiddenFill xmlns:a14="http://schemas.microsoft.com/office/drawing/2010/main">
                <a:solidFill>
                  <a:srgbClr val="FFFFFF"/>
                </a:solidFill>
              </a14:hiddenFill>
            </a:ext>
          </a:extLst>
        </p:spPr>
      </p:pic>
      <p:pic>
        <p:nvPicPr>
          <p:cNvPr id="89101" name="Picture 13" descr="Ch 8 #6 Pool01 cop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7307" y="1908586"/>
            <a:ext cx="2017073" cy="189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532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20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fade">
                                      <p:cBhvr>
                                        <p:cTn id="12" dur="2000"/>
                                        <p:tgtEl>
                                          <p:spTgt spid="8909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animEffect transition="in" filter="fade">
                                      <p:cBhvr>
                                        <p:cTn id="15" dur="2000"/>
                                        <p:tgtEl>
                                          <p:spTgt spid="8909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9091">
                                            <p:txEl>
                                              <p:pRg st="2" end="2"/>
                                            </p:txEl>
                                          </p:spTgt>
                                        </p:tgtEl>
                                        <p:attrNameLst>
                                          <p:attrName>style.visibility</p:attrName>
                                        </p:attrNameLst>
                                      </p:cBhvr>
                                      <p:to>
                                        <p:strVal val="visible"/>
                                      </p:to>
                                    </p:set>
                                    <p:animEffect transition="in" filter="fade">
                                      <p:cBhvr>
                                        <p:cTn id="18" dur="2000"/>
                                        <p:tgtEl>
                                          <p:spTgt spid="8909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9091">
                                            <p:txEl>
                                              <p:pRg st="3" end="3"/>
                                            </p:txEl>
                                          </p:spTgt>
                                        </p:tgtEl>
                                        <p:attrNameLst>
                                          <p:attrName>style.visibility</p:attrName>
                                        </p:attrNameLst>
                                      </p:cBhvr>
                                      <p:to>
                                        <p:strVal val="visible"/>
                                      </p:to>
                                    </p:set>
                                    <p:animEffect transition="in" filter="fade">
                                      <p:cBhvr>
                                        <p:cTn id="21" dur="2000"/>
                                        <p:tgtEl>
                                          <p:spTgt spid="8909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9091">
                                            <p:txEl>
                                              <p:pRg st="4" end="4"/>
                                            </p:txEl>
                                          </p:spTgt>
                                        </p:tgtEl>
                                        <p:attrNameLst>
                                          <p:attrName>style.visibility</p:attrName>
                                        </p:attrNameLst>
                                      </p:cBhvr>
                                      <p:to>
                                        <p:strVal val="visible"/>
                                      </p:to>
                                    </p:set>
                                    <p:animEffect transition="in" filter="fade">
                                      <p:cBhvr>
                                        <p:cTn id="24" dur="2000"/>
                                        <p:tgtEl>
                                          <p:spTgt spid="89091">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9091">
                                            <p:txEl>
                                              <p:pRg st="5" end="5"/>
                                            </p:txEl>
                                          </p:spTgt>
                                        </p:tgtEl>
                                        <p:attrNameLst>
                                          <p:attrName>style.visibility</p:attrName>
                                        </p:attrNameLst>
                                      </p:cBhvr>
                                      <p:to>
                                        <p:strVal val="visible"/>
                                      </p:to>
                                    </p:set>
                                    <p:animEffect transition="in" filter="fade">
                                      <p:cBhvr>
                                        <p:cTn id="27" dur="2000"/>
                                        <p:tgtEl>
                                          <p:spTgt spid="89091">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9091">
                                            <p:txEl>
                                              <p:pRg st="6" end="6"/>
                                            </p:txEl>
                                          </p:spTgt>
                                        </p:tgtEl>
                                        <p:attrNameLst>
                                          <p:attrName>style.visibility</p:attrName>
                                        </p:attrNameLst>
                                      </p:cBhvr>
                                      <p:to>
                                        <p:strVal val="visible"/>
                                      </p:to>
                                    </p:set>
                                    <p:animEffect transition="in" filter="fade">
                                      <p:cBhvr>
                                        <p:cTn id="30" dur="2000"/>
                                        <p:tgtEl>
                                          <p:spTgt spid="89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p:bldP spid="890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8445"/>
            <a:ext cx="10515600" cy="1113155"/>
          </a:xfrm>
        </p:spPr>
        <p:txBody>
          <a:bodyPr/>
          <a:lstStyle/>
          <a:p>
            <a:r>
              <a:rPr lang="en-US" dirty="0" smtClean="0"/>
              <a:t>Scenario next class!</a:t>
            </a:r>
            <a:endParaRPr lang="en-US" dirty="0"/>
          </a:p>
        </p:txBody>
      </p:sp>
      <p:sp>
        <p:nvSpPr>
          <p:cNvPr id="3" name="Content Placeholder 2"/>
          <p:cNvSpPr>
            <a:spLocks noGrp="1"/>
          </p:cNvSpPr>
          <p:nvPr>
            <p:ph idx="1"/>
          </p:nvPr>
        </p:nvSpPr>
        <p:spPr>
          <a:xfrm>
            <a:off x="289560" y="1203960"/>
            <a:ext cx="11582400" cy="5364480"/>
          </a:xfrm>
        </p:spPr>
        <p:txBody>
          <a:bodyPr numCol="2">
            <a:normAutofit/>
          </a:bodyPr>
          <a:lstStyle/>
          <a:p>
            <a:r>
              <a:rPr lang="en-US" dirty="0"/>
              <a:t>Discuss roles for next class</a:t>
            </a:r>
          </a:p>
          <a:p>
            <a:pPr lvl="1"/>
            <a:r>
              <a:rPr lang="en-US" dirty="0" smtClean="0">
                <a:solidFill>
                  <a:srgbClr val="FFC000"/>
                </a:solidFill>
              </a:rPr>
              <a:t>Lead </a:t>
            </a:r>
            <a:r>
              <a:rPr lang="en-US" dirty="0">
                <a:solidFill>
                  <a:srgbClr val="FFC000"/>
                </a:solidFill>
              </a:rPr>
              <a:t>investigator</a:t>
            </a:r>
          </a:p>
          <a:p>
            <a:pPr lvl="2"/>
            <a:r>
              <a:rPr lang="en-US" dirty="0">
                <a:solidFill>
                  <a:srgbClr val="FFC000"/>
                </a:solidFill>
              </a:rPr>
              <a:t>Make sure all steps are covered in correct order</a:t>
            </a:r>
          </a:p>
          <a:p>
            <a:pPr lvl="2"/>
            <a:r>
              <a:rPr lang="en-US" dirty="0">
                <a:solidFill>
                  <a:srgbClr val="FFC000"/>
                </a:solidFill>
              </a:rPr>
              <a:t>Keep squad on task</a:t>
            </a:r>
          </a:p>
          <a:p>
            <a:pPr lvl="2"/>
            <a:r>
              <a:rPr lang="en-US" dirty="0">
                <a:solidFill>
                  <a:srgbClr val="FFC000"/>
                </a:solidFill>
              </a:rPr>
              <a:t>Assist any squad member with their task</a:t>
            </a:r>
          </a:p>
          <a:p>
            <a:pPr lvl="2"/>
            <a:r>
              <a:rPr lang="en-US" dirty="0">
                <a:solidFill>
                  <a:srgbClr val="FFC000"/>
                </a:solidFill>
              </a:rPr>
              <a:t>Take lead on assigning roles to complete the investigative report</a:t>
            </a:r>
          </a:p>
          <a:p>
            <a:pPr lvl="1"/>
            <a:r>
              <a:rPr lang="en-US" dirty="0" smtClean="0">
                <a:solidFill>
                  <a:srgbClr val="FF0000"/>
                </a:solidFill>
              </a:rPr>
              <a:t>Photographer</a:t>
            </a:r>
          </a:p>
          <a:p>
            <a:pPr lvl="2"/>
            <a:r>
              <a:rPr lang="en-US" dirty="0" smtClean="0">
                <a:solidFill>
                  <a:srgbClr val="FF0000"/>
                </a:solidFill>
              </a:rPr>
              <a:t>3 images for each scene</a:t>
            </a:r>
          </a:p>
          <a:p>
            <a:pPr lvl="2"/>
            <a:r>
              <a:rPr lang="en-US" dirty="0" smtClean="0">
                <a:solidFill>
                  <a:srgbClr val="FF0000"/>
                </a:solidFill>
              </a:rPr>
              <a:t>Detailed photos for 5-6 blood spatters for analysis later (if needed)</a:t>
            </a:r>
          </a:p>
          <a:p>
            <a:pPr lvl="2"/>
            <a:r>
              <a:rPr lang="en-US" dirty="0" smtClean="0">
                <a:solidFill>
                  <a:srgbClr val="FF0000"/>
                </a:solidFill>
              </a:rPr>
              <a:t>Responsible for uploading photos into report</a:t>
            </a:r>
          </a:p>
          <a:p>
            <a:pPr lvl="1"/>
            <a:endParaRPr lang="en-US" dirty="0" smtClean="0">
              <a:solidFill>
                <a:schemeClr val="accent2"/>
              </a:solidFill>
            </a:endParaRPr>
          </a:p>
          <a:p>
            <a:pPr lvl="1"/>
            <a:r>
              <a:rPr lang="en-US" dirty="0" smtClean="0">
                <a:solidFill>
                  <a:schemeClr val="accent2"/>
                </a:solidFill>
              </a:rPr>
              <a:t>Crime </a:t>
            </a:r>
            <a:r>
              <a:rPr lang="en-US" dirty="0">
                <a:solidFill>
                  <a:schemeClr val="accent2"/>
                </a:solidFill>
              </a:rPr>
              <a:t>scene Sketcher</a:t>
            </a:r>
          </a:p>
          <a:p>
            <a:pPr lvl="2"/>
            <a:r>
              <a:rPr lang="en-US" dirty="0">
                <a:solidFill>
                  <a:schemeClr val="accent2"/>
                </a:solidFill>
              </a:rPr>
              <a:t>Record scene measurements</a:t>
            </a:r>
          </a:p>
          <a:p>
            <a:pPr lvl="2"/>
            <a:r>
              <a:rPr lang="en-US" dirty="0">
                <a:solidFill>
                  <a:schemeClr val="accent2"/>
                </a:solidFill>
              </a:rPr>
              <a:t>Sketch (general) location of blood spatter</a:t>
            </a:r>
          </a:p>
          <a:p>
            <a:pPr lvl="2"/>
            <a:r>
              <a:rPr lang="en-US" dirty="0">
                <a:solidFill>
                  <a:schemeClr val="accent2"/>
                </a:solidFill>
              </a:rPr>
              <a:t>Record 5-6 width/length measurements for analysis</a:t>
            </a:r>
          </a:p>
          <a:p>
            <a:pPr lvl="1"/>
            <a:r>
              <a:rPr lang="en-US" dirty="0" smtClean="0">
                <a:solidFill>
                  <a:schemeClr val="tx1">
                    <a:lumMod val="85000"/>
                  </a:schemeClr>
                </a:solidFill>
              </a:rPr>
              <a:t>Evidence technician</a:t>
            </a:r>
          </a:p>
          <a:p>
            <a:pPr lvl="2"/>
            <a:r>
              <a:rPr lang="en-US" dirty="0" smtClean="0">
                <a:solidFill>
                  <a:schemeClr val="tx1">
                    <a:lumMod val="85000"/>
                  </a:schemeClr>
                </a:solidFill>
              </a:rPr>
              <a:t>Presumptive blood test</a:t>
            </a:r>
          </a:p>
          <a:p>
            <a:pPr lvl="2"/>
            <a:r>
              <a:rPr lang="en-US" dirty="0" smtClean="0">
                <a:solidFill>
                  <a:schemeClr val="tx1">
                    <a:lumMod val="85000"/>
                  </a:schemeClr>
                </a:solidFill>
              </a:rPr>
              <a:t>Measure blood spatters (5-6) for width and length-make sure photographer takes pictures of these</a:t>
            </a:r>
          </a:p>
          <a:p>
            <a:pPr lvl="1"/>
            <a:r>
              <a:rPr lang="en-US" dirty="0" smtClean="0"/>
              <a:t>Evidence Technician 2</a:t>
            </a:r>
          </a:p>
          <a:p>
            <a:pPr lvl="2"/>
            <a:r>
              <a:rPr lang="en-US" dirty="0" smtClean="0"/>
              <a:t>Assist with angle of impact calculations</a:t>
            </a:r>
          </a:p>
          <a:p>
            <a:pPr lvl="2"/>
            <a:r>
              <a:rPr lang="en-US" dirty="0" smtClean="0"/>
              <a:t>Set up strings to determine area of convergence</a:t>
            </a:r>
          </a:p>
        </p:txBody>
      </p:sp>
    </p:spTree>
    <p:extLst>
      <p:ext uri="{BB962C8B-B14F-4D97-AF65-F5344CB8AC3E}">
        <p14:creationId xmlns:p14="http://schemas.microsoft.com/office/powerpoint/2010/main" val="2638434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on Scene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Photograph scene</a:t>
            </a:r>
          </a:p>
          <a:p>
            <a:pPr marL="514350" indent="-514350">
              <a:buFont typeface="+mj-lt"/>
              <a:buAutoNum type="arabicPeriod"/>
            </a:pPr>
            <a:r>
              <a:rPr lang="en-US" dirty="0" smtClean="0"/>
              <a:t>Presumptive blood test</a:t>
            </a:r>
          </a:p>
          <a:p>
            <a:pPr marL="514350" indent="-514350">
              <a:buFont typeface="+mj-lt"/>
              <a:buAutoNum type="arabicPeriod"/>
            </a:pPr>
            <a:r>
              <a:rPr lang="en-US" dirty="0" smtClean="0"/>
              <a:t>Sketch and measure scene</a:t>
            </a:r>
          </a:p>
          <a:p>
            <a:pPr marL="514350" indent="-514350">
              <a:buFont typeface="+mj-lt"/>
              <a:buAutoNum type="arabicPeriod"/>
            </a:pPr>
            <a:r>
              <a:rPr lang="en-US" dirty="0" smtClean="0"/>
              <a:t>Determine how many impacts are on scene</a:t>
            </a:r>
          </a:p>
          <a:p>
            <a:pPr marL="514350" indent="-514350">
              <a:buFont typeface="+mj-lt"/>
              <a:buAutoNum type="arabicPeriod"/>
            </a:pPr>
            <a:r>
              <a:rPr lang="en-US" dirty="0" smtClean="0"/>
              <a:t>Pick 5-6 spatters/direction of impact to calculate angle of impact</a:t>
            </a:r>
          </a:p>
          <a:p>
            <a:pPr marL="514350" indent="-514350">
              <a:buFont typeface="+mj-lt"/>
              <a:buAutoNum type="arabicPeriod"/>
            </a:pPr>
            <a:r>
              <a:rPr lang="en-US" dirty="0" smtClean="0"/>
              <a:t>Use stringing method to find area of convergence</a:t>
            </a:r>
          </a:p>
          <a:p>
            <a:pPr marL="514350" indent="-514350">
              <a:buFont typeface="+mj-lt"/>
              <a:buAutoNum type="arabicPeriod"/>
            </a:pPr>
            <a:r>
              <a:rPr lang="en-US" dirty="0" smtClean="0"/>
              <a:t>Photograph after strings are set up and document height, distance of blood travel from convergence</a:t>
            </a:r>
            <a:endParaRPr lang="en-US" dirty="0"/>
          </a:p>
        </p:txBody>
      </p:sp>
    </p:spTree>
    <p:extLst>
      <p:ext uri="{BB962C8B-B14F-4D97-AF65-F5344CB8AC3E}">
        <p14:creationId xmlns:p14="http://schemas.microsoft.com/office/powerpoint/2010/main" val="1503927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Stringing Method</a:t>
            </a:r>
            <a:endParaRPr lang="en-US" dirty="0"/>
          </a:p>
        </p:txBody>
      </p:sp>
      <p:sp>
        <p:nvSpPr>
          <p:cNvPr id="3" name="Content Placeholder 2"/>
          <p:cNvSpPr>
            <a:spLocks noGrp="1"/>
          </p:cNvSpPr>
          <p:nvPr>
            <p:ph idx="1"/>
          </p:nvPr>
        </p:nvSpPr>
        <p:spPr>
          <a:xfrm>
            <a:off x="838200" y="1825625"/>
            <a:ext cx="11161542" cy="4351338"/>
          </a:xfrm>
        </p:spPr>
        <p:txBody>
          <a:bodyPr/>
          <a:lstStyle/>
          <a:p>
            <a:pPr marL="514350" indent="-514350">
              <a:buFont typeface="+mj-lt"/>
              <a:buAutoNum type="arabicPeriod"/>
            </a:pPr>
            <a:r>
              <a:rPr lang="en-US" dirty="0" smtClean="0"/>
              <a:t>Find angle of impact: </a:t>
            </a:r>
          </a:p>
          <a:p>
            <a:pPr marL="914400" lvl="1" indent="-457200">
              <a:buFont typeface="+mj-lt"/>
              <a:buAutoNum type="arabicPeriod"/>
            </a:pPr>
            <a:r>
              <a:rPr lang="en-US" dirty="0" smtClean="0"/>
              <a:t>width/length of blood spatter</a:t>
            </a:r>
          </a:p>
          <a:p>
            <a:pPr marL="1371600" lvl="2" indent="-457200">
              <a:buFont typeface="+mj-lt"/>
              <a:buAutoNum type="arabicPeriod"/>
            </a:pPr>
            <a:r>
              <a:rPr lang="en-US" dirty="0" smtClean="0"/>
              <a:t>Actual size doesn’t matter, you can measure on a photo as the ratio will be the same</a:t>
            </a:r>
          </a:p>
          <a:p>
            <a:pPr marL="914400" lvl="1" indent="-457200">
              <a:buFont typeface="+mj-lt"/>
              <a:buAutoNum type="arabicPeriod"/>
            </a:pPr>
            <a:r>
              <a:rPr lang="en-US" dirty="0" smtClean="0"/>
              <a:t>Sin</a:t>
            </a:r>
            <a:r>
              <a:rPr lang="en-US" baseline="30000" dirty="0" smtClean="0"/>
              <a:t>-1</a:t>
            </a:r>
            <a:r>
              <a:rPr lang="en-US" dirty="0" smtClean="0"/>
              <a:t>(width/length)</a:t>
            </a:r>
          </a:p>
          <a:p>
            <a:pPr marL="514350" indent="-514350">
              <a:buFont typeface="+mj-lt"/>
              <a:buAutoNum type="arabicPeriod"/>
            </a:pPr>
            <a:r>
              <a:rPr lang="en-US" dirty="0" smtClean="0"/>
              <a:t>Put a protractor along the long axis of the spatter</a:t>
            </a:r>
          </a:p>
          <a:p>
            <a:pPr marL="514350" indent="-514350">
              <a:buFont typeface="+mj-lt"/>
              <a:buAutoNum type="arabicPeriod"/>
            </a:pPr>
            <a:r>
              <a:rPr lang="en-US" dirty="0" smtClean="0"/>
              <a:t>Tape string to the bottom of the stain</a:t>
            </a:r>
          </a:p>
          <a:p>
            <a:pPr marL="514350" indent="-514350">
              <a:buFont typeface="+mj-lt"/>
              <a:buAutoNum type="arabicPeriod"/>
            </a:pPr>
            <a:r>
              <a:rPr lang="en-US" dirty="0" smtClean="0"/>
              <a:t>Move the string until it matches the angle of impact and tape down</a:t>
            </a:r>
          </a:p>
          <a:p>
            <a:pPr marL="514350" indent="-514350">
              <a:buFont typeface="+mj-lt"/>
              <a:buAutoNum type="arabicPeriod"/>
            </a:pPr>
            <a:r>
              <a:rPr lang="en-US" dirty="0" smtClean="0"/>
              <a:t>Repeat for 5-6/direction of impact</a:t>
            </a:r>
          </a:p>
          <a:p>
            <a:endParaRPr lang="en-US" dirty="0"/>
          </a:p>
        </p:txBody>
      </p:sp>
    </p:spTree>
    <p:extLst>
      <p:ext uri="{BB962C8B-B14F-4D97-AF65-F5344CB8AC3E}">
        <p14:creationId xmlns:p14="http://schemas.microsoft.com/office/powerpoint/2010/main" val="2071354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http://www.knoxforensics.com/images/str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162" y="1303839"/>
            <a:ext cx="8236722" cy="53891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sp.yimg.com/ib/th?id=HN.607999732704217244&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16" y="120956"/>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1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05"/>
            <a:ext cx="10515600" cy="1325563"/>
          </a:xfrm>
        </p:spPr>
        <p:txBody>
          <a:bodyPr/>
          <a:lstStyle/>
          <a:p>
            <a:r>
              <a:rPr lang="en-US" dirty="0" smtClean="0"/>
              <a:t>Use of force to describe the blood spatter</a:t>
            </a:r>
            <a:endParaRPr lang="en-US" dirty="0"/>
          </a:p>
        </p:txBody>
      </p:sp>
      <p:sp>
        <p:nvSpPr>
          <p:cNvPr id="3" name="Content Placeholder 2"/>
          <p:cNvSpPr>
            <a:spLocks noGrp="1"/>
          </p:cNvSpPr>
          <p:nvPr>
            <p:ph idx="1"/>
          </p:nvPr>
        </p:nvSpPr>
        <p:spPr>
          <a:xfrm>
            <a:off x="160020" y="1344706"/>
            <a:ext cx="11795760" cy="5238974"/>
          </a:xfrm>
        </p:spPr>
        <p:txBody>
          <a:bodyPr>
            <a:normAutofit fontScale="92500" lnSpcReduction="10000"/>
          </a:bodyPr>
          <a:lstStyle/>
          <a:p>
            <a:r>
              <a:rPr lang="en-US" dirty="0" smtClean="0"/>
              <a:t>In the past, forensic investigators used ‘velocity’ to describe a pattern of blood dispersion. </a:t>
            </a:r>
            <a:endParaRPr lang="en-US" dirty="0"/>
          </a:p>
          <a:p>
            <a:pPr marL="0" indent="0">
              <a:buNone/>
            </a:pPr>
            <a:r>
              <a:rPr lang="en-US" dirty="0" smtClean="0">
                <a:solidFill>
                  <a:schemeClr val="accent1"/>
                </a:solidFill>
              </a:rPr>
              <a:t>	Low </a:t>
            </a:r>
            <a:r>
              <a:rPr lang="en-US" dirty="0" smtClean="0">
                <a:solidFill>
                  <a:schemeClr val="accent1"/>
                </a:solidFill>
              </a:rPr>
              <a:t>velocity (gravity/drop, 5ft/s) </a:t>
            </a:r>
            <a:endParaRPr lang="en-US" dirty="0" smtClean="0">
              <a:solidFill>
                <a:schemeClr val="accent1"/>
              </a:solidFill>
            </a:endParaRPr>
          </a:p>
          <a:p>
            <a:pPr marL="0" indent="0">
              <a:buNone/>
            </a:pPr>
            <a:r>
              <a:rPr lang="en-US" dirty="0">
                <a:solidFill>
                  <a:schemeClr val="accent1"/>
                </a:solidFill>
                <a:sym typeface="Wingdings" panose="05000000000000000000" pitchFamily="2" charset="2"/>
              </a:rPr>
              <a:t>	</a:t>
            </a:r>
            <a:r>
              <a:rPr lang="en-US" dirty="0" smtClean="0">
                <a:solidFill>
                  <a:schemeClr val="accent1"/>
                </a:solidFill>
                <a:sym typeface="Wingdings" panose="05000000000000000000" pitchFamily="2" charset="2"/>
              </a:rPr>
              <a:t>			</a:t>
            </a:r>
            <a:r>
              <a:rPr lang="en-US" dirty="0" smtClean="0">
                <a:solidFill>
                  <a:schemeClr val="accent6"/>
                </a:solidFill>
                <a:sym typeface="Wingdings" panose="05000000000000000000" pitchFamily="2" charset="2"/>
              </a:rPr>
              <a:t> medium </a:t>
            </a:r>
            <a:r>
              <a:rPr lang="en-US" dirty="0" smtClean="0">
                <a:solidFill>
                  <a:schemeClr val="accent6"/>
                </a:solidFill>
                <a:sym typeface="Wingdings" panose="05000000000000000000" pitchFamily="2" charset="2"/>
              </a:rPr>
              <a:t>velocity (punch, 25ft/s) </a:t>
            </a:r>
            <a:endParaRPr lang="en-US" dirty="0" smtClean="0">
              <a:solidFill>
                <a:schemeClr val="accent6"/>
              </a:solidFill>
              <a:sym typeface="Wingdings" panose="05000000000000000000" pitchFamily="2" charset="2"/>
            </a:endParaRPr>
          </a:p>
          <a:p>
            <a:pPr marL="0" indent="0">
              <a:buNone/>
            </a:pPr>
            <a:r>
              <a:rPr lang="en-US" dirty="0">
                <a:solidFill>
                  <a:schemeClr val="accent1"/>
                </a:solidFill>
                <a:sym typeface="Wingdings" panose="05000000000000000000" pitchFamily="2" charset="2"/>
              </a:rPr>
              <a:t>	</a:t>
            </a:r>
            <a:r>
              <a:rPr lang="en-US" dirty="0" smtClean="0">
                <a:solidFill>
                  <a:schemeClr val="accent1"/>
                </a:solidFill>
                <a:sym typeface="Wingdings" panose="05000000000000000000" pitchFamily="2" charset="2"/>
              </a:rPr>
              <a:t>						</a:t>
            </a:r>
            <a:r>
              <a:rPr lang="en-US" dirty="0" smtClean="0">
                <a:solidFill>
                  <a:srgbClr val="C00000"/>
                </a:solidFill>
                <a:sym typeface="Wingdings" panose="05000000000000000000" pitchFamily="2" charset="2"/>
              </a:rPr>
              <a:t> </a:t>
            </a:r>
            <a:r>
              <a:rPr lang="en-US" dirty="0" smtClean="0">
                <a:solidFill>
                  <a:srgbClr val="C00000"/>
                </a:solidFill>
                <a:sym typeface="Wingdings" panose="05000000000000000000" pitchFamily="2" charset="2"/>
              </a:rPr>
              <a:t>high velocity (gunshot, 100ft/s)</a:t>
            </a:r>
          </a:p>
          <a:p>
            <a:r>
              <a:rPr lang="en-US" dirty="0" smtClean="0">
                <a:sym typeface="Wingdings" panose="05000000000000000000" pitchFamily="2" charset="2"/>
              </a:rPr>
              <a:t>While velocity described the speed and direction of the blood spatter </a:t>
            </a:r>
            <a:r>
              <a:rPr lang="en-US" dirty="0" smtClean="0">
                <a:sym typeface="Wingdings" panose="05000000000000000000" pitchFamily="2" charset="2"/>
              </a:rPr>
              <a:t>dispersion</a:t>
            </a:r>
          </a:p>
          <a:p>
            <a:r>
              <a:rPr lang="en-US" sz="3900" dirty="0" smtClean="0">
                <a:sym typeface="Wingdings" panose="05000000000000000000" pitchFamily="2" charset="2"/>
              </a:rPr>
              <a:t>Force </a:t>
            </a:r>
            <a:r>
              <a:rPr lang="en-US" sz="3900" dirty="0" smtClean="0">
                <a:sym typeface="Wingdings" panose="05000000000000000000" pitchFamily="2" charset="2"/>
              </a:rPr>
              <a:t>describes </a:t>
            </a:r>
            <a:r>
              <a:rPr lang="en-US" sz="3900" dirty="0" smtClean="0">
                <a:sym typeface="Wingdings" panose="05000000000000000000" pitchFamily="2" charset="2"/>
              </a:rPr>
              <a:t>impact</a:t>
            </a:r>
            <a:r>
              <a:rPr lang="en-US" sz="3900" dirty="0" smtClean="0">
                <a:sym typeface="Wingdings" panose="05000000000000000000" pitchFamily="2" charset="2"/>
              </a:rPr>
              <a:t>.</a:t>
            </a:r>
          </a:p>
          <a:p>
            <a:r>
              <a:rPr lang="en-US" dirty="0" smtClean="0">
                <a:sym typeface="Wingdings" panose="05000000000000000000" pitchFamily="2" charset="2"/>
              </a:rPr>
              <a:t>To find the force, F=ma, which is measured in </a:t>
            </a:r>
            <a:r>
              <a:rPr lang="en-US" dirty="0" err="1" smtClean="0">
                <a:sym typeface="Wingdings" panose="05000000000000000000" pitchFamily="2" charset="2"/>
              </a:rPr>
              <a:t>Newtons</a:t>
            </a:r>
            <a:endParaRPr lang="en-US" dirty="0" smtClean="0">
              <a:sym typeface="Wingdings" panose="05000000000000000000" pitchFamily="2" charset="2"/>
            </a:endParaRPr>
          </a:p>
          <a:p>
            <a:pPr lvl="1"/>
            <a:r>
              <a:rPr lang="en-US" dirty="0" smtClean="0">
                <a:sym typeface="Wingdings" panose="05000000000000000000" pitchFamily="2" charset="2"/>
              </a:rPr>
              <a:t>F=force</a:t>
            </a:r>
          </a:p>
          <a:p>
            <a:pPr lvl="1"/>
            <a:r>
              <a:rPr lang="en-US" dirty="0">
                <a:sym typeface="Wingdings" panose="05000000000000000000" pitchFamily="2" charset="2"/>
              </a:rPr>
              <a:t>m</a:t>
            </a:r>
            <a:r>
              <a:rPr lang="en-US" dirty="0" smtClean="0">
                <a:sym typeface="Wingdings" panose="05000000000000000000" pitchFamily="2" charset="2"/>
              </a:rPr>
              <a:t>=mass</a:t>
            </a:r>
          </a:p>
          <a:p>
            <a:pPr lvl="1"/>
            <a:r>
              <a:rPr lang="en-US" dirty="0">
                <a:sym typeface="Wingdings" panose="05000000000000000000" pitchFamily="2" charset="2"/>
              </a:rPr>
              <a:t>a</a:t>
            </a:r>
            <a:r>
              <a:rPr lang="en-US" dirty="0" smtClean="0">
                <a:sym typeface="Wingdings" panose="05000000000000000000" pitchFamily="2" charset="2"/>
              </a:rPr>
              <a:t>=acceleration </a:t>
            </a:r>
          </a:p>
          <a:p>
            <a:r>
              <a:rPr lang="en-US" dirty="0" smtClean="0">
                <a:sym typeface="Wingdings" panose="05000000000000000000" pitchFamily="2" charset="2"/>
              </a:rPr>
              <a:t>The goal is to describe the stain first, then determine the impact force</a:t>
            </a:r>
          </a:p>
        </p:txBody>
      </p:sp>
    </p:spTree>
    <p:extLst>
      <p:ext uri="{BB962C8B-B14F-4D97-AF65-F5344CB8AC3E}">
        <p14:creationId xmlns:p14="http://schemas.microsoft.com/office/powerpoint/2010/main" val="192828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Blood </a:t>
            </a:r>
            <a:r>
              <a:rPr lang="en-US" dirty="0"/>
              <a:t>S</a:t>
            </a:r>
            <a:r>
              <a:rPr lang="en-US" dirty="0" smtClean="0"/>
              <a:t>patter </a:t>
            </a:r>
            <a:r>
              <a:rPr lang="en-US" dirty="0"/>
              <a:t>P</a:t>
            </a:r>
            <a:r>
              <a:rPr lang="en-US" dirty="0" smtClean="0"/>
              <a:t>atterns</a:t>
            </a:r>
            <a:endParaRPr lang="en-US" dirty="0"/>
          </a:p>
        </p:txBody>
      </p:sp>
      <p:sp>
        <p:nvSpPr>
          <p:cNvPr id="3" name="Content Placeholder 2"/>
          <p:cNvSpPr>
            <a:spLocks noGrp="1"/>
          </p:cNvSpPr>
          <p:nvPr>
            <p:ph idx="1"/>
          </p:nvPr>
        </p:nvSpPr>
        <p:spPr>
          <a:xfrm>
            <a:off x="320040" y="1665605"/>
            <a:ext cx="11033760" cy="4351338"/>
          </a:xfrm>
        </p:spPr>
        <p:txBody>
          <a:bodyPr/>
          <a:lstStyle/>
          <a:p>
            <a:r>
              <a:rPr lang="en-US" sz="4400" dirty="0" smtClean="0"/>
              <a:t>Blood flow patterns</a:t>
            </a:r>
          </a:p>
          <a:p>
            <a:pPr lvl="1"/>
            <a:r>
              <a:rPr lang="en-US" sz="2800" dirty="0" smtClean="0"/>
              <a:t>High elevation to low elevation</a:t>
            </a:r>
          </a:p>
          <a:p>
            <a:pPr lvl="1"/>
            <a:r>
              <a:rPr lang="en-US" sz="2800" dirty="0" smtClean="0"/>
              <a:t>Shows if a body has been moved</a:t>
            </a:r>
          </a:p>
          <a:p>
            <a:pPr lvl="1"/>
            <a:endParaRPr lang="en-US" dirty="0"/>
          </a:p>
          <a:p>
            <a:pPr lvl="1"/>
            <a:endParaRPr lang="en-US" dirty="0"/>
          </a:p>
        </p:txBody>
      </p:sp>
      <p:pic>
        <p:nvPicPr>
          <p:cNvPr id="1026" name="Picture 2" descr="http://foileducation.com/Forensics/bloodspatter_files/image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0" y="1378860"/>
            <a:ext cx="5460440" cy="4925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Yh1CQvr91mo/Tlwbr8muG2I/AAAAAAAAAB8/DrariNrvABg/s1600/Killer+Nashville+0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361"/>
          <a:stretch/>
        </p:blipFill>
        <p:spPr bwMode="auto">
          <a:xfrm>
            <a:off x="1412562" y="3319823"/>
            <a:ext cx="3092929" cy="344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73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Arterial Bleeding</a:t>
            </a:r>
            <a:endParaRPr lang="en-US" dirty="0"/>
          </a:p>
        </p:txBody>
      </p:sp>
      <p:sp>
        <p:nvSpPr>
          <p:cNvPr id="3" name="Content Placeholder 2"/>
          <p:cNvSpPr>
            <a:spLocks noGrp="1"/>
          </p:cNvSpPr>
          <p:nvPr>
            <p:ph idx="1"/>
          </p:nvPr>
        </p:nvSpPr>
        <p:spPr/>
        <p:txBody>
          <a:bodyPr>
            <a:normAutofit/>
          </a:bodyPr>
          <a:lstStyle/>
          <a:p>
            <a:r>
              <a:rPr lang="en-US" sz="3500" dirty="0" smtClean="0"/>
              <a:t>Typically found on walls or ceilings and are caused by the pumping action of the heart</a:t>
            </a:r>
            <a:endParaRPr lang="en-US" sz="3500" dirty="0"/>
          </a:p>
        </p:txBody>
      </p:sp>
      <p:pic>
        <p:nvPicPr>
          <p:cNvPr id="4" name="Picture 12" descr="Ch 8 #2 ArterialGush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299" y="2926080"/>
            <a:ext cx="4155359" cy="36954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mage.slidesharecdn.com/bloodspatter-100412120046-phpapp02/95/bloodspatter-50-728.jpg?cb=1271074543"/>
          <p:cNvPicPr>
            <a:picLocks noChangeAspect="1" noChangeArrowheads="1"/>
          </p:cNvPicPr>
          <p:nvPr/>
        </p:nvPicPr>
        <p:blipFill rotWithShape="1">
          <a:blip r:embed="rId3">
            <a:extLst>
              <a:ext uri="{28A0092B-C50C-407E-A947-70E740481C1C}">
                <a14:useLocalDpi xmlns:a14="http://schemas.microsoft.com/office/drawing/2010/main" val="0"/>
              </a:ext>
            </a:extLst>
          </a:blip>
          <a:srcRect l="10915" t="17131" r="11941" b="1758"/>
          <a:stretch/>
        </p:blipFill>
        <p:spPr bwMode="auto">
          <a:xfrm>
            <a:off x="6976796" y="2743200"/>
            <a:ext cx="4918103" cy="387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468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r>
              <a:rPr lang="en-US" dirty="0" smtClean="0"/>
              <a:t>Blood Trails</a:t>
            </a:r>
            <a:endParaRPr lang="en-US" dirty="0"/>
          </a:p>
        </p:txBody>
      </p:sp>
      <p:sp>
        <p:nvSpPr>
          <p:cNvPr id="3" name="Content Placeholder 2"/>
          <p:cNvSpPr>
            <a:spLocks noGrp="1"/>
          </p:cNvSpPr>
          <p:nvPr>
            <p:ph idx="1"/>
          </p:nvPr>
        </p:nvSpPr>
        <p:spPr>
          <a:xfrm>
            <a:off x="198120" y="1155065"/>
            <a:ext cx="5067300" cy="4351338"/>
          </a:xfrm>
        </p:spPr>
        <p:txBody>
          <a:bodyPr/>
          <a:lstStyle/>
          <a:p>
            <a:r>
              <a:rPr lang="en-US" sz="4000" dirty="0" smtClean="0"/>
              <a:t>Show directionality </a:t>
            </a:r>
          </a:p>
          <a:p>
            <a:pPr lvl="1"/>
            <a:r>
              <a:rPr lang="en-US" sz="2800" dirty="0" smtClean="0"/>
              <a:t>One end of the blood drop will be more scalloped than the other</a:t>
            </a:r>
          </a:p>
          <a:p>
            <a:r>
              <a:rPr lang="en-US" sz="3600" dirty="0" smtClean="0"/>
              <a:t>Shows movement of the victim</a:t>
            </a:r>
            <a:endParaRPr lang="en-US" sz="3600" dirty="0"/>
          </a:p>
        </p:txBody>
      </p:sp>
      <p:pic>
        <p:nvPicPr>
          <p:cNvPr id="1026" name="Picture 2" descr="http://static.howstuffworks.com/gif/bloodstain-elongate.jpg"/>
          <p:cNvPicPr>
            <a:picLocks noChangeAspect="1" noChangeArrowheads="1"/>
          </p:cNvPicPr>
          <p:nvPr/>
        </p:nvPicPr>
        <p:blipFill rotWithShape="1">
          <a:blip r:embed="rId2">
            <a:extLst>
              <a:ext uri="{28A0092B-C50C-407E-A947-70E740481C1C}">
                <a14:useLocalDpi xmlns:a14="http://schemas.microsoft.com/office/drawing/2010/main" val="0"/>
              </a:ext>
            </a:extLst>
          </a:blip>
          <a:srcRect t="6216"/>
          <a:stretch/>
        </p:blipFill>
        <p:spPr bwMode="auto">
          <a:xfrm>
            <a:off x="6121400" y="778037"/>
            <a:ext cx="5819775" cy="54580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raydillon.com/Images/Sketches/Sketchbook-2009/BloodTrail.jpg"/>
          <p:cNvPicPr>
            <a:picLocks noChangeAspect="1" noChangeArrowheads="1"/>
          </p:cNvPicPr>
          <p:nvPr/>
        </p:nvPicPr>
        <p:blipFill rotWithShape="1">
          <a:blip r:embed="rId3">
            <a:extLst>
              <a:ext uri="{28A0092B-C50C-407E-A947-70E740481C1C}">
                <a14:useLocalDpi xmlns:a14="http://schemas.microsoft.com/office/drawing/2010/main" val="0"/>
              </a:ext>
            </a:extLst>
          </a:blip>
          <a:srcRect t="50210"/>
          <a:stretch/>
        </p:blipFill>
        <p:spPr bwMode="auto">
          <a:xfrm>
            <a:off x="1883410" y="3621460"/>
            <a:ext cx="3810000" cy="316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04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Pools</a:t>
            </a:r>
            <a:endParaRPr lang="en-US" dirty="0"/>
          </a:p>
        </p:txBody>
      </p:sp>
      <p:sp>
        <p:nvSpPr>
          <p:cNvPr id="3" name="Content Placeholder 2"/>
          <p:cNvSpPr>
            <a:spLocks noGrp="1"/>
          </p:cNvSpPr>
          <p:nvPr>
            <p:ph idx="1"/>
          </p:nvPr>
        </p:nvSpPr>
        <p:spPr>
          <a:xfrm>
            <a:off x="449580" y="1505585"/>
            <a:ext cx="10515600" cy="4351338"/>
          </a:xfrm>
        </p:spPr>
        <p:txBody>
          <a:bodyPr>
            <a:normAutofit/>
          </a:bodyPr>
          <a:lstStyle/>
          <a:p>
            <a:r>
              <a:rPr lang="en-US" sz="3600" dirty="0" smtClean="0"/>
              <a:t>Pools of blood form around a victim who is bleeding heavily and remains in one place</a:t>
            </a:r>
          </a:p>
          <a:p>
            <a:r>
              <a:rPr lang="en-US" sz="3600" dirty="0" smtClean="0"/>
              <a:t>If victim is moved, </a:t>
            </a:r>
            <a:endParaRPr lang="en-US" sz="3600" dirty="0" smtClean="0"/>
          </a:p>
          <a:p>
            <a:pPr lvl="1"/>
            <a:r>
              <a:rPr lang="en-US" sz="3200" dirty="0" smtClean="0"/>
              <a:t>May </a:t>
            </a:r>
            <a:r>
              <a:rPr lang="en-US" sz="3200" dirty="0" smtClean="0"/>
              <a:t>appear to be droplets or </a:t>
            </a:r>
            <a:r>
              <a:rPr lang="en-US" sz="3200" dirty="0" smtClean="0"/>
              <a:t>swipes/wipes</a:t>
            </a:r>
          </a:p>
          <a:p>
            <a:pPr marL="457200" lvl="1" indent="0">
              <a:buNone/>
            </a:pPr>
            <a:r>
              <a:rPr lang="en-US" sz="3200" dirty="0"/>
              <a:t> </a:t>
            </a:r>
            <a:r>
              <a:rPr lang="en-US" sz="3200" dirty="0" smtClean="0"/>
              <a:t>c</a:t>
            </a:r>
            <a:r>
              <a:rPr lang="en-US" sz="3200" dirty="0" smtClean="0"/>
              <a:t>onnecting first </a:t>
            </a:r>
            <a:r>
              <a:rPr lang="en-US" sz="3200" dirty="0" smtClean="0"/>
              <a:t>location </a:t>
            </a:r>
            <a:r>
              <a:rPr lang="en-US" sz="3200" dirty="0" smtClean="0"/>
              <a:t>to second</a:t>
            </a:r>
            <a:endParaRPr lang="en-US" sz="3200" dirty="0"/>
          </a:p>
        </p:txBody>
      </p:sp>
      <p:pic>
        <p:nvPicPr>
          <p:cNvPr id="4" name="Picture 13" descr="Ch 8 #6 Pool01 copy"/>
          <p:cNvPicPr>
            <a:picLocks noChangeAspect="1" noChangeArrowheads="1"/>
          </p:cNvPicPr>
          <p:nvPr/>
        </p:nvPicPr>
        <p:blipFill rotWithShape="1">
          <a:blip r:embed="rId2">
            <a:extLst>
              <a:ext uri="{28A0092B-C50C-407E-A947-70E740481C1C}">
                <a14:useLocalDpi xmlns:a14="http://schemas.microsoft.com/office/drawing/2010/main" val="0"/>
              </a:ext>
            </a:extLst>
          </a:blip>
          <a:srcRect l="3537" t="3730" r="4389" b="4326"/>
          <a:stretch/>
        </p:blipFill>
        <p:spPr bwMode="auto">
          <a:xfrm>
            <a:off x="8526781" y="3429000"/>
            <a:ext cx="3613958"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7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 off Patterns</a:t>
            </a:r>
            <a:endParaRPr lang="en-US" dirty="0"/>
          </a:p>
        </p:txBody>
      </p:sp>
      <p:sp>
        <p:nvSpPr>
          <p:cNvPr id="3" name="Content Placeholder 2"/>
          <p:cNvSpPr>
            <a:spLocks noGrp="1"/>
          </p:cNvSpPr>
          <p:nvPr>
            <p:ph idx="1"/>
          </p:nvPr>
        </p:nvSpPr>
        <p:spPr>
          <a:xfrm>
            <a:off x="838200" y="1688465"/>
            <a:ext cx="10515600" cy="4351338"/>
          </a:xfrm>
        </p:spPr>
        <p:txBody>
          <a:bodyPr>
            <a:normAutofit/>
          </a:bodyPr>
          <a:lstStyle/>
          <a:p>
            <a:r>
              <a:rPr lang="en-US" sz="3600" dirty="0" smtClean="0"/>
              <a:t>Show where a person was standing (suspect/assailant) </a:t>
            </a:r>
          </a:p>
          <a:p>
            <a:r>
              <a:rPr lang="en-US" sz="3600" dirty="0" smtClean="0"/>
              <a:t>Does not indicate what weapon is used</a:t>
            </a:r>
            <a:endParaRPr lang="en-US" sz="3600" dirty="0"/>
          </a:p>
        </p:txBody>
      </p:sp>
      <p:pic>
        <p:nvPicPr>
          <p:cNvPr id="2050" name="Picture 2" descr="http://o.quizlet.com/LorFxCsueq5nQqB0TOO6TA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055" y="3713581"/>
            <a:ext cx="4729785" cy="29167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p.yimg.com/ib/th?id=HN.607994041867962732&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l="11345" t="10932" r="4377"/>
          <a:stretch/>
        </p:blipFill>
        <p:spPr bwMode="auto">
          <a:xfrm>
            <a:off x="257672" y="2861638"/>
            <a:ext cx="2377440" cy="18844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ages.slideplayer.us/1/274133/slides/slide_4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283" r="7473"/>
          <a:stretch/>
        </p:blipFill>
        <p:spPr bwMode="auto">
          <a:xfrm>
            <a:off x="1343341" y="4398084"/>
            <a:ext cx="2798419" cy="198970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s.slideplayer.us/1/274133/slides/slide_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4890" y="3023119"/>
            <a:ext cx="2877034" cy="2157776"/>
          </a:xfrm>
          <a:prstGeom prst="rect">
            <a:avLst/>
          </a:prstGeom>
          <a:noFill/>
          <a:extLst>
            <a:ext uri="{909E8E84-426E-40DD-AFC4-6F175D3DCCD1}">
              <a14:hiddenFill xmlns:a14="http://schemas.microsoft.com/office/drawing/2010/main">
                <a:solidFill>
                  <a:srgbClr val="FFFFFF"/>
                </a:solidFill>
              </a14:hiddenFill>
            </a:ext>
          </a:extLst>
        </p:spPr>
      </p:pic>
      <p:sp>
        <p:nvSpPr>
          <p:cNvPr id="4" name="Bent Arrow 3"/>
          <p:cNvSpPr/>
          <p:nvPr/>
        </p:nvSpPr>
        <p:spPr>
          <a:xfrm rot="5400000">
            <a:off x="2266076" y="2997215"/>
            <a:ext cx="919487" cy="17360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13057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9" name="Rectangle 3"/>
          <p:cNvSpPr>
            <a:spLocks noGrp="1" noChangeArrowheads="1"/>
          </p:cNvSpPr>
          <p:nvPr>
            <p:ph idx="4294967295"/>
          </p:nvPr>
        </p:nvSpPr>
        <p:spPr>
          <a:xfrm>
            <a:off x="1051560" y="1965960"/>
            <a:ext cx="8778240" cy="3368040"/>
          </a:xfrm>
          <a:prstGeom prst="rect">
            <a:avLst/>
          </a:prstGeom>
        </p:spPr>
        <p:txBody>
          <a:bodyPr>
            <a:noAutofit/>
          </a:bodyPr>
          <a:lstStyle/>
          <a:p>
            <a:pPr>
              <a:buFontTx/>
              <a:buNone/>
            </a:pPr>
            <a:r>
              <a:rPr lang="en-US" sz="4000" b="1" dirty="0">
                <a:latin typeface="Garamond" pitchFamily="18" charset="0"/>
              </a:rPr>
              <a:t>	Any pattern that occurs when a bloody object or surface comes in contact with another object or surface.</a:t>
            </a:r>
          </a:p>
        </p:txBody>
      </p:sp>
      <p:sp>
        <p:nvSpPr>
          <p:cNvPr id="5" name="WordArt 6"/>
          <p:cNvSpPr>
            <a:spLocks noChangeArrowheads="1" noChangeShapeType="1" noTextEdit="1"/>
          </p:cNvSpPr>
          <p:nvPr/>
        </p:nvSpPr>
        <p:spPr bwMode="auto">
          <a:xfrm>
            <a:off x="2895600" y="457200"/>
            <a:ext cx="6172200" cy="762000"/>
          </a:xfrm>
          <a:prstGeom prst="rect">
            <a:avLst/>
          </a:prstGeom>
        </p:spPr>
        <p:txBody>
          <a:bodyPr wrap="none" fromWordArt="1">
            <a:prstTxWarp prst="textPlain">
              <a:avLst>
                <a:gd name="adj" fmla="val 50000"/>
              </a:avLst>
            </a:prstTxWarp>
          </a:bodyPr>
          <a:lstStyle/>
          <a:p>
            <a:pPr algn="ctr"/>
            <a:r>
              <a:rPr lang="en-US" sz="2800" b="1" kern="1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aramond" pitchFamily="18" charset="0"/>
                <a:cs typeface="Courier New"/>
              </a:rPr>
              <a:t>Transfer Pattern</a:t>
            </a:r>
          </a:p>
        </p:txBody>
      </p:sp>
      <p:pic>
        <p:nvPicPr>
          <p:cNvPr id="4102" name="Picture 6" descr="https://encrypted-tbn0.gstatic.com/images?q=tbn:ANd9GcSSb5wR9TRQWvKSQno3LSi9t-utSoy4OV1rjE5-h6Qp9yUhir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361" y="3352483"/>
            <a:ext cx="3053080" cy="30530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transfer pattern 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4102188"/>
            <a:ext cx="3489960" cy="23033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polyvore.com/cgi/img-thing?.out=jpg&amp;size=l&amp;tid=247373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1" y="382512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9139">
                                            <p:txEl>
                                              <p:pRg st="0" end="0"/>
                                            </p:txEl>
                                          </p:spTgt>
                                        </p:tgtEl>
                                        <p:attrNameLst>
                                          <p:attrName>style.visibility</p:attrName>
                                        </p:attrNameLst>
                                      </p:cBhvr>
                                      <p:to>
                                        <p:strVal val="visible"/>
                                      </p:to>
                                    </p:set>
                                    <p:animEffect transition="in" filter="fade">
                                      <p:cBhvr>
                                        <p:cTn id="12" dur="1000"/>
                                        <p:tgtEl>
                                          <p:spTgt spid="219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7" name="Rectangle 3"/>
          <p:cNvSpPr>
            <a:spLocks noGrp="1" noChangeArrowheads="1"/>
          </p:cNvSpPr>
          <p:nvPr>
            <p:ph idx="4294967295"/>
          </p:nvPr>
        </p:nvSpPr>
        <p:spPr>
          <a:xfrm>
            <a:off x="6172200" y="2362200"/>
            <a:ext cx="4191000" cy="2819400"/>
          </a:xfrm>
          <a:prstGeom prst="rect">
            <a:avLst/>
          </a:prstGeom>
        </p:spPr>
        <p:txBody>
          <a:bodyPr>
            <a:normAutofit/>
          </a:bodyPr>
          <a:lstStyle/>
          <a:p>
            <a:pPr>
              <a:buFontTx/>
              <a:buNone/>
            </a:pPr>
            <a:r>
              <a:rPr lang="en-US" sz="3200" b="1" dirty="0">
                <a:latin typeface="Garamond" pitchFamily="18" charset="0"/>
              </a:rPr>
              <a:t>	Sometimes the transfer pattern can assist in identifying the bloody object.</a:t>
            </a:r>
          </a:p>
        </p:txBody>
      </p:sp>
      <p:pic>
        <p:nvPicPr>
          <p:cNvPr id="164868" name="Picture 8" descr="hammer pattern001"/>
          <p:cNvPicPr>
            <a:picLocks noChangeAspect="1" noChangeArrowheads="1"/>
          </p:cNvPicPr>
          <p:nvPr/>
        </p:nvPicPr>
        <p:blipFill>
          <a:blip r:embed="rId2" cstate="print"/>
          <a:srcRect/>
          <a:stretch>
            <a:fillRect/>
          </a:stretch>
        </p:blipFill>
        <p:spPr bwMode="auto">
          <a:xfrm>
            <a:off x="2057401" y="4038600"/>
            <a:ext cx="3832225" cy="2436812"/>
          </a:xfrm>
          <a:prstGeom prst="rect">
            <a:avLst/>
          </a:prstGeom>
          <a:noFill/>
          <a:ln w="9525">
            <a:noFill/>
            <a:miter lim="800000"/>
            <a:headEnd/>
            <a:tailEnd/>
          </a:ln>
        </p:spPr>
      </p:pic>
      <p:pic>
        <p:nvPicPr>
          <p:cNvPr id="164869" name="Picture 9" descr="knife pattern001"/>
          <p:cNvPicPr>
            <a:picLocks noChangeAspect="1" noChangeArrowheads="1"/>
          </p:cNvPicPr>
          <p:nvPr/>
        </p:nvPicPr>
        <p:blipFill>
          <a:blip r:embed="rId3" cstate="print"/>
          <a:srcRect/>
          <a:stretch>
            <a:fillRect/>
          </a:stretch>
        </p:blipFill>
        <p:spPr bwMode="auto">
          <a:xfrm>
            <a:off x="2057400" y="1543050"/>
            <a:ext cx="3886200" cy="2343150"/>
          </a:xfrm>
          <a:prstGeom prst="rect">
            <a:avLst/>
          </a:prstGeom>
          <a:noFill/>
          <a:ln w="9525">
            <a:noFill/>
            <a:miter lim="800000"/>
            <a:headEnd/>
            <a:tailEnd/>
          </a:ln>
        </p:spPr>
      </p:pic>
      <p:sp>
        <p:nvSpPr>
          <p:cNvPr id="7" name="WordArt 6"/>
          <p:cNvSpPr>
            <a:spLocks noChangeArrowheads="1" noChangeShapeType="1" noTextEdit="1"/>
          </p:cNvSpPr>
          <p:nvPr/>
        </p:nvSpPr>
        <p:spPr bwMode="auto">
          <a:xfrm>
            <a:off x="2895600" y="457200"/>
            <a:ext cx="6172200" cy="762000"/>
          </a:xfrm>
          <a:prstGeom prst="rect">
            <a:avLst/>
          </a:prstGeom>
        </p:spPr>
        <p:txBody>
          <a:bodyPr wrap="none" fromWordArt="1">
            <a:prstTxWarp prst="textPlain">
              <a:avLst>
                <a:gd name="adj" fmla="val 50000"/>
              </a:avLst>
            </a:prstTxWarp>
          </a:bodyPr>
          <a:lstStyle/>
          <a:p>
            <a:pPr algn="ctr"/>
            <a:r>
              <a:rPr lang="en-US" sz="2800" b="1" kern="1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aramond" pitchFamily="18" charset="0"/>
                <a:cs typeface="Courier New"/>
              </a:rPr>
              <a:t>Transfer Pattern</a:t>
            </a:r>
          </a:p>
        </p:txBody>
      </p:sp>
    </p:spTree>
    <p:extLst>
      <p:ext uri="{BB962C8B-B14F-4D97-AF65-F5344CB8AC3E}">
        <p14:creationId xmlns:p14="http://schemas.microsoft.com/office/powerpoint/2010/main" val="224071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fade">
                                      <p:cBhvr>
                                        <p:cTn id="7" dur="10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869"/>
                                        </p:tgtEl>
                                        <p:attrNameLst>
                                          <p:attrName>style.visibility</p:attrName>
                                        </p:attrNameLst>
                                      </p:cBhvr>
                                      <p:to>
                                        <p:strVal val="visible"/>
                                      </p:to>
                                    </p:set>
                                    <p:animEffect transition="in" filter="fade">
                                      <p:cBhvr>
                                        <p:cTn id="12" dur="1000"/>
                                        <p:tgtEl>
                                          <p:spTgt spid="1648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868"/>
                                        </p:tgtEl>
                                        <p:attrNameLst>
                                          <p:attrName>style.visibility</p:attrName>
                                        </p:attrNameLst>
                                      </p:cBhvr>
                                      <p:to>
                                        <p:strVal val="visible"/>
                                      </p:to>
                                    </p:set>
                                    <p:animEffect transition="in" filter="fade">
                                      <p:cBhvr>
                                        <p:cTn id="17" dur="100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TotalTime>
  <Words>618</Words>
  <Application>Microsoft Office PowerPoint</Application>
  <PresentationFormat>Widescreen</PresentationFormat>
  <Paragraphs>99</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Chiller</vt:lpstr>
      <vt:lpstr>Courier New</vt:lpstr>
      <vt:lpstr>Garamond</vt:lpstr>
      <vt:lpstr>Wingdings</vt:lpstr>
      <vt:lpstr>Office Theme</vt:lpstr>
      <vt:lpstr>Blood Spatter Patterns </vt:lpstr>
      <vt:lpstr>Use of force to describe the blood spatter</vt:lpstr>
      <vt:lpstr>Other Blood Spatter Patterns</vt:lpstr>
      <vt:lpstr>Arterial Bleeding</vt:lpstr>
      <vt:lpstr>Blood Trails</vt:lpstr>
      <vt:lpstr>Blood Pools</vt:lpstr>
      <vt:lpstr>Cast off Patterns</vt:lpstr>
      <vt:lpstr>PowerPoint Presentation</vt:lpstr>
      <vt:lpstr>PowerPoint Presentation</vt:lpstr>
      <vt:lpstr>PowerPoint Presentation</vt:lpstr>
      <vt:lpstr>PowerPoint Presentation</vt:lpstr>
      <vt:lpstr>PowerPoint Presentation</vt:lpstr>
      <vt:lpstr>Blood Spatter Analysis </vt:lpstr>
      <vt:lpstr>Blood Spatter Analysis —Six Patterns </vt:lpstr>
      <vt:lpstr>Scenario next class!</vt:lpstr>
      <vt:lpstr>Steps on Scene</vt:lpstr>
      <vt:lpstr>Stringing Method</vt:lpstr>
      <vt:lpstr>PowerPoint Presentation</vt:lpstr>
    </vt:vector>
  </TitlesOfParts>
  <Company>Academy School District #20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Spatter #3</dc:title>
  <dc:creator>Kristi Follett</dc:creator>
  <cp:lastModifiedBy>Jessica Milhollan</cp:lastModifiedBy>
  <cp:revision>26</cp:revision>
  <dcterms:created xsi:type="dcterms:W3CDTF">2015-02-03T14:11:24Z</dcterms:created>
  <dcterms:modified xsi:type="dcterms:W3CDTF">2015-12-30T03:36:16Z</dcterms:modified>
</cp:coreProperties>
</file>