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F64D0-E45D-4D0F-89CF-5EA63EECF9B1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E0FE3-54B2-4CBA-A271-7D1FC0A6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1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Membrane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structure of biological membranes makes them fluid and dynamic.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09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825" y="123093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Passive Transport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living cell exists in a liquid environment. </a:t>
            </a:r>
          </a:p>
          <a:p>
            <a:r>
              <a:rPr lang="en-US" dirty="0" smtClean="0"/>
              <a:t>Cell membranes must keep the cell’s internal conditions relatively constant. </a:t>
            </a:r>
          </a:p>
          <a:p>
            <a:r>
              <a:rPr lang="en-US" dirty="0" smtClean="0"/>
              <a:t>It does this by regulating the movement of molecules from one side of the membrane to the other.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6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8" y="140369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Diffusion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50757" y="883319"/>
            <a:ext cx="10996864" cy="3581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Cellular cytoplasm consists of many different substances dissolved in water. </a:t>
            </a:r>
          </a:p>
          <a:p>
            <a:r>
              <a:rPr lang="en-US" sz="2800" dirty="0" smtClean="0"/>
              <a:t>In any solution, solute particles move constantly. </a:t>
            </a:r>
          </a:p>
          <a:p>
            <a:r>
              <a:rPr lang="en-US" sz="2800" dirty="0" smtClean="0"/>
              <a:t>They try to “even” themselves out, by spreading out randomly to an area that is less concentrated. </a:t>
            </a:r>
          </a:p>
          <a:p>
            <a:r>
              <a:rPr lang="en-US" sz="2800" b="1" u="sng" dirty="0" smtClean="0"/>
              <a:t>Diffusion: </a:t>
            </a:r>
            <a:r>
              <a:rPr lang="en-US" sz="2800" dirty="0" smtClean="0"/>
              <a:t>is the driving force behind the movement of many substances across the cell membrane. </a:t>
            </a:r>
          </a:p>
          <a:p>
            <a:r>
              <a:rPr lang="en-US" sz="2800" dirty="0" smtClean="0"/>
              <a:t>Like adding sugar to your coffee. </a:t>
            </a:r>
            <a:endParaRPr lang="en-US" sz="2800" dirty="0"/>
          </a:p>
        </p:txBody>
      </p:sp>
      <p:pic>
        <p:nvPicPr>
          <p:cNvPr id="1026" name="Picture 2" descr="Image result for dif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19" y="3671136"/>
            <a:ext cx="4999002" cy="318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7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2" y="15641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Passive Diffusion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movement of materials across the cell membrane without using cellular energy is called </a:t>
            </a:r>
            <a:r>
              <a:rPr lang="en-US" sz="2800" b="1" u="sng" dirty="0" smtClean="0"/>
              <a:t>passive transport.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063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84" y="124327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Facilitated Diffusion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757" y="1147010"/>
            <a:ext cx="10643937" cy="3581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Since cell membranes are built around lipid bilayers, the molecules that pass through them most easily are small and uncharged. </a:t>
            </a:r>
          </a:p>
          <a:p>
            <a:r>
              <a:rPr lang="en-US" sz="2600" dirty="0" smtClean="0"/>
              <a:t>These properties allow them to dissolve in the membranes lipid environment. </a:t>
            </a:r>
          </a:p>
          <a:p>
            <a:r>
              <a:rPr lang="en-US" sz="2600" dirty="0" smtClean="0"/>
              <a:t>But ions like glucose are still able to pass through the membrane. </a:t>
            </a:r>
          </a:p>
          <a:p>
            <a:r>
              <a:rPr lang="en-US" sz="2600" dirty="0" smtClean="0"/>
              <a:t>Proteins in the lipid bilayer act as channels for certain molecules to pass through. </a:t>
            </a:r>
            <a:endParaRPr lang="en-US" sz="2600" dirty="0"/>
          </a:p>
        </p:txBody>
      </p:sp>
      <p:pic>
        <p:nvPicPr>
          <p:cNvPr id="2050" name="Picture 2" descr="Image result for facilitated dif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60" y="3857624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2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84" y="156411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Osmosis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24" y="1326629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Osmosis</a:t>
            </a:r>
            <a:r>
              <a:rPr lang="en-US" sz="2400" dirty="0" smtClean="0"/>
              <a:t> is the diffusion of water through a selectively permeable membrane.  </a:t>
            </a:r>
          </a:p>
          <a:p>
            <a:r>
              <a:rPr lang="en-US" sz="2400" dirty="0" smtClean="0"/>
              <a:t>Molecules move from a high concentration to a low concentration (of water molecules, not solutes). </a:t>
            </a:r>
            <a:endParaRPr lang="en-US" sz="2400" dirty="0"/>
          </a:p>
        </p:txBody>
      </p:sp>
      <p:pic>
        <p:nvPicPr>
          <p:cNvPr id="3074" name="Picture 2" descr="Image result for aquapor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24" y="2886495"/>
            <a:ext cx="6197888" cy="375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4150453" cy="3581400"/>
          </a:xfrm>
        </p:spPr>
        <p:txBody>
          <a:bodyPr/>
          <a:lstStyle/>
          <a:p>
            <a:r>
              <a:rPr lang="en-US" dirty="0" smtClean="0"/>
              <a:t>Why does water diffuse?</a:t>
            </a:r>
          </a:p>
          <a:p>
            <a:r>
              <a:rPr lang="en-US" b="1" u="sng" dirty="0" smtClean="0"/>
              <a:t>Hypotonic: </a:t>
            </a:r>
            <a:r>
              <a:rPr lang="en-US" dirty="0" smtClean="0"/>
              <a:t>The solution has a lower solute concentration than the cell. </a:t>
            </a:r>
          </a:p>
          <a:p>
            <a:r>
              <a:rPr lang="en-US" b="1" u="sng" dirty="0" smtClean="0"/>
              <a:t>Isotonic: </a:t>
            </a:r>
            <a:r>
              <a:rPr lang="en-US" dirty="0" smtClean="0"/>
              <a:t>The concentration of solutes is the same inside and outside the cell. </a:t>
            </a:r>
          </a:p>
          <a:p>
            <a:r>
              <a:rPr lang="en-US" b="1" u="sng" dirty="0" smtClean="0"/>
              <a:t>Hypertonic: </a:t>
            </a:r>
            <a:r>
              <a:rPr lang="en-US" dirty="0" smtClean="0"/>
              <a:t>The solution has a higher solute concentration than the cell. </a:t>
            </a:r>
            <a:endParaRPr lang="en-US" dirty="0"/>
          </a:p>
        </p:txBody>
      </p:sp>
      <p:pic>
        <p:nvPicPr>
          <p:cNvPr id="1026" name="Picture 2" descr="Image result for hyperto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53" y="685800"/>
            <a:ext cx="6140294" cy="570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7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825" y="13716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Active Transport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1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96252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Phospholipids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1" y="839202"/>
            <a:ext cx="6690372" cy="5883128"/>
          </a:xfrm>
        </p:spPr>
        <p:txBody>
          <a:bodyPr>
            <a:noAutofit/>
          </a:bodyPr>
          <a:lstStyle/>
          <a:p>
            <a:r>
              <a:rPr lang="en-US" sz="3100" dirty="0" smtClean="0">
                <a:solidFill>
                  <a:schemeClr val="tx1"/>
                </a:solidFill>
              </a:rPr>
              <a:t>Phospholipids form bilayers in water due to the amphipathic properties of phospholipid molecules. </a:t>
            </a:r>
          </a:p>
          <a:p>
            <a:r>
              <a:rPr lang="en-US" sz="3100" dirty="0"/>
              <a:t>Consist of a polar head (hydrophilic) composed of a glycerol and a phosphate molecule. </a:t>
            </a:r>
          </a:p>
          <a:p>
            <a:r>
              <a:rPr lang="en-US" sz="3100" dirty="0"/>
              <a:t>Consist of two non-polar tails (hydrophobic) composed of fatty acid (hydrocarbon) chains. </a:t>
            </a:r>
          </a:p>
          <a:p>
            <a:r>
              <a:rPr lang="en-US" sz="3100" dirty="0"/>
              <a:t>Because phospholipids contain both hydrophilic and lipophilic regions, they are classified as </a:t>
            </a:r>
            <a:r>
              <a:rPr lang="en-US" sz="3100" dirty="0" smtClean="0"/>
              <a:t>amphipathic.</a:t>
            </a:r>
          </a:p>
          <a:p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393" y="216244"/>
            <a:ext cx="4476234" cy="63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6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72189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Arrangement in membranes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16" y="1558089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Phospholipids spontaneously arrange into a bilayer. </a:t>
            </a:r>
          </a:p>
          <a:p>
            <a:r>
              <a:rPr lang="en-US" sz="2800" dirty="0"/>
              <a:t>The hydrophobic tail regions face inwards and are shielded from the surrounding </a:t>
            </a:r>
            <a:r>
              <a:rPr lang="en-US" sz="2800" u="sng" dirty="0">
                <a:solidFill>
                  <a:srgbClr val="7030A0"/>
                </a:solidFill>
              </a:rPr>
              <a:t>polar</a:t>
            </a:r>
            <a:r>
              <a:rPr lang="en-US" sz="2800" dirty="0"/>
              <a:t> fluids, while the two hydrophilic head regions associate with the cytosolic and extracellular fluids respectively.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214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4" y="72189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Plasma Membrane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3" y="980680"/>
            <a:ext cx="11033479" cy="168442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plasma membrane is made almost entirely of protein and lipid, together with a small and variable amount of carbohydrates.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Membrane proteins are diverse in terms of structure, position in the membrane and function.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fluid mosaic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63" y="2665103"/>
            <a:ext cx="9119938" cy="403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4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8" y="120315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Membrane Proteins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706" y="863264"/>
            <a:ext cx="6641432" cy="5994735"/>
          </a:xfrm>
        </p:spPr>
        <p:txBody>
          <a:bodyPr>
            <a:normAutofit/>
          </a:bodyPr>
          <a:lstStyle/>
          <a:p>
            <a:r>
              <a:rPr lang="en-US" sz="3000" dirty="0"/>
              <a:t>Phospholipid bilayers are embedded with proteins, which may be either permanently or temporarily attached to the membrane. </a:t>
            </a:r>
          </a:p>
          <a:p>
            <a:pPr lvl="1"/>
            <a:r>
              <a:rPr lang="en-US" sz="3000" dirty="0"/>
              <a:t>Integral proteins are permanently attached to the membrane and are typically transmembrane (they span across the bilayer)</a:t>
            </a:r>
          </a:p>
          <a:p>
            <a:pPr lvl="1"/>
            <a:r>
              <a:rPr lang="en-US" sz="3000" dirty="0"/>
              <a:t>Peripheral proteins are temporarily attached by non-covalent interactions and associate with one surface of the membrane.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905643"/>
            <a:ext cx="50292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8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4" y="96252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Structure of Membrane Proteins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463" y="1227221"/>
            <a:ext cx="6352674" cy="5438274"/>
          </a:xfrm>
        </p:spPr>
        <p:txBody>
          <a:bodyPr>
            <a:normAutofit/>
          </a:bodyPr>
          <a:lstStyle/>
          <a:p>
            <a:r>
              <a:rPr lang="en-US" sz="3200" dirty="0"/>
              <a:t>The amino acids of a membrane protein are localized according to polarity:</a:t>
            </a:r>
          </a:p>
          <a:p>
            <a:r>
              <a:rPr lang="en-US" sz="3200" dirty="0">
                <a:solidFill>
                  <a:srgbClr val="00B0F0"/>
                </a:solidFill>
              </a:rPr>
              <a:t>Non-polar (hydrophobic) amino acids associate directly with the lipid bilayer</a:t>
            </a:r>
          </a:p>
          <a:p>
            <a:r>
              <a:rPr lang="en-US" sz="3200" dirty="0">
                <a:solidFill>
                  <a:srgbClr val="FFC000"/>
                </a:solidFill>
              </a:rPr>
              <a:t>Polar (hydrophilic) amino acids are located internally and face aqueous solutions.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687" y="1428750"/>
            <a:ext cx="4135653" cy="48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33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108285"/>
            <a:ext cx="11213431" cy="14859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Properties of the Phospholipid Bilayer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26" y="1594185"/>
            <a:ext cx="11020926" cy="4902868"/>
          </a:xfrm>
        </p:spPr>
        <p:txBody>
          <a:bodyPr>
            <a:normAutofit/>
          </a:bodyPr>
          <a:lstStyle/>
          <a:p>
            <a:r>
              <a:rPr lang="en-US" sz="2800" dirty="0"/>
              <a:t>The bilayer is held together by </a:t>
            </a:r>
            <a:r>
              <a:rPr lang="en-US" sz="2800" u="sng" dirty="0"/>
              <a:t>weak</a:t>
            </a:r>
            <a:r>
              <a:rPr lang="en-US" sz="2800" dirty="0"/>
              <a:t> hydrophobic interactions between the tails </a:t>
            </a:r>
          </a:p>
          <a:p>
            <a:r>
              <a:rPr lang="en-US" sz="2800" dirty="0"/>
              <a:t>Hydrophilic/ hydrophobic layers restrict the passage of many substances</a:t>
            </a:r>
          </a:p>
          <a:p>
            <a:r>
              <a:rPr lang="en-US" sz="2800" dirty="0"/>
              <a:t>Individual phospholipids can move within the bilayer, allowing for membrane fluidity and flexibility. </a:t>
            </a:r>
          </a:p>
          <a:p>
            <a:r>
              <a:rPr lang="en-US" sz="2800" dirty="0"/>
              <a:t>This fluidity allows for the spontaneous breaking and reforming of membranes (endocytosis/exocytosis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76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5" y="96252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Fluid-Mosaic Model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155" y="1295882"/>
            <a:ext cx="8657223" cy="51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Transport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9238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5747</TotalTime>
  <Words>586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Franklin Gothic Book</vt:lpstr>
      <vt:lpstr>Crop</vt:lpstr>
      <vt:lpstr>Membrane Structure</vt:lpstr>
      <vt:lpstr>Phospholipids</vt:lpstr>
      <vt:lpstr>Arrangement in membranes</vt:lpstr>
      <vt:lpstr>Plasma Membrane</vt:lpstr>
      <vt:lpstr>Membrane Proteins</vt:lpstr>
      <vt:lpstr>Structure of Membrane Proteins</vt:lpstr>
      <vt:lpstr>Properties of the Phospholipid Bilayer</vt:lpstr>
      <vt:lpstr>Fluid-Mosaic Model</vt:lpstr>
      <vt:lpstr>Cell Transport</vt:lpstr>
      <vt:lpstr>Passive Transport</vt:lpstr>
      <vt:lpstr>Diffusion</vt:lpstr>
      <vt:lpstr>Passive Diffusion</vt:lpstr>
      <vt:lpstr>Facilitated Diffusion</vt:lpstr>
      <vt:lpstr>Osmosis</vt:lpstr>
      <vt:lpstr>PowerPoint Presentation</vt:lpstr>
      <vt:lpstr>Active Transport 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 Membrane Structure</dc:title>
  <dc:creator>Tanya Fillingham</dc:creator>
  <cp:lastModifiedBy>Tanya Fillingham</cp:lastModifiedBy>
  <cp:revision>16</cp:revision>
  <dcterms:created xsi:type="dcterms:W3CDTF">2017-09-04T00:05:30Z</dcterms:created>
  <dcterms:modified xsi:type="dcterms:W3CDTF">2017-09-28T00:52:17Z</dcterms:modified>
</cp:coreProperties>
</file>