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3567" autoAdjust="0"/>
  </p:normalViewPr>
  <p:slideViewPr>
    <p:cSldViewPr snapToGrid="0">
      <p:cViewPr varScale="1">
        <p:scale>
          <a:sx n="64" d="100"/>
          <a:sy n="64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1C8B-07C9-4C7B-827C-8D3EDE89949F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2AEA-EF60-4A8E-BF24-7718CF04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9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16405" y="0"/>
            <a:ext cx="10475595" cy="642366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Nucleus:</a:t>
            </a:r>
          </a:p>
          <a:p>
            <a:pPr lvl="1"/>
            <a:r>
              <a:rPr lang="en-US" sz="2800" dirty="0" smtClean="0"/>
              <a:t>Structure: Double membrane structure with pores; contains an inner region called a nucleolus.</a:t>
            </a:r>
          </a:p>
          <a:p>
            <a:pPr lvl="1"/>
            <a:r>
              <a:rPr lang="en-US" sz="2800" dirty="0" smtClean="0"/>
              <a:t>Function: stores genetic material (DNA) as chromatin; nucleolus is site of ribosome assembly.</a:t>
            </a:r>
          </a:p>
          <a:p>
            <a:r>
              <a:rPr lang="en-US" sz="2800" b="1" u="sng" dirty="0" smtClean="0"/>
              <a:t>Endoplasmic Reticulum:</a:t>
            </a:r>
          </a:p>
          <a:p>
            <a:pPr lvl="1"/>
            <a:r>
              <a:rPr lang="en-US" sz="2800" dirty="0" smtClean="0"/>
              <a:t>Structure: A membrane network that may be bare (smooth ER) or studded with ribosomes (rough ER)</a:t>
            </a:r>
          </a:p>
          <a:p>
            <a:pPr lvl="1"/>
            <a:r>
              <a:rPr lang="en-US" sz="2800" dirty="0" smtClean="0"/>
              <a:t>Function: Transport materials between organelles (smooth ER = lipids; rough ER= proteins)</a:t>
            </a:r>
          </a:p>
          <a:p>
            <a:r>
              <a:rPr lang="en-US" sz="2800" b="1" u="sng" dirty="0" smtClean="0"/>
              <a:t>Golgi Apparatus:</a:t>
            </a:r>
          </a:p>
          <a:p>
            <a:pPr lvl="1"/>
            <a:r>
              <a:rPr lang="en-US" sz="2800" dirty="0" smtClean="0"/>
              <a:t>Structure: An assembly of vesicles and folded membranes located near the cell membrane.</a:t>
            </a:r>
          </a:p>
          <a:p>
            <a:pPr lvl="1"/>
            <a:r>
              <a:rPr lang="en-US" sz="2800" dirty="0" smtClean="0"/>
              <a:t>Function: Involved in the sorting, storing, modification and export of secretory products.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" y="622458"/>
            <a:ext cx="1276350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2926079"/>
            <a:ext cx="132397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5047296"/>
            <a:ext cx="1228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03120" y="146787"/>
            <a:ext cx="9601200" cy="6080760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/>
              <a:t>Mitochondria:</a:t>
            </a:r>
          </a:p>
          <a:p>
            <a:pPr lvl="1"/>
            <a:r>
              <a:rPr lang="en-US" sz="2800" dirty="0" smtClean="0"/>
              <a:t>Structure: Double membrane, inner membrane highly folded into internal cristae.</a:t>
            </a:r>
          </a:p>
          <a:p>
            <a:pPr lvl="1"/>
            <a:r>
              <a:rPr lang="en-US" sz="2800" dirty="0" smtClean="0"/>
              <a:t>Function: site of </a:t>
            </a:r>
            <a:r>
              <a:rPr lang="en-US" sz="2800" u="sng" dirty="0" smtClean="0"/>
              <a:t>aerobic</a:t>
            </a:r>
            <a:r>
              <a:rPr lang="en-US" sz="2800" dirty="0" smtClean="0"/>
              <a:t> respiration (ATP production)</a:t>
            </a:r>
          </a:p>
          <a:p>
            <a:r>
              <a:rPr lang="en-US" sz="2800" b="1" u="sng" dirty="0" smtClean="0"/>
              <a:t>Centrosome</a:t>
            </a:r>
            <a:r>
              <a:rPr lang="en-US" sz="2800" b="1" u="sng" dirty="0" smtClean="0"/>
              <a:t>:</a:t>
            </a:r>
          </a:p>
          <a:p>
            <a:pPr lvl="1"/>
            <a:r>
              <a:rPr lang="en-US" sz="2800" dirty="0" smtClean="0"/>
              <a:t>Structure: Microtubule organizing center (contains paired centrioles in animals cells but </a:t>
            </a:r>
            <a:r>
              <a:rPr lang="en-US" sz="2800" b="1" dirty="0" smtClean="0"/>
              <a:t>not</a:t>
            </a:r>
            <a:r>
              <a:rPr lang="en-US" sz="2800" dirty="0" smtClean="0"/>
              <a:t> plant cells)</a:t>
            </a:r>
          </a:p>
          <a:p>
            <a:pPr lvl="1"/>
            <a:r>
              <a:rPr lang="en-US" sz="2800" dirty="0" smtClean="0"/>
              <a:t>Function: Radiating microtubules form spindle fibers and contribute to cell division (mitosis/meiosis)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580787"/>
            <a:ext cx="12573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" y="2123054"/>
            <a:ext cx="1276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7233" y="85725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Plant Only Organelles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4579" y="828675"/>
            <a:ext cx="10264140" cy="4366260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Chloroplast:</a:t>
            </a:r>
          </a:p>
          <a:p>
            <a:pPr lvl="1"/>
            <a:r>
              <a:rPr lang="en-US" sz="2400" dirty="0" smtClean="0"/>
              <a:t>Structure: Double membrane structure with internal sac of membranous discs (thylakoids)</a:t>
            </a:r>
          </a:p>
          <a:p>
            <a:pPr lvl="1"/>
            <a:r>
              <a:rPr lang="en-US" sz="2400" dirty="0" smtClean="0"/>
              <a:t>Function: Site of photosynthesis-manufacture organic molecules are stores in various plastids.</a:t>
            </a:r>
          </a:p>
          <a:p>
            <a:r>
              <a:rPr lang="en-US" sz="2400" b="1" u="sng" dirty="0" smtClean="0"/>
              <a:t>Vacuole:</a:t>
            </a:r>
          </a:p>
          <a:p>
            <a:pPr lvl="1"/>
            <a:r>
              <a:rPr lang="en-US" sz="2400" dirty="0" smtClean="0"/>
              <a:t>Structure: Fluid-filled internal cavity surrounded by a membrane</a:t>
            </a:r>
          </a:p>
          <a:p>
            <a:pPr lvl="1"/>
            <a:r>
              <a:rPr lang="en-US" sz="2400" dirty="0" smtClean="0"/>
              <a:t>Function: Maintains hydrostatic pressure (animal cells </a:t>
            </a:r>
            <a:r>
              <a:rPr lang="en-US" sz="2400" b="1" dirty="0" smtClean="0"/>
              <a:t>may</a:t>
            </a:r>
            <a:r>
              <a:rPr lang="en-US" sz="2400" dirty="0" smtClean="0"/>
              <a:t> have small, temporary vacuoles)</a:t>
            </a:r>
          </a:p>
          <a:p>
            <a:r>
              <a:rPr lang="en-US" sz="2400" b="1" u="sng" dirty="0" smtClean="0"/>
              <a:t>Cell Wall:</a:t>
            </a:r>
          </a:p>
          <a:p>
            <a:pPr lvl="1"/>
            <a:r>
              <a:rPr lang="en-US" sz="2400" dirty="0" smtClean="0"/>
              <a:t>Structure: External outer covering made of cellulose (not an organelle per se, but a vital structure)</a:t>
            </a:r>
          </a:p>
          <a:p>
            <a:pPr lvl="1"/>
            <a:r>
              <a:rPr lang="en-US" sz="2400" dirty="0" smtClean="0"/>
              <a:t>Function: Provides support and mechanical strength; prevents excess water uptake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3" y="1471312"/>
            <a:ext cx="1285875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9" y="3491865"/>
            <a:ext cx="128587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3" y="5383530"/>
            <a:ext cx="1333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832" y="206216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Animal Only Organelle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7400" y="1428750"/>
            <a:ext cx="9601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/>
              <a:t>Lysosome:</a:t>
            </a:r>
          </a:p>
          <a:p>
            <a:pPr lvl="1"/>
            <a:r>
              <a:rPr lang="en-US" sz="2800" dirty="0" smtClean="0"/>
              <a:t>Structure: Membranous sacs filled with hydrolytic enzymes</a:t>
            </a:r>
          </a:p>
          <a:p>
            <a:pPr lvl="1"/>
            <a:r>
              <a:rPr lang="en-US" sz="2800" dirty="0" smtClean="0"/>
              <a:t>Function: Breakdown/hydrolysis of macromolecules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955482"/>
            <a:ext cx="13716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5958" y="96252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</a:rPr>
              <a:t>Eukaryotes: Animal Cell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70" y="1176087"/>
            <a:ext cx="7290239" cy="5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5958" y="76487"/>
            <a:ext cx="9601200" cy="93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</a:rPr>
              <a:t>Eukaryote: Plant Cells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31" y="1011554"/>
            <a:ext cx="7424738" cy="55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1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4" y="60158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Just so you know…..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1" y="1251284"/>
            <a:ext cx="10732169" cy="3581400"/>
          </a:xfrm>
        </p:spPr>
        <p:txBody>
          <a:bodyPr>
            <a:normAutofit/>
          </a:bodyPr>
          <a:lstStyle/>
          <a:p>
            <a:r>
              <a:rPr lang="en-US" sz="2800" dirty="0"/>
              <a:t>Cells are often divided into particular groups based on major characteristics. </a:t>
            </a:r>
          </a:p>
          <a:p>
            <a:r>
              <a:rPr lang="en-US" sz="2800" dirty="0"/>
              <a:t>Two groups: Prokaryotes and Eukaryotes </a:t>
            </a:r>
          </a:p>
          <a:p>
            <a:r>
              <a:rPr lang="en-US" sz="2800" dirty="0"/>
              <a:t>Because prokaryotes are much smaller and simpler, they are thought to  have appeared on Earth first.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83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120315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Prokaryotes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221" y="1317457"/>
            <a:ext cx="10347158" cy="517959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Prokaryotes have a simple cell structure without compartmentalization.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Prokaryotes </a:t>
            </a:r>
            <a:r>
              <a:rPr lang="en-US" sz="2800" dirty="0" smtClean="0"/>
              <a:t>are organisms whose cells lack a nucleus. (Pro – before ; </a:t>
            </a:r>
            <a:r>
              <a:rPr lang="en-US" sz="2800" dirty="0" err="1" smtClean="0"/>
              <a:t>Karyon</a:t>
            </a:r>
            <a:r>
              <a:rPr lang="en-US" sz="2800" dirty="0" smtClean="0"/>
              <a:t> – nucleus)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33" y="3041899"/>
            <a:ext cx="5496836" cy="34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7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Features of Prokaryotes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1" y="1485899"/>
            <a:ext cx="10539663" cy="4890837"/>
          </a:xfrm>
        </p:spPr>
        <p:txBody>
          <a:bodyPr>
            <a:noAutofit/>
          </a:bodyPr>
          <a:lstStyle/>
          <a:p>
            <a:r>
              <a:rPr lang="en-US" sz="3600" b="1" u="sng" dirty="0"/>
              <a:t>Cell wall: </a:t>
            </a:r>
            <a:r>
              <a:rPr lang="en-US" sz="3600" dirty="0"/>
              <a:t>protects and maintains shape</a:t>
            </a:r>
          </a:p>
          <a:p>
            <a:r>
              <a:rPr lang="en-US" sz="3600" b="1" u="sng" dirty="0"/>
              <a:t>Cell membrane: </a:t>
            </a:r>
            <a:r>
              <a:rPr lang="en-US" sz="3600" dirty="0"/>
              <a:t>controls what enters and leaves the cell</a:t>
            </a:r>
          </a:p>
          <a:p>
            <a:r>
              <a:rPr lang="en-US" sz="3600" b="1" u="sng" dirty="0"/>
              <a:t>Flagella: </a:t>
            </a:r>
            <a:r>
              <a:rPr lang="en-US" sz="3600" dirty="0"/>
              <a:t>movement</a:t>
            </a:r>
          </a:p>
          <a:p>
            <a:r>
              <a:rPr lang="en-US" sz="3600" b="1" u="sng" dirty="0" smtClean="0"/>
              <a:t>Ribosomes</a:t>
            </a:r>
            <a:r>
              <a:rPr lang="en-US" sz="3600" b="1" u="sng" dirty="0"/>
              <a:t>: </a:t>
            </a:r>
            <a:r>
              <a:rPr lang="en-US" sz="3600" dirty="0"/>
              <a:t>70s, protein synthesis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87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9410"/>
            <a:ext cx="9601200" cy="5342022"/>
          </a:xfrm>
        </p:spPr>
        <p:txBody>
          <a:bodyPr>
            <a:noAutofit/>
          </a:bodyPr>
          <a:lstStyle/>
          <a:p>
            <a:r>
              <a:rPr lang="en-US" sz="3600" b="1" u="sng" dirty="0"/>
              <a:t>Nucleoid: </a:t>
            </a:r>
            <a:r>
              <a:rPr lang="en-US" sz="3600" dirty="0"/>
              <a:t>region of cytoplasm where DNA (single, circular) is located</a:t>
            </a:r>
          </a:p>
          <a:p>
            <a:pPr marL="530352" lvl="1" indent="0">
              <a:buNone/>
            </a:pPr>
            <a:r>
              <a:rPr lang="en-US" sz="3600" dirty="0"/>
              <a:t>(containing free DNA)</a:t>
            </a:r>
          </a:p>
          <a:p>
            <a:r>
              <a:rPr lang="en-US" sz="3600" b="1" u="sng" dirty="0"/>
              <a:t>Plasmid: </a:t>
            </a:r>
            <a:r>
              <a:rPr lang="en-US" sz="3600" dirty="0"/>
              <a:t>extra circle of DNA</a:t>
            </a:r>
          </a:p>
          <a:p>
            <a:pPr lvl="1"/>
            <a:r>
              <a:rPr lang="en-US" sz="3600" dirty="0"/>
              <a:t>Replicate independently</a:t>
            </a:r>
          </a:p>
          <a:p>
            <a:pPr lvl="1"/>
            <a:r>
              <a:rPr lang="en-US" sz="3600" dirty="0"/>
              <a:t>Not required for normal conditions, but helpful for adaptations under stress (antibiotics, temperature, pH change)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340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76765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Asexual Reproduction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2529935"/>
            <a:ext cx="6814661" cy="2626681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chemeClr val="tx1"/>
                </a:solidFill>
              </a:rPr>
              <a:t>Prokaryotes divide by binary fission. 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900" dirty="0" smtClean="0"/>
              <a:t>Binary Fusion: is a form of asexual reproduction used by prokaryotic cells. </a:t>
            </a:r>
          </a:p>
          <a:p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56" y="48126"/>
            <a:ext cx="4655444" cy="65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Eukaryotes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282" y="1582152"/>
            <a:ext cx="11229476" cy="282998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Eukaryotes have a compartmentalized cell structure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/>
              <a:t>Eukaryotes are organisms whose cell </a:t>
            </a:r>
            <a:r>
              <a:rPr lang="en-US" sz="2400" u="sng" dirty="0"/>
              <a:t>contains a nucleus. </a:t>
            </a:r>
            <a:r>
              <a:rPr lang="en-US" sz="2400" dirty="0"/>
              <a:t>(</a:t>
            </a:r>
            <a:r>
              <a:rPr lang="en-US" sz="2400" dirty="0" err="1"/>
              <a:t>eu</a:t>
            </a:r>
            <a:r>
              <a:rPr lang="en-US" sz="2400" dirty="0"/>
              <a:t>-true; </a:t>
            </a:r>
            <a:r>
              <a:rPr lang="en-US" sz="2400" dirty="0" err="1"/>
              <a:t>karyon</a:t>
            </a:r>
            <a:r>
              <a:rPr lang="en-US" sz="2400" dirty="0"/>
              <a:t>-nucleus)</a:t>
            </a:r>
          </a:p>
          <a:p>
            <a:r>
              <a:rPr lang="en-US" sz="2400" dirty="0"/>
              <a:t>They have more complex structures and are believed to have evolved from prokaryotic cells (via endosymbiosis). </a:t>
            </a:r>
          </a:p>
          <a:p>
            <a:r>
              <a:rPr lang="en-US" sz="2400" dirty="0"/>
              <a:t>Eukaryotic cells are compartmentalized by membrane-bound structures (organelles) that perform specific roles.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7" y="4847077"/>
            <a:ext cx="2646609" cy="1889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636" y="4847077"/>
            <a:ext cx="2333518" cy="188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41" y="4847077"/>
            <a:ext cx="1961787" cy="18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459" y="4847077"/>
            <a:ext cx="2422502" cy="18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8422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Organelles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1570122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Organelles are specialized sub-structures within a cell that serve a specific function. </a:t>
            </a:r>
          </a:p>
          <a:p>
            <a:r>
              <a:rPr lang="en-US" sz="2800" dirty="0" smtClean="0"/>
              <a:t>Prokaryotic cells do not typically possess any membrane-bound organelles; whereas eukaryotic cells possess several.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225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760" y="84472"/>
            <a:ext cx="1144524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Organelles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80260" y="844717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Ribosomes: </a:t>
            </a:r>
          </a:p>
          <a:p>
            <a:pPr lvl="1"/>
            <a:r>
              <a:rPr lang="en-US" sz="2400" dirty="0" smtClean="0"/>
              <a:t>Structure: two subunits made of RNA and protein; larger in eukaryotes (80S) than prokaryotes (70S)</a:t>
            </a:r>
          </a:p>
          <a:p>
            <a:pPr lvl="1"/>
            <a:r>
              <a:rPr lang="en-US" sz="2400" dirty="0" smtClean="0"/>
              <a:t>Function: site of polypeptide synthesis (this is called translation)</a:t>
            </a:r>
          </a:p>
          <a:p>
            <a:r>
              <a:rPr lang="en-US" sz="2400" b="1" u="sng" dirty="0" smtClean="0"/>
              <a:t>Cytoskeleton:</a:t>
            </a:r>
          </a:p>
          <a:p>
            <a:pPr lvl="1"/>
            <a:r>
              <a:rPr lang="en-US" sz="2400" dirty="0" smtClean="0"/>
              <a:t>Structure: a filamentous scaffolding within the cytoplasm (fluid portion of the cytoplasm is the cytosol)</a:t>
            </a:r>
          </a:p>
          <a:p>
            <a:pPr lvl="1"/>
            <a:r>
              <a:rPr lang="en-US" sz="2400" dirty="0" smtClean="0"/>
              <a:t>Function: Provides internal structure and mediates intracellular transport (less developed in prokaryotes)</a:t>
            </a:r>
          </a:p>
          <a:p>
            <a:r>
              <a:rPr lang="en-US" sz="2400" b="1" u="sng" dirty="0" smtClean="0"/>
              <a:t>Plasma Membrane:</a:t>
            </a:r>
          </a:p>
          <a:p>
            <a:pPr lvl="1"/>
            <a:r>
              <a:rPr lang="en-US" sz="2400" dirty="0" smtClean="0"/>
              <a:t>Structure: Phospholipid bilayer embedded with proteins (not an organelle per se,  but a vital structure)</a:t>
            </a:r>
          </a:p>
          <a:p>
            <a:pPr lvl="1"/>
            <a:r>
              <a:rPr lang="en-US" sz="2400" dirty="0" smtClean="0"/>
              <a:t>Function: semi-permeable and selective barrier surrounding the cell.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4" y="1221832"/>
            <a:ext cx="1343025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2" y="3282678"/>
            <a:ext cx="134302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86" y="5131467"/>
            <a:ext cx="1333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01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93</TotalTime>
  <Words>647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Cell Structure</vt:lpstr>
      <vt:lpstr>Just so you know…..</vt:lpstr>
      <vt:lpstr>Prokaryotes</vt:lpstr>
      <vt:lpstr>Features of Prokaryotes</vt:lpstr>
      <vt:lpstr>PowerPoint Presentation</vt:lpstr>
      <vt:lpstr>Asexual Reproduction</vt:lpstr>
      <vt:lpstr>Eukaryotes</vt:lpstr>
      <vt:lpstr>Organelles</vt:lpstr>
      <vt:lpstr>Organelles: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Ultrastructure of cells</dc:title>
  <dc:creator>Tanya Fillingham</dc:creator>
  <cp:lastModifiedBy>Tanya Fillingham</cp:lastModifiedBy>
  <cp:revision>14</cp:revision>
  <dcterms:created xsi:type="dcterms:W3CDTF">2017-09-03T00:03:08Z</dcterms:created>
  <dcterms:modified xsi:type="dcterms:W3CDTF">2017-09-24T23:37:06Z</dcterms:modified>
</cp:coreProperties>
</file>