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1" r:id="rId4"/>
    <p:sldId id="272" r:id="rId5"/>
    <p:sldId id="273" r:id="rId6"/>
    <p:sldId id="274" r:id="rId7"/>
    <p:sldId id="270" r:id="rId8"/>
    <p:sldId id="262" r:id="rId9"/>
    <p:sldId id="26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9/23/2015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9/23/2015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9/23/2015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9/23/2015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Chapter 10</a:t>
            </a:r>
            <a:endParaRPr lang="en-US" sz="2800" dirty="0"/>
          </a:p>
        </p:txBody>
      </p:sp>
      <p:pic>
        <p:nvPicPr>
          <p:cNvPr id="9218" name="Picture 2" descr="http://weknowmemes.com/wp-content/uploads/2014/04/sometimes-i-use-big-words-i-dont-fully-understand-photosynth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762000"/>
            <a:ext cx="3810000" cy="55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168057"/>
            <a:ext cx="6142932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12" y="3962400"/>
            <a:ext cx="112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2800" dirty="0" smtClean="0"/>
              <a:t>The energy from the electron transport chain is used to pump protons (H+) from the </a:t>
            </a:r>
            <a:r>
              <a:rPr lang="en-US" sz="2800" dirty="0" err="1" smtClean="0"/>
              <a:t>stroma</a:t>
            </a:r>
            <a:r>
              <a:rPr lang="en-US" sz="2800" dirty="0" smtClean="0"/>
              <a:t> into the thylakoid 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creates a concentration gradient that can be used to drive chemiosmosis to phosphorylate ADP to ATP using ATP synthase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ATP will be used in the Calvin cycle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19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81000"/>
            <a:ext cx="11049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sz="2800" dirty="0" smtClean="0"/>
              <a:t>Meanwhile, light energy is also activating Photosystem 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Causes the donation of an electron to a primary electron acceptor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donated electrons are replaced by electrons coming from Photosystem II</a:t>
            </a:r>
          </a:p>
          <a:p>
            <a:pPr marL="514350" indent="-514350">
              <a:buAutoNum type="arabicPeriod" startAt="5"/>
            </a:pPr>
            <a:r>
              <a:rPr lang="en-US" sz="2800" dirty="0" smtClean="0"/>
              <a:t>The primary electron acceptor of Photosystem I passes the excited electrons along to another electron transport chain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ETC passes the electrons to NADP+, reducing it to NADPH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NADPH will carry the excited electrons to be used in the Calvin Cycle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79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277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Similarities to Cellular Respiration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 electron transport chain is used to pump protons (H+) across a membrane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proton-motive force </a:t>
            </a:r>
            <a:r>
              <a:rPr lang="en-US" sz="2800" dirty="0"/>
              <a:t>i</a:t>
            </a:r>
            <a:r>
              <a:rPr lang="en-US" sz="2800" dirty="0" smtClean="0"/>
              <a:t>s created and used by ATP synthase to phosphorylate ADP to ATP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Occurs when protons diffuse from the thylakoid space back to the </a:t>
            </a:r>
            <a:r>
              <a:rPr lang="en-US" sz="2800" dirty="0" err="1" smtClean="0"/>
              <a:t>stroma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Force is created 3 ways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H+ ions from water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H+ ions pumped into thylakoid space by cytochrome complex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removal of H+ from </a:t>
            </a:r>
            <a:r>
              <a:rPr lang="en-US" sz="2800" dirty="0" err="1" smtClean="0"/>
              <a:t>stroma</a:t>
            </a:r>
            <a:r>
              <a:rPr lang="en-US" sz="2800" dirty="0" smtClean="0"/>
              <a:t> when NADP+ is reduced to NADPH</a:t>
            </a:r>
          </a:p>
          <a:p>
            <a:pPr lvl="2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186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012" y="609600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Difference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Mitochondria use chemiosmosis to transfer energy from food to ATP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Chloroplasts use it to transform light energy to chemical energy</a:t>
            </a:r>
          </a:p>
        </p:txBody>
      </p:sp>
      <p:pic>
        <p:nvPicPr>
          <p:cNvPr id="7170" name="Picture 2" descr="https://dr282zn36sxxg.cloudfront.net/datastreams/f-d%3A433a35e50e1c0c39eda2bec0f9a5497eed6f98371d5b78045d0ab2a3%2BIMAGE_THUMB_POSTCARD%2BIMAGE_THUMB_POSTCARD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838200"/>
            <a:ext cx="5334000" cy="56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43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Light-Dependent Reactions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Conversion of light energy to chemical energy in thylakoid membrane</a:t>
            </a:r>
          </a:p>
        </p:txBody>
      </p:sp>
      <p:pic>
        <p:nvPicPr>
          <p:cNvPr id="8194" name="Picture 2" descr="http://i1329.photobucket.com/albums/w550/savannah_lynn1/photosynthesismeme_zps90cd43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90" y="25146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213" y="1905000"/>
            <a:ext cx="6400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Net products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NADPH - electron carrier, produced because chlorophyll absorbs light which drives the transfer of electrons to NADP+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ATP - will be used to drive Calvin cycle, generated using chemiosmosis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– produced when water is split, will be released to the atmosphere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228600"/>
            <a:ext cx="1143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Calvin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Also called light-independent reactions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Uses NADPH (as a source of electrons for reduction) and ATP (for energy) created in light-dependent reactions to convert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to sugar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Occurs in the </a:t>
            </a:r>
            <a:r>
              <a:rPr lang="en-US" sz="2800" dirty="0" err="1" smtClean="0"/>
              <a:t>stroma</a:t>
            </a:r>
            <a:endParaRPr lang="en-US" sz="2800" dirty="0"/>
          </a:p>
        </p:txBody>
      </p:sp>
      <p:pic>
        <p:nvPicPr>
          <p:cNvPr id="10246" name="Picture 6" descr="http://media.education.nationalgeographic.com/assets/photos/000/274/27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2098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12" y="152400"/>
            <a:ext cx="6781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Carbon Fixation – converting inorganic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into an organic compound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3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molecules are attached to 3  5-C sugar molecules (</a:t>
            </a:r>
            <a:r>
              <a:rPr lang="en-US" sz="2800" dirty="0" err="1" smtClean="0"/>
              <a:t>ribulose</a:t>
            </a:r>
            <a:r>
              <a:rPr lang="en-US" sz="2800" dirty="0" smtClean="0"/>
              <a:t> </a:t>
            </a:r>
            <a:r>
              <a:rPr lang="en-US" sz="2800" dirty="0" err="1" smtClean="0"/>
              <a:t>biphosphate</a:t>
            </a:r>
            <a:r>
              <a:rPr lang="en-US" sz="2800" dirty="0" smtClean="0"/>
              <a:t> - </a:t>
            </a:r>
            <a:r>
              <a:rPr lang="en-US" sz="2800" dirty="0" err="1" smtClean="0"/>
              <a:t>RuBP</a:t>
            </a:r>
            <a:r>
              <a:rPr lang="en-US" sz="2800" dirty="0" smtClean="0"/>
              <a:t>) by the enzyme </a:t>
            </a:r>
            <a:r>
              <a:rPr lang="en-US" sz="2800" dirty="0" err="1" smtClean="0"/>
              <a:t>rubisco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Product is very unstable and immediately splits into 2 3-C molecules called 3-phosphoglycerate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Reduction - the 3-phosphoglycerate molecules are phosphorylated using ATP (from light reactions) to 1,3-biphosphoglycerate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990600"/>
            <a:ext cx="4191000" cy="51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381000"/>
            <a:ext cx="4953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2800" dirty="0" smtClean="0"/>
              <a:t>Regeneration - 6 NADPH reduce the 1,3-biphosphoglycerate to 6 glyceraldehyde 3-phosphates (G3P)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One G3P leaves the cycle and is used by the plant cell – combined to form glucose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Rest are used to make </a:t>
            </a:r>
            <a:r>
              <a:rPr lang="en-US" sz="2800" dirty="0" err="1" smtClean="0"/>
              <a:t>RuBP</a:t>
            </a:r>
            <a:r>
              <a:rPr lang="en-US" sz="2800" dirty="0" smtClean="0"/>
              <a:t> to keep the cycle going (this requires ATP)</a:t>
            </a:r>
          </a:p>
          <a:p>
            <a:endParaRPr lang="en-US" sz="2800" dirty="0"/>
          </a:p>
        </p:txBody>
      </p:sp>
      <p:pic>
        <p:nvPicPr>
          <p:cNvPr id="11266" name="Picture 2" descr="http://twinkle_toes_engineering.home.comcast.net/%7Etwinkle_toes_engineering/calvin_cycl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381000"/>
            <a:ext cx="6553200" cy="63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81000"/>
            <a:ext cx="1127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Calvin Cycle </a:t>
            </a:r>
            <a:r>
              <a:rPr lang="en-US" sz="3200" dirty="0" err="1" smtClean="0"/>
              <a:t>Input/Output</a:t>
            </a:r>
            <a:r>
              <a:rPr lang="en-US" sz="3200" dirty="0" smtClean="0"/>
              <a:t>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Uses 9 molecules ATP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Replenished by light reactions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Uses 6 molecules NADPH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Replenished by light reactions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Net gain of 1 G3P that will be used for biosynthesis of glucose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Produces ADP and NADP+ –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to be used as reactants in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light 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12" y="3255269"/>
            <a:ext cx="61055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152400"/>
            <a:ext cx="9601200" cy="609600"/>
          </a:xfrm>
        </p:spPr>
        <p:txBody>
          <a:bodyPr/>
          <a:lstStyle/>
          <a:p>
            <a:pPr algn="ctr"/>
            <a:r>
              <a:rPr lang="en-US" dirty="0" smtClean="0"/>
              <a:t>YOU MUST KNOW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762000"/>
            <a:ext cx="115824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summary equation of photosynthesis including the source and fate of the reactants and products</a:t>
            </a:r>
          </a:p>
          <a:p>
            <a:r>
              <a:rPr lang="en-US" sz="2800" dirty="0" smtClean="0"/>
              <a:t>How leaf and chloroplast anatomy relate to photosynthesis</a:t>
            </a:r>
          </a:p>
          <a:p>
            <a:r>
              <a:rPr lang="en-US" sz="2800" dirty="0" smtClean="0"/>
              <a:t>How photosystems convert solar energy to chemical energy</a:t>
            </a:r>
          </a:p>
          <a:p>
            <a:r>
              <a:rPr lang="en-US" sz="2800" dirty="0" smtClean="0"/>
              <a:t>How linear (non-cyclic) electron flow in the light reactions results in the formation of ATP, NADPH, and O</a:t>
            </a:r>
            <a:r>
              <a:rPr lang="en-US" sz="2800" baseline="-25000" dirty="0" smtClean="0"/>
              <a:t>2</a:t>
            </a:r>
          </a:p>
          <a:p>
            <a:r>
              <a:rPr lang="en-US" sz="2800" dirty="0" smtClean="0"/>
              <a:t>How the formation of a proton gradient in the light reactions is used to form ATP from ADP and inorganic phosphate by ATP synthase</a:t>
            </a:r>
          </a:p>
          <a:p>
            <a:r>
              <a:rPr lang="en-US" sz="2800" dirty="0" smtClean="0"/>
              <a:t>How the Calvin cycle uses the energy molecules of the light reactions (ATP and NADPH) to produce carbohydrates (G3P) from CO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9601200" cy="6096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8" name="Picture 4" descr="http://bioweb.uwlax.edu/bio203/2011/kruse_sara/photosynthesis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914400"/>
            <a:ext cx="7010400" cy="58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304800"/>
            <a:ext cx="9601200" cy="762000"/>
          </a:xfrm>
        </p:spPr>
        <p:txBody>
          <a:bodyPr/>
          <a:lstStyle/>
          <a:p>
            <a:r>
              <a:rPr lang="en-US" dirty="0" smtClean="0"/>
              <a:t>The Chloroplast</a:t>
            </a:r>
            <a:endParaRPr lang="en-US" dirty="0"/>
          </a:p>
        </p:txBody>
      </p:sp>
      <p:pic>
        <p:nvPicPr>
          <p:cNvPr id="2050" name="Picture 2" descr="http://www.s-cool.co.uk/assets/learn_its/alevel/biology/cells-and-organelles/organelles/chloroplast-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1371600"/>
            <a:ext cx="759080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9601200" cy="685800"/>
          </a:xfrm>
        </p:spPr>
        <p:txBody>
          <a:bodyPr/>
          <a:lstStyle/>
          <a:p>
            <a:r>
              <a:rPr lang="en-US" dirty="0" smtClean="0"/>
              <a:t>Overall reaction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990600"/>
            <a:ext cx="11277599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           6CO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+ </a:t>
            </a:r>
            <a:r>
              <a:rPr lang="en-US" sz="2800" dirty="0" smtClean="0">
                <a:sym typeface="Wingdings" panose="05000000000000000000" pitchFamily="2" charset="2"/>
              </a:rPr>
              <a:t>6H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O + Light Energy  </a:t>
            </a:r>
            <a:r>
              <a:rPr lang="en-US" sz="2800" dirty="0"/>
              <a:t>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+ 6O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Water is split for its electrons, which are transferred along with H+ ions to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en-US" sz="2800" i="1" dirty="0" smtClean="0"/>
              <a:t>reducing</a:t>
            </a:r>
            <a:r>
              <a:rPr lang="en-US" sz="2800" dirty="0" smtClean="0"/>
              <a:t>  it to a sugar</a:t>
            </a:r>
          </a:p>
          <a:p>
            <a:r>
              <a:rPr lang="en-US" sz="2800" dirty="0" smtClean="0"/>
              <a:t>This process is endergonic, energy to drive it comes from light</a:t>
            </a:r>
            <a:endParaRPr lang="en-US" sz="2800" dirty="0"/>
          </a:p>
        </p:txBody>
      </p:sp>
      <p:pic>
        <p:nvPicPr>
          <p:cNvPr id="3074" name="Picture 2" descr="http://www.phschool.com/science/biology_place/biocoach/photosynth/images/photo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3657599"/>
            <a:ext cx="5334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28600"/>
            <a:ext cx="9601200" cy="762000"/>
          </a:xfrm>
        </p:spPr>
        <p:txBody>
          <a:bodyPr/>
          <a:lstStyle/>
          <a:p>
            <a:r>
              <a:rPr lang="en-US" dirty="0" smtClean="0"/>
              <a:t>Light-Dependent Reactions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2" y="990600"/>
            <a:ext cx="11353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Occur in thylakoid membranes</a:t>
            </a:r>
          </a:p>
          <a:p>
            <a:r>
              <a:rPr lang="en-US" sz="2800" dirty="0" smtClean="0"/>
              <a:t>Light = electromagnetic energy in particles called photons (each has a fixed quantity of energy)</a:t>
            </a:r>
          </a:p>
          <a:p>
            <a:r>
              <a:rPr lang="en-US" sz="2800" dirty="0" smtClean="0"/>
              <a:t>Thylakoids contain pigments – light absorbing substances</a:t>
            </a:r>
          </a:p>
          <a:p>
            <a:pPr lvl="1"/>
            <a:r>
              <a:rPr lang="en-US" sz="2600" dirty="0" smtClean="0"/>
              <a:t>Each pigment absorbs different wavelengths of light</a:t>
            </a:r>
          </a:p>
          <a:p>
            <a:pPr lvl="1"/>
            <a:r>
              <a:rPr lang="en-US" sz="2600" dirty="0" smtClean="0"/>
              <a:t>Chlorophyll – absorbs violet-blue and red light, reflects green</a:t>
            </a:r>
            <a:endParaRPr lang="en-US" sz="2600" dirty="0"/>
          </a:p>
        </p:txBody>
      </p:sp>
      <p:pic>
        <p:nvPicPr>
          <p:cNvPr id="4100" name="Picture 4" descr="http://www.austincc.edu/biocr/1406/labm/ex7/images/chlorophyll_a_b_spectrum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4038600"/>
            <a:ext cx="53625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4148138"/>
            <a:ext cx="344805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8212" y="4419600"/>
            <a:ext cx="1924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Absortion</a:t>
            </a:r>
            <a:r>
              <a:rPr lang="en-US" dirty="0" smtClean="0"/>
              <a:t> spectrum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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Action           spectrum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                  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55809"/>
            <a:ext cx="10591800" cy="762000"/>
          </a:xfrm>
        </p:spPr>
        <p:txBody>
          <a:bodyPr/>
          <a:lstStyle/>
          <a:p>
            <a:r>
              <a:rPr lang="en-US" dirty="0" smtClean="0"/>
              <a:t>Photosystems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012" y="685800"/>
            <a:ext cx="1188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Groups of pigment molecules found in the thylakoid membranes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Consist of a light-harvesting complex and a reaction center</a:t>
            </a:r>
            <a:endParaRPr lang="en-US" sz="2800" dirty="0"/>
          </a:p>
        </p:txBody>
      </p:sp>
      <p:pic>
        <p:nvPicPr>
          <p:cNvPr id="5122" name="Picture 2" descr="https://classconnection.s3.amazonaws.com/567/flashcards/203567/png/photosystem13156083942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23" y="2209800"/>
            <a:ext cx="4314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012" y="1554045"/>
            <a:ext cx="73908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Light-harvesting complex made up of chlorophyll and carotenoid molecules to gather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reaction center consists of 2 chlorophyll </a:t>
            </a:r>
            <a:r>
              <a:rPr lang="en-US" sz="2800" i="1" dirty="0" smtClean="0"/>
              <a:t>a</a:t>
            </a:r>
            <a:r>
              <a:rPr lang="en-US" sz="2800" dirty="0" smtClean="0"/>
              <a:t> molecules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the pigment absorbs photons, the light raises one of the molecules electrons to a higher potential energy (“excited”)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Passes the energy along to the reaction </a:t>
            </a:r>
            <a:r>
              <a:rPr lang="en-US" sz="2800" dirty="0" smtClean="0"/>
              <a:t>center and is then passed to a primary electron acceptor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457200"/>
            <a:ext cx="1127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Thylakoid membranes contain 2 photosystems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Photosystem II – P680 (wavelength it absorbs best)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Photosystem I – P700</a:t>
            </a:r>
            <a:endParaRPr lang="en-US" sz="2800" dirty="0"/>
          </a:p>
        </p:txBody>
      </p:sp>
      <p:pic>
        <p:nvPicPr>
          <p:cNvPr id="6146" name="Picture 2" descr="http://legacy.owensboro.kctcs.edu/gcaplan/bio/notes/07_08aPhotosElectronFlow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981200"/>
            <a:ext cx="10287000" cy="45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12" y="228600"/>
            <a:ext cx="11582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Steps of the light-dependent reactions</a:t>
            </a:r>
          </a:p>
          <a:p>
            <a:r>
              <a:rPr lang="en-US" sz="3200" dirty="0"/>
              <a:t>	</a:t>
            </a:r>
            <a:r>
              <a:rPr lang="en-US" sz="3200" i="1" dirty="0" smtClean="0">
                <a:solidFill>
                  <a:schemeClr val="bg2"/>
                </a:solidFill>
              </a:rPr>
              <a:t>*Note the linear, non-cyclic electron flow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Photosystem II absorbs light 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Allows </a:t>
            </a:r>
            <a:r>
              <a:rPr lang="en-US" sz="2800" dirty="0"/>
              <a:t>chlorophyll </a:t>
            </a:r>
            <a:r>
              <a:rPr lang="en-US" sz="2800" i="1" dirty="0"/>
              <a:t>a</a:t>
            </a:r>
            <a:r>
              <a:rPr lang="en-US" sz="2800" dirty="0"/>
              <a:t> molecules of the P680 reaction center to donate an electron to the primary electron acceptor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Chlorophyll </a:t>
            </a:r>
            <a:r>
              <a:rPr lang="en-US" sz="2800" i="1" dirty="0"/>
              <a:t>a</a:t>
            </a:r>
            <a:r>
              <a:rPr lang="en-US" sz="2800" dirty="0"/>
              <a:t> is </a:t>
            </a:r>
            <a:r>
              <a:rPr lang="en-US" sz="2800" dirty="0" smtClean="0"/>
              <a:t>now </a:t>
            </a:r>
            <a:r>
              <a:rPr lang="en-US" sz="2800" dirty="0"/>
              <a:t>oxidized and </a:t>
            </a:r>
            <a:r>
              <a:rPr lang="en-US" sz="2800" dirty="0" smtClean="0"/>
              <a:t>needs </a:t>
            </a:r>
            <a:r>
              <a:rPr lang="en-US" sz="2800" dirty="0"/>
              <a:t>an </a:t>
            </a:r>
            <a:r>
              <a:rPr lang="en-US" sz="2800" dirty="0" smtClean="0"/>
              <a:t>electron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An enzyme splits a water molecule into 2 H+ ions, 2 electrons, an oxygen atom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Electrons go to the P680 chlorophyll </a:t>
            </a:r>
            <a:r>
              <a:rPr lang="en-US" sz="2800" i="1" dirty="0" smtClean="0"/>
              <a:t>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oxygen joins with another oxygen to make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which is released to the atmosphere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The original electron passes to photosystem I by an electron transport chain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643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783</Words>
  <Application>Microsoft Office PowerPoint</Application>
  <PresentationFormat>Custom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</vt:lpstr>
      <vt:lpstr>Wingdings</vt:lpstr>
      <vt:lpstr>Woodgrain 16x9</vt:lpstr>
      <vt:lpstr>Photosynthesis</vt:lpstr>
      <vt:lpstr>YOU MUST KNOW</vt:lpstr>
      <vt:lpstr>Overview</vt:lpstr>
      <vt:lpstr>The Chloroplast</vt:lpstr>
      <vt:lpstr>Overall reaction </vt:lpstr>
      <vt:lpstr>Light-Dependent Reactions</vt:lpstr>
      <vt:lpstr>Photosystems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2015-09-06T19:48:21Z</dcterms:created>
  <dcterms:modified xsi:type="dcterms:W3CDTF">2015-09-23T13:10:36Z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