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76" r:id="rId10"/>
    <p:sldId id="277" r:id="rId11"/>
    <p:sldId id="263" r:id="rId12"/>
    <p:sldId id="279" r:id="rId13"/>
    <p:sldId id="264" r:id="rId14"/>
    <p:sldId id="278" r:id="rId15"/>
    <p:sldId id="275" r:id="rId16"/>
    <p:sldId id="266" r:id="rId17"/>
    <p:sldId id="267" r:id="rId18"/>
    <p:sldId id="268" r:id="rId19"/>
    <p:sldId id="274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Fillingham" initials="TF" lastIdx="2" clrIdx="0">
    <p:extLst>
      <p:ext uri="{19B8F6BF-5375-455C-9EA6-DF929625EA0E}">
        <p15:presenceInfo xmlns:p15="http://schemas.microsoft.com/office/powerpoint/2012/main" userId="S-1-5-21-2089976525-3921420209-78494530-339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3T13:18:38.896" idx="1">
    <p:pos x="10" y="10"/>
    <p:text>Na + Cl --&gt; Na+  + Cl-</p:text>
    <p:extLst>
      <p:ext uri="{C676402C-5697-4E1C-873F-D02D1690AC5C}">
        <p15:threadingInfo xmlns:p15="http://schemas.microsoft.com/office/powerpoint/2012/main" timeZoneBias="360"/>
      </p:ext>
    </p:extLst>
  </p:cm>
  <p:cm authorId="1" dt="2015-09-13T13:19:44.770" idx="2">
    <p:pos x="10" y="106"/>
    <p:text>Na becomes oxidized, Cl becomes reduced.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563E-90E5-4322-BA9C-6A223BA41DAB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663B5-144C-4AAC-929D-367063D9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63B5-144C-4AAC-929D-367063D9B7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3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9341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What is happening during Glycolysis.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76" y="1711725"/>
            <a:ext cx="10974957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Glucose + 2 NAD+ + 2 ATP + 4 ADPs + 2 Phosphate groups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Glycolysis</a:t>
            </a:r>
          </a:p>
          <a:p>
            <a:r>
              <a:rPr lang="en-US" sz="2800" dirty="0" smtClean="0"/>
              <a:t>2 pyruvates + 2 NADH + 2 ADPs + 4 ATPs</a:t>
            </a:r>
          </a:p>
          <a:p>
            <a:r>
              <a:rPr lang="en-US" sz="2800" dirty="0" smtClean="0"/>
              <a:t>______________________________________________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Net: </a:t>
            </a:r>
          </a:p>
          <a:p>
            <a:pPr lvl="1"/>
            <a:r>
              <a:rPr lang="en-US" sz="2400" dirty="0" smtClean="0"/>
              <a:t>2 ATPs</a:t>
            </a:r>
          </a:p>
          <a:p>
            <a:pPr lvl="1"/>
            <a:r>
              <a:rPr lang="en-US" sz="2400" dirty="0" smtClean="0"/>
              <a:t>2 NADH</a:t>
            </a:r>
          </a:p>
          <a:p>
            <a:pPr lvl="1"/>
            <a:r>
              <a:rPr lang="en-US" sz="2400" dirty="0" smtClean="0"/>
              <a:t>2 Pyruvate (which gets turned into acetyl-CoA)</a:t>
            </a:r>
          </a:p>
          <a:p>
            <a:pPr lvl="4"/>
            <a:r>
              <a:rPr lang="en-US" sz="1800" dirty="0" smtClean="0"/>
              <a:t>Raw material for Krebs Cycle.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778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4" y="117867"/>
            <a:ext cx="9404723" cy="74501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Pyruvate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Oxidation (prep for Krebs)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44" y="862884"/>
            <a:ext cx="11279725" cy="58534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Pyruvate is oxidized to acetyl CoA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Pyruvate is moved into the mitochondrial matrix by a membrane transport protein</a:t>
            </a: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enzyme catalyzed reactions occur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CO2 is removed from 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pyruvate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Electrons are removed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from pyruvate and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added to NAD+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Coenzyme A joins with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remaining 2 Cs to form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Acetyl CoA</a:t>
            </a: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figures.boundless.com/20512/full/ruvate-20to-20acetyl-20co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8" y="2973007"/>
            <a:ext cx="6762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pyruvate if oxidized to Acetyl-CoA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3140" y="2101755"/>
            <a:ext cx="534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Pyruvate</a:t>
            </a:r>
          </a:p>
          <a:p>
            <a:r>
              <a:rPr lang="en-US" dirty="0"/>
              <a:t> </a:t>
            </a:r>
            <a:r>
              <a:rPr lang="en-US" dirty="0" smtClean="0"/>
              <a:t>  c-c-c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1821" y="2101754"/>
            <a:ext cx="534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Acetyl-CoA </a:t>
            </a:r>
          </a:p>
          <a:p>
            <a:r>
              <a:rPr lang="en-US" dirty="0"/>
              <a:t> </a:t>
            </a:r>
            <a:r>
              <a:rPr lang="en-US" dirty="0" smtClean="0"/>
              <a:t>  c-c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963839" y="2274793"/>
            <a:ext cx="1937982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3370997" y="1864194"/>
            <a:ext cx="684662" cy="5224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55659" y="1479102"/>
            <a:ext cx="534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Curved Down Arrow 12"/>
          <p:cNvSpPr/>
          <p:nvPr/>
        </p:nvSpPr>
        <p:spPr>
          <a:xfrm>
            <a:off x="3207224" y="2424918"/>
            <a:ext cx="725606" cy="323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7540" y="2748082"/>
            <a:ext cx="534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         NADH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0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" y="208019"/>
            <a:ext cx="9404723" cy="79653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2 – Citric Acid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82" y="1004552"/>
            <a:ext cx="6295601" cy="52438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Occurs in the mitochondrial matrix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Completion of oxidation of glucose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Uses Acetyl CoA as the reactant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Produces  2 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3 NADH, 1 FADH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and 1 ATP for each pyruvate or 4 </a:t>
            </a:r>
            <a:r>
              <a:rPr lang="en-US" sz="2800" dirty="0">
                <a:solidFill>
                  <a:srgbClr val="FF0000"/>
                </a:solidFill>
              </a:rPr>
              <a:t>CO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6 NADH, and 2 </a:t>
            </a:r>
            <a:r>
              <a:rPr lang="en-US" sz="2800" dirty="0">
                <a:solidFill>
                  <a:srgbClr val="FF0000"/>
                </a:solidFill>
              </a:rPr>
              <a:t>FADH</a:t>
            </a:r>
            <a:r>
              <a:rPr lang="en-US" sz="2800" baseline="-25000" dirty="0">
                <a:solidFill>
                  <a:srgbClr val="FF0000"/>
                </a:solidFill>
              </a:rPr>
              <a:t>2 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for each glucose molecule  (count carbons)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-media-cache-ak0.pinimg.com/originals/0d/b2/78/0db278ddec05ac11c915a8250c56e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3" y="1157142"/>
            <a:ext cx="5137643" cy="54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1" y="57353"/>
            <a:ext cx="7070180" cy="6617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4461" y="1296537"/>
            <a:ext cx="534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Acetyl-CoA </a:t>
            </a:r>
          </a:p>
          <a:p>
            <a:r>
              <a:rPr lang="en-US" dirty="0"/>
              <a:t> </a:t>
            </a:r>
            <a:r>
              <a:rPr lang="en-US" dirty="0" smtClean="0"/>
              <a:t>  c-c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3551" y="2802528"/>
            <a:ext cx="534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Oxaloacetic</a:t>
            </a:r>
            <a:r>
              <a:rPr lang="en-US" dirty="0" smtClean="0"/>
              <a:t> Acid</a:t>
            </a:r>
          </a:p>
          <a:p>
            <a:r>
              <a:rPr lang="en-US" dirty="0"/>
              <a:t> </a:t>
            </a:r>
            <a:r>
              <a:rPr lang="en-US" dirty="0" smtClean="0"/>
              <a:t>   c-c-c-c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7772414" y="1747602"/>
            <a:ext cx="1153562" cy="815454"/>
          </a:xfrm>
          <a:prstGeom prst="curvedConnector3">
            <a:avLst>
              <a:gd name="adj1" fmla="val 369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96768" y="2248650"/>
            <a:ext cx="132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Merges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957832" y="1348709"/>
            <a:ext cx="1161589" cy="35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28695" y="1296536"/>
            <a:ext cx="300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Citric Acid</a:t>
            </a:r>
          </a:p>
          <a:p>
            <a:r>
              <a:rPr lang="en-US" dirty="0"/>
              <a:t> </a:t>
            </a:r>
            <a:r>
              <a:rPr lang="en-US" dirty="0" smtClean="0"/>
              <a:t> c-c-c-c-c-c</a:t>
            </a:r>
            <a:endParaRPr lang="en-US" dirty="0"/>
          </a:p>
        </p:txBody>
      </p:sp>
      <p:sp>
        <p:nvSpPr>
          <p:cNvPr id="9" name="Circular Arrow 8"/>
          <p:cNvSpPr/>
          <p:nvPr/>
        </p:nvSpPr>
        <p:spPr>
          <a:xfrm rot="9491999">
            <a:off x="7269753" y="846515"/>
            <a:ext cx="4219433" cy="39120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4111" y="4478809"/>
            <a:ext cx="27758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                                     </a:t>
            </a:r>
            <a:r>
              <a:rPr lang="en-US" dirty="0" smtClean="0"/>
              <a:t>x2</a:t>
            </a:r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 smtClean="0"/>
              <a:t>INPUT: to ETC</a:t>
            </a:r>
          </a:p>
          <a:p>
            <a:r>
              <a:rPr lang="en-US" dirty="0" smtClean="0"/>
              <a:t>NAD+ </a:t>
            </a:r>
            <a:r>
              <a:rPr lang="en-US" dirty="0" smtClean="0">
                <a:sym typeface="Wingdings" panose="05000000000000000000" pitchFamily="2" charset="2"/>
              </a:rPr>
              <a:t> NADH      x3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FAD  FADH</a:t>
            </a:r>
            <a:r>
              <a:rPr lang="en-US" baseline="-25000" dirty="0" smtClean="0">
                <a:sym typeface="Wingdings" panose="05000000000000000000" pitchFamily="2" charset="2"/>
              </a:rPr>
              <a:t>2 </a:t>
            </a:r>
            <a:r>
              <a:rPr lang="en-US" dirty="0" smtClean="0">
                <a:sym typeface="Wingdings" panose="05000000000000000000" pitchFamily="2" charset="2"/>
              </a:rPr>
              <a:t>        x1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ADP  ATP             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0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 and Citric Acid Cycle (Krebs)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Glycolysis: 2 ATP =                 2 ATP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 NADH =                                2 NADH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PREP: 1 NADH x 2 =               2 NADH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KREBS: 3 NADH x 2 =             6 NADH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 ATP x2 =                               2 ATP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 FADH</a:t>
            </a:r>
            <a:r>
              <a:rPr lang="en-US" baseline="-25000" dirty="0" smtClean="0">
                <a:sym typeface="Wingdings" panose="05000000000000000000" pitchFamily="2" charset="2"/>
              </a:rPr>
              <a:t>2 </a:t>
            </a:r>
            <a:r>
              <a:rPr lang="en-US" dirty="0" smtClean="0">
                <a:sym typeface="Wingdings" panose="05000000000000000000" pitchFamily="2" charset="2"/>
              </a:rPr>
              <a:t> x2 =                          2 </a:t>
            </a:r>
            <a:r>
              <a:rPr lang="en-US" dirty="0">
                <a:sym typeface="Wingdings" panose="05000000000000000000" pitchFamily="2" charset="2"/>
              </a:rPr>
              <a:t>FADH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107" y="2770496"/>
            <a:ext cx="5131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SUM: </a:t>
            </a:r>
          </a:p>
          <a:p>
            <a:r>
              <a:rPr lang="en-US" dirty="0" smtClean="0"/>
              <a:t>4 ATP                                 =     4 ATP</a:t>
            </a:r>
          </a:p>
          <a:p>
            <a:r>
              <a:rPr lang="en-US" dirty="0" smtClean="0"/>
              <a:t>10 NADH   = 3 ATP each =   30 ATP</a:t>
            </a:r>
          </a:p>
          <a:p>
            <a:r>
              <a:rPr lang="en-US" dirty="0" smtClean="0"/>
              <a:t>2 </a:t>
            </a:r>
            <a:r>
              <a:rPr lang="en-US" dirty="0" smtClean="0">
                <a:sym typeface="Wingdings" panose="05000000000000000000" pitchFamily="2" charset="2"/>
              </a:rPr>
              <a:t>FADH</a:t>
            </a:r>
            <a:r>
              <a:rPr lang="en-US" baseline="-25000" dirty="0" smtClean="0">
                <a:sym typeface="Wingdings" panose="05000000000000000000" pitchFamily="2" charset="2"/>
              </a:rPr>
              <a:t>2  </a:t>
            </a:r>
            <a:r>
              <a:rPr lang="en-US" dirty="0" smtClean="0">
                <a:sym typeface="Wingdings" panose="05000000000000000000" pitchFamily="2" charset="2"/>
              </a:rPr>
              <a:t>    = 2 ATP each =   4 ATP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Total:  38 ATP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831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71" y="143625"/>
            <a:ext cx="9404723" cy="78365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Step 3 – Oxidative Phosphorylation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www.bio.miami.edu/%7Ecmallery/150/makeatp/c8.9x16.chemiosmo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26" y="1197735"/>
            <a:ext cx="8575022" cy="53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030310"/>
            <a:ext cx="11462197" cy="56280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Occurs across the inner mitochondrial membrane</a:t>
            </a:r>
          </a:p>
          <a:p>
            <a:r>
              <a:rPr lang="en-US" sz="2800" dirty="0" smtClean="0"/>
              <a:t>Requires hydrogen pumps to move H+ from the matrix to the </a:t>
            </a:r>
            <a:r>
              <a:rPr lang="en-US" sz="2800" dirty="0" err="1" smtClean="0"/>
              <a:t>intermembrane</a:t>
            </a:r>
            <a:r>
              <a:rPr lang="en-US" sz="2800" dirty="0" smtClean="0"/>
              <a:t> space</a:t>
            </a:r>
          </a:p>
          <a:p>
            <a:r>
              <a:rPr lang="en-US" sz="2800" dirty="0" smtClean="0"/>
              <a:t>Carrier molecules carry electrons between hydrogen pumps</a:t>
            </a:r>
          </a:p>
          <a:p>
            <a:r>
              <a:rPr lang="en-US" sz="2800" dirty="0" smtClean="0"/>
              <a:t>Powered by the electrons from NADH and FADH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produced during glycolysis and the citric acid cycle</a:t>
            </a:r>
          </a:p>
          <a:p>
            <a:r>
              <a:rPr lang="en-US" sz="2800" dirty="0" smtClean="0"/>
              <a:t>Energy released from the reduction of NADH and FADH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powers the pumping of H+ across the membrane</a:t>
            </a:r>
          </a:p>
          <a:p>
            <a:r>
              <a:rPr lang="en-US" sz="2800" dirty="0" smtClean="0"/>
              <a:t>At the end of electron transport chain, electrons combine with H+ ions and oxygen (final electron acceptor) to form water</a:t>
            </a:r>
          </a:p>
          <a:p>
            <a:r>
              <a:rPr lang="en-US" sz="2800" dirty="0" smtClean="0"/>
              <a:t>Creates a concentration gradient of H+ ions = </a:t>
            </a:r>
            <a:r>
              <a:rPr lang="en-US" sz="2800" b="1" dirty="0" smtClean="0"/>
              <a:t>proton-motive force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1972" y="231819"/>
            <a:ext cx="88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Electron Transport Chain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8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4" y="233777"/>
            <a:ext cx="9404723" cy="745017"/>
          </a:xfrm>
        </p:spPr>
        <p:txBody>
          <a:bodyPr/>
          <a:lstStyle/>
          <a:p>
            <a:r>
              <a:rPr lang="en-US" dirty="0" smtClean="0"/>
              <a:t>Chemiosmosis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34" y="978794"/>
            <a:ext cx="5973629" cy="544776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Diffusion of H+ ions </a:t>
            </a:r>
          </a:p>
          <a:p>
            <a:r>
              <a:rPr lang="en-US" sz="2800" dirty="0" smtClean="0"/>
              <a:t>H+ ions that had been pumped to </a:t>
            </a:r>
            <a:r>
              <a:rPr lang="en-US" sz="2800" dirty="0" err="1" smtClean="0"/>
              <a:t>intermembrane</a:t>
            </a:r>
            <a:r>
              <a:rPr lang="en-US" sz="2800" dirty="0" smtClean="0"/>
              <a:t> space now flow down their concentration gradient through a membrane protein – ATP Synthase</a:t>
            </a:r>
            <a:endParaRPr lang="en-US" sz="2800" dirty="0"/>
          </a:p>
          <a:p>
            <a:r>
              <a:rPr lang="en-US" sz="2800" dirty="0" smtClean="0"/>
              <a:t>Movement of H+ ions through ATP Synthase drives the phosphorylation of ADP to ATP</a:t>
            </a:r>
          </a:p>
          <a:p>
            <a:r>
              <a:rPr lang="en-US" sz="2800" dirty="0" smtClean="0"/>
              <a:t>Produces 26-28 molecules of ATP</a:t>
            </a:r>
          </a:p>
        </p:txBody>
      </p:sp>
      <p:pic>
        <p:nvPicPr>
          <p:cNvPr id="6146" name="Picture 2" descr="http://www.nicerweb.com/bio1151b/Locked/media/ch09/09_14ATPSynt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96" y="1222957"/>
            <a:ext cx="5190360" cy="52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03586"/>
              </p:ext>
            </p:extLst>
          </p:nvPr>
        </p:nvGraphicFramePr>
        <p:xfrm>
          <a:off x="386362" y="719666"/>
          <a:ext cx="1142356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018"/>
                <a:gridCol w="2704564"/>
                <a:gridCol w="3129566"/>
                <a:gridCol w="3464416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Glycolysis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Citric Acid</a:t>
                      </a:r>
                      <a:r>
                        <a:rPr lang="en-US" sz="3200" baseline="0" dirty="0" smtClean="0"/>
                        <a:t> Cycle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Oxidative</a:t>
                      </a:r>
                      <a:r>
                        <a:rPr lang="en-US" sz="3200" baseline="0" dirty="0" smtClean="0"/>
                        <a:t> Phosphorylation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Cytoplasm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Mitochondrial</a:t>
                      </a:r>
                      <a:r>
                        <a:rPr lang="en-US" sz="2800" baseline="0" dirty="0" smtClean="0"/>
                        <a:t> Matrix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Inner mitochondrial</a:t>
                      </a:r>
                      <a:r>
                        <a:rPr lang="en-US" sz="2800" baseline="0" dirty="0" smtClean="0"/>
                        <a:t> membrane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Reactants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Glucose, ADP, NAD+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Acetyl</a:t>
                      </a:r>
                      <a:r>
                        <a:rPr lang="en-US" sz="2800" baseline="0" dirty="0" smtClean="0"/>
                        <a:t> CoA, ADP, NAD+, FAD, O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NADH, </a:t>
                      </a:r>
                      <a:r>
                        <a:rPr lang="en-US" sz="2800" baseline="0" dirty="0" smtClean="0"/>
                        <a:t>FADH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, ADP, </a:t>
                      </a:r>
                      <a:r>
                        <a:rPr lang="en-US" sz="2800" baseline="0" dirty="0" smtClean="0"/>
                        <a:t>O</a:t>
                      </a:r>
                      <a:r>
                        <a:rPr lang="en-US" sz="2800" baseline="-25000" dirty="0" smtClean="0"/>
                        <a:t>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Products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Pyruvate,</a:t>
                      </a:r>
                      <a:r>
                        <a:rPr lang="en-US" sz="2800" baseline="0" dirty="0" smtClean="0"/>
                        <a:t> 2 ATP, 2 NADH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r>
                        <a:rPr lang="en-US" sz="2800" baseline="0" dirty="0" smtClean="0"/>
                        <a:t> ATP, 8 NADH, 2 FADH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baseline="0" dirty="0" smtClean="0"/>
                        <a:t>, CO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NAD+, FAD, 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O, ATP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6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56504"/>
            <a:ext cx="9404723" cy="757896"/>
          </a:xfrm>
        </p:spPr>
        <p:txBody>
          <a:bodyPr/>
          <a:lstStyle/>
          <a:p>
            <a:pPr algn="ctr"/>
            <a:r>
              <a:rPr lang="en-US" dirty="0" smtClean="0"/>
              <a:t>YOU MUST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914400"/>
            <a:ext cx="11565228" cy="5743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summary equation of cellular respiration including the source and fate of the reactants and products</a:t>
            </a:r>
          </a:p>
          <a:p>
            <a:r>
              <a:rPr lang="en-US" sz="2800" dirty="0" smtClean="0"/>
              <a:t>The difference between cellular respiration and fermentation</a:t>
            </a:r>
          </a:p>
          <a:p>
            <a:r>
              <a:rPr lang="en-US" sz="2800" dirty="0" smtClean="0"/>
              <a:t>The role of glycolysis in oxidizing glucose to two molecules of pyruvate</a:t>
            </a:r>
          </a:p>
          <a:p>
            <a:r>
              <a:rPr lang="en-US" sz="2800" dirty="0" smtClean="0"/>
              <a:t>How pyruvate is moved from the cytosol into the mitochondria and introduced into the citric acid cycle</a:t>
            </a:r>
          </a:p>
          <a:p>
            <a:r>
              <a:rPr lang="en-US" sz="2800" dirty="0" smtClean="0"/>
              <a:t>How electrons from NADH and FADH2 are passed to a series of electron acceptors to produce ATP by chemiosmosis</a:t>
            </a:r>
          </a:p>
          <a:p>
            <a:r>
              <a:rPr lang="en-US" sz="2800" dirty="0" smtClean="0"/>
              <a:t>The roles of the mitochondrial membrane, proton (H+) gradient, and ATP synthase in generating ATP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0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18" y="233777"/>
            <a:ext cx="9404723" cy="809412"/>
          </a:xfrm>
        </p:spPr>
        <p:txBody>
          <a:bodyPr/>
          <a:lstStyle/>
          <a:p>
            <a:r>
              <a:rPr lang="en-US" dirty="0" smtClean="0"/>
              <a:t>Fermentation (w/o oxygen)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879" y="1043189"/>
            <a:ext cx="6593984" cy="54735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Anaerobic respiration – production of ATP without O2</a:t>
            </a:r>
          </a:p>
          <a:p>
            <a:r>
              <a:rPr lang="en-US" sz="2800" dirty="0" smtClean="0"/>
              <a:t>Builds on glycolysis – no 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needed, but need reactions to regenerate NAD+ to be the final electron acceptor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170" name="Picture 2" descr="https://s-media-cache-ak0.pinimg.com/736x/4a/3f/15/4a3f15c133bb4a699d2499fed5fb53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5" y="1274471"/>
            <a:ext cx="3334599" cy="50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91" y="285293"/>
            <a:ext cx="9404723" cy="783654"/>
          </a:xfrm>
        </p:spPr>
        <p:txBody>
          <a:bodyPr/>
          <a:lstStyle/>
          <a:p>
            <a:r>
              <a:rPr lang="en-US" dirty="0" smtClean="0"/>
              <a:t>Alcohol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068948"/>
            <a:ext cx="9521819" cy="51794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Pyruvate converted to ethanol</a:t>
            </a:r>
          </a:p>
          <a:p>
            <a:r>
              <a:rPr lang="en-US" sz="2800" dirty="0" smtClean="0"/>
              <a:t>Releases CO2</a:t>
            </a:r>
          </a:p>
          <a:p>
            <a:r>
              <a:rPr lang="en-US" sz="2800" dirty="0" smtClean="0"/>
              <a:t>Oxidizes NADH to NAD+</a:t>
            </a:r>
          </a:p>
          <a:p>
            <a:r>
              <a:rPr lang="en-US" sz="2800" dirty="0" smtClean="0"/>
              <a:t>Used in bacteria and yeast</a:t>
            </a:r>
            <a:endParaRPr lang="en-US" sz="2800" dirty="0"/>
          </a:p>
        </p:txBody>
      </p:sp>
      <p:pic>
        <p:nvPicPr>
          <p:cNvPr id="8194" name="Picture 2" descr="http://wordpress.cfans.umn.edu/enology/files/2011/09/ferm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7" y="3229690"/>
            <a:ext cx="5972129" cy="34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07" y="298172"/>
            <a:ext cx="9404723" cy="796533"/>
          </a:xfrm>
        </p:spPr>
        <p:txBody>
          <a:bodyPr/>
          <a:lstStyle/>
          <a:p>
            <a:r>
              <a:rPr lang="en-US" dirty="0" smtClean="0"/>
              <a:t>Lactic Acid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1094706"/>
            <a:ext cx="9418788" cy="5153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Occurs in muscles cells when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levels are low (during heavy exercise)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77" y="2506818"/>
            <a:ext cx="5998517" cy="35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4" y="259535"/>
            <a:ext cx="9404723" cy="770775"/>
          </a:xfrm>
        </p:spPr>
        <p:txBody>
          <a:bodyPr/>
          <a:lstStyle/>
          <a:p>
            <a:r>
              <a:rPr lang="en-US" dirty="0" smtClean="0"/>
              <a:t>Anaerobes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34" y="1030310"/>
            <a:ext cx="9661319" cy="52180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Facultative anaerobes – use aerobic </a:t>
            </a:r>
            <a:r>
              <a:rPr lang="en-US" sz="2800" smtClean="0"/>
              <a:t>respiration if </a:t>
            </a:r>
            <a:r>
              <a:rPr lang="en-US" sz="2800" dirty="0" smtClean="0"/>
              <a:t>oxygen is available but can switch to fermentation if it is not</a:t>
            </a:r>
          </a:p>
          <a:p>
            <a:r>
              <a:rPr lang="en-US" sz="2800" dirty="0" smtClean="0"/>
              <a:t>Obligate anaerobes – cannot survive in the presence of oxygen</a:t>
            </a:r>
            <a:endParaRPr lang="en-US" sz="2800" dirty="0"/>
          </a:p>
        </p:txBody>
      </p:sp>
      <p:pic>
        <p:nvPicPr>
          <p:cNvPr id="10242" name="Picture 2" descr="https://encrypted-tbn3.gstatic.com/images?q=tbn:ANd9GcTIxRnZ9W178Zd7WlpoctAG237sKnfihlBL15_REEQNOFiWOF9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8" y="3639354"/>
            <a:ext cx="4455062" cy="24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5428" y="6248399"/>
            <a:ext cx="403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botulinum</a:t>
            </a:r>
            <a:endParaRPr lang="en-US" i="1" dirty="0"/>
          </a:p>
        </p:txBody>
      </p:sp>
      <p:pic>
        <p:nvPicPr>
          <p:cNvPr id="10244" name="Picture 4" descr="http://www.humanillnesses.com/original/images/hdc_0001_0003_0_img0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3" y="3639354"/>
            <a:ext cx="3712420" cy="25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5194" y="6248399"/>
            <a:ext cx="38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tetani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92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3" y="233777"/>
            <a:ext cx="9404723" cy="603350"/>
          </a:xfrm>
        </p:spPr>
        <p:txBody>
          <a:bodyPr/>
          <a:lstStyle/>
          <a:p>
            <a:r>
              <a:rPr lang="en-US" dirty="0" smtClean="0"/>
              <a:t>Related Metabolic Pathways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1056068"/>
            <a:ext cx="10959920" cy="5628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Phosphofructokinase (PFK) – enzyme that functions early in glycolysis</a:t>
            </a:r>
          </a:p>
          <a:p>
            <a:pPr lvl="1"/>
            <a:r>
              <a:rPr lang="en-US" sz="2600" dirty="0" err="1" smtClean="0"/>
              <a:t>Allosterically</a:t>
            </a:r>
            <a:r>
              <a:rPr lang="en-US" sz="2600" dirty="0" smtClean="0"/>
              <a:t> enhanced or inhibited to regulate cell respiration</a:t>
            </a:r>
          </a:p>
          <a:p>
            <a:pPr lvl="1"/>
            <a:r>
              <a:rPr lang="en-US" sz="2600" dirty="0" smtClean="0"/>
              <a:t>ATP acts as an inhibitor (negative feedback)</a:t>
            </a:r>
          </a:p>
        </p:txBody>
      </p:sp>
      <p:pic>
        <p:nvPicPr>
          <p:cNvPr id="11266" name="Picture 2" descr="http://cnx.org/resources/44b414f98827125a5facb5f05c980dbd/Figure_04_01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0" y="3460236"/>
            <a:ext cx="9602711" cy="30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0" y="156504"/>
            <a:ext cx="11369878" cy="745017"/>
          </a:xfrm>
        </p:spPr>
        <p:txBody>
          <a:bodyPr/>
          <a:lstStyle/>
          <a:p>
            <a:r>
              <a:rPr lang="en-US" dirty="0" smtClean="0"/>
              <a:t>Oxidation-Reduction Reactions (Redox)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991673"/>
            <a:ext cx="11552349" cy="57053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Electrons are transferred from one reactant to another</a:t>
            </a:r>
          </a:p>
          <a:p>
            <a:r>
              <a:rPr lang="en-US" sz="2800" dirty="0" smtClean="0"/>
              <a:t>Oxidation – reactant loses one or more </a:t>
            </a:r>
            <a:r>
              <a:rPr lang="en-US" sz="2800" dirty="0" smtClean="0"/>
              <a:t>electrons (OIL)</a:t>
            </a:r>
            <a:endParaRPr lang="en-US" sz="2800" dirty="0" smtClean="0"/>
          </a:p>
          <a:p>
            <a:pPr lvl="1"/>
            <a:r>
              <a:rPr lang="en-US" sz="2600" dirty="0" smtClean="0"/>
              <a:t>Means loses energy</a:t>
            </a:r>
          </a:p>
          <a:p>
            <a:r>
              <a:rPr lang="en-US" sz="2800" dirty="0" smtClean="0"/>
              <a:t>Reduction – reactant gains one or </a:t>
            </a:r>
            <a:r>
              <a:rPr lang="en-US" sz="2800" smtClean="0"/>
              <a:t>more </a:t>
            </a:r>
            <a:r>
              <a:rPr lang="en-US" sz="2800" smtClean="0"/>
              <a:t>electrons (RIG)</a:t>
            </a:r>
            <a:endParaRPr lang="en-US" sz="2800" dirty="0" smtClean="0"/>
          </a:p>
          <a:p>
            <a:pPr lvl="1"/>
            <a:r>
              <a:rPr lang="en-US" sz="2600" dirty="0" smtClean="0"/>
              <a:t>Means it gains energy</a:t>
            </a:r>
            <a:endParaRPr lang="en-US" sz="2600" dirty="0"/>
          </a:p>
        </p:txBody>
      </p:sp>
      <p:pic>
        <p:nvPicPr>
          <p:cNvPr id="1026" name="Picture 2" descr="http://academic.pgcc.edu/%7Ekroberts/Lecture/Chapter%205/05-02_RedoxReaction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8" y="3751535"/>
            <a:ext cx="6876290" cy="30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" y="195140"/>
            <a:ext cx="9404723" cy="732138"/>
          </a:xfrm>
        </p:spPr>
        <p:txBody>
          <a:bodyPr/>
          <a:lstStyle/>
          <a:p>
            <a:r>
              <a:rPr lang="en-US" dirty="0" smtClean="0"/>
              <a:t>Cellular Respiration (oxygen)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017432"/>
            <a:ext cx="11269014" cy="56151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Purpose is to use the energy from the exergonic breakdown of food to drive the production of ATP from ADP + P</a:t>
            </a:r>
          </a:p>
          <a:p>
            <a:pPr lvl="1"/>
            <a:r>
              <a:rPr lang="en-US" sz="2600" dirty="0" smtClean="0"/>
              <a:t>Can break down carbs, fats, and proteins release the energy needed, but glucose is primarily used</a:t>
            </a:r>
          </a:p>
          <a:p>
            <a:pPr lvl="1"/>
            <a:r>
              <a:rPr lang="en-US" sz="2600" dirty="0" smtClean="0"/>
              <a:t>Adding P to ADP to make ATP is called </a:t>
            </a:r>
            <a:r>
              <a:rPr lang="en-US" sz="2600" b="1" dirty="0" smtClean="0"/>
              <a:t>phosphorylation</a:t>
            </a:r>
          </a:p>
          <a:p>
            <a:r>
              <a:rPr lang="en-US" sz="2800" dirty="0" smtClean="0"/>
              <a:t>General equation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+ 6O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6CO</a:t>
            </a:r>
            <a:r>
              <a:rPr lang="en-US" sz="2800" baseline="-25000" dirty="0"/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 + 6H</a:t>
            </a:r>
            <a:r>
              <a:rPr lang="en-US" sz="2800" baseline="-25000" dirty="0"/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O + Energy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       (glucose) </a:t>
            </a:r>
            <a:r>
              <a:rPr lang="en-US" sz="2800" dirty="0" smtClean="0">
                <a:sym typeface="Wingdings" panose="05000000000000000000" pitchFamily="2" charset="2"/>
              </a:rPr>
              <a:t>       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Energy = 686 kcal/mole of </a:t>
            </a:r>
            <a:r>
              <a:rPr lang="en-US" sz="2800" dirty="0" smtClean="0">
                <a:sym typeface="Wingdings" panose="05000000000000000000" pitchFamily="2" charset="2"/>
              </a:rPr>
              <a:t>glucose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Main point: Turn glucose into ATP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19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55" y="233777"/>
            <a:ext cx="9404723" cy="77077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18" y="1176905"/>
            <a:ext cx="8288315" cy="521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332" y="3388658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667" y="3388658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396835">
            <a:off x="5294190" y="2876447"/>
            <a:ext cx="2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Oxidized in 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73584" y="2781754"/>
            <a:ext cx="2320120" cy="79157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Means splitting sugar</a:t>
            </a:r>
            <a:endParaRPr lang="en-US" sz="1600" dirty="0"/>
          </a:p>
        </p:txBody>
      </p:sp>
      <p:sp>
        <p:nvSpPr>
          <p:cNvPr id="9" name="Right Arrow Callout 8"/>
          <p:cNvSpPr/>
          <p:nvPr/>
        </p:nvSpPr>
        <p:spPr>
          <a:xfrm rot="19624993">
            <a:off x="215900" y="3992096"/>
            <a:ext cx="2320120" cy="79157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Is a 6 Carbon sugar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8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23" y="298171"/>
            <a:ext cx="9404723" cy="809412"/>
          </a:xfrm>
        </p:spPr>
        <p:txBody>
          <a:bodyPr/>
          <a:lstStyle/>
          <a:p>
            <a:r>
              <a:rPr lang="en-US" dirty="0" smtClean="0"/>
              <a:t>Mitochondrial Structure</a:t>
            </a:r>
            <a:endParaRPr lang="en-US" dirty="0"/>
          </a:p>
        </p:txBody>
      </p:sp>
      <p:pic>
        <p:nvPicPr>
          <p:cNvPr id="3078" name="Picture 6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5" y="1589669"/>
            <a:ext cx="4455061" cy="46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4" y="233777"/>
            <a:ext cx="9404723" cy="745017"/>
          </a:xfrm>
        </p:spPr>
        <p:txBody>
          <a:bodyPr/>
          <a:lstStyle/>
          <a:p>
            <a:r>
              <a:rPr lang="en-US" dirty="0" smtClean="0"/>
              <a:t>Electron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978794"/>
            <a:ext cx="10818252" cy="55636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During cellular respiration, electrons are removed from glucose</a:t>
            </a:r>
          </a:p>
          <a:p>
            <a:r>
              <a:rPr lang="en-US" sz="2800" dirty="0" smtClean="0"/>
              <a:t>Electrons travel with protons (form H atom)</a:t>
            </a:r>
          </a:p>
          <a:p>
            <a:r>
              <a:rPr lang="en-US" sz="2800" dirty="0" smtClean="0"/>
              <a:t>High energy electrons are transferred from glucose to oxygen (to form water) by electron carriers</a:t>
            </a:r>
          </a:p>
          <a:p>
            <a:r>
              <a:rPr lang="en-US" sz="2800" dirty="0" smtClean="0"/>
              <a:t>Electron carriers of cellular respiration are NAD+ and FAD</a:t>
            </a:r>
          </a:p>
          <a:p>
            <a:pPr marL="457200" lvl="1" indent="0">
              <a:buNone/>
            </a:pPr>
            <a:r>
              <a:rPr lang="en-US" sz="2600" dirty="0" smtClean="0"/>
              <a:t>(B vitamin coenzymes)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800" dirty="0" smtClean="0"/>
              <a:t>	NAD+ </a:t>
            </a:r>
            <a:r>
              <a:rPr lang="en-US" sz="2800" dirty="0" smtClean="0">
                <a:sym typeface="Wingdings" panose="05000000000000000000" pitchFamily="2" charset="2"/>
              </a:rPr>
              <a:t> NADH		FAD  FADH2</a:t>
            </a:r>
          </a:p>
          <a:p>
            <a:pPr marL="457200" lvl="1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*Is NAD+ being oxidized or reduced?  Does that mean it’s gaining or losing energy?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4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66" y="130746"/>
            <a:ext cx="9404723" cy="82229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Step 1 - Glycolysis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953036"/>
            <a:ext cx="11011437" cy="56924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Occurs in cytoplasm</a:t>
            </a:r>
          </a:p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Does not require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oxygen (anaerobic)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Breaks glucose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(6 carbon molecule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 into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 pyruvate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molecules.</a:t>
            </a:r>
          </a:p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Consumes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 ATP,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produces 4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ATP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(net gain of 2)</a:t>
            </a:r>
          </a:p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Produces 2 NADH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46" y="2418621"/>
            <a:ext cx="5404854" cy="4439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293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http://highered.mheducation.com/sites/0072507470/student_view0/chapter25/animation__how_glycolysis_works.html</a:t>
            </a:r>
          </a:p>
        </p:txBody>
      </p:sp>
    </p:spTree>
    <p:extLst>
      <p:ext uri="{BB962C8B-B14F-4D97-AF65-F5344CB8AC3E}">
        <p14:creationId xmlns:p14="http://schemas.microsoft.com/office/powerpoint/2010/main" val="1461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25" y="54592"/>
            <a:ext cx="6255539" cy="3715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70" y="3634571"/>
            <a:ext cx="6390494" cy="3103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46" y="1230654"/>
            <a:ext cx="55230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c-c-c-c-c-c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p-c-c-c                c-c-c-p (PGAL)</a:t>
            </a:r>
          </a:p>
          <a:p>
            <a:endParaRPr lang="en-US" dirty="0"/>
          </a:p>
          <a:p>
            <a:r>
              <a:rPr lang="en-US" dirty="0" smtClean="0"/>
              <a:t>       		 2ATP 					2ATP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NADH</a:t>
            </a:r>
            <a:r>
              <a:rPr lang="en-US" dirty="0" smtClean="0"/>
              <a:t>				 	NADH</a:t>
            </a:r>
          </a:p>
          <a:p>
            <a:endParaRPr lang="en-US" dirty="0"/>
          </a:p>
          <a:p>
            <a:r>
              <a:rPr lang="en-US" dirty="0" smtClean="0"/>
              <a:t>               </a:t>
            </a:r>
          </a:p>
          <a:p>
            <a:endParaRPr lang="en-US" dirty="0"/>
          </a:p>
          <a:p>
            <a:r>
              <a:rPr lang="en-US" dirty="0" smtClean="0"/>
              <a:t>		    c-c-c                       </a:t>
            </a:r>
            <a:r>
              <a:rPr lang="en-US" dirty="0" err="1" smtClean="0"/>
              <a:t>c-c-c</a:t>
            </a:r>
            <a:r>
              <a:rPr lang="en-US" dirty="0" smtClean="0"/>
              <a:t>     (pyruvate)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- 4 ATP Produced (2 Net)</a:t>
            </a:r>
          </a:p>
          <a:p>
            <a:r>
              <a:rPr lang="en-US" dirty="0" smtClean="0"/>
              <a:t>- 2 NADH produced – which will be used in the </a:t>
            </a:r>
          </a:p>
          <a:p>
            <a:r>
              <a:rPr lang="en-US" dirty="0" smtClean="0"/>
              <a:t>ETC, where each will produce 3 ATP)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74461" y="1558201"/>
            <a:ext cx="873456" cy="46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38986" y="1558201"/>
            <a:ext cx="696036" cy="46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51631" y="2295180"/>
            <a:ext cx="13648" cy="141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01128" y="2295180"/>
            <a:ext cx="13648" cy="141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urved Left Arrow 11"/>
          <p:cNvSpPr/>
          <p:nvPr/>
        </p:nvSpPr>
        <p:spPr>
          <a:xfrm>
            <a:off x="1951631" y="2336122"/>
            <a:ext cx="313899" cy="6141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4698456" y="2336122"/>
            <a:ext cx="313899" cy="6141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872" y="168544"/>
            <a:ext cx="5472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Glucose is turned into Pyruvate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2827" y="1625176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2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1267</TotalTime>
  <Words>979</Words>
  <Application>Microsoft Office PowerPoint</Application>
  <PresentationFormat>Widescreen</PresentationFormat>
  <Paragraphs>182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Ion</vt:lpstr>
      <vt:lpstr>Cellular Respiration &amp; Fermentation</vt:lpstr>
      <vt:lpstr>YOU MUST KNOW</vt:lpstr>
      <vt:lpstr>Oxidation-Reduction Reactions (Redox)</vt:lpstr>
      <vt:lpstr>Cellular Respiration (oxygen)</vt:lpstr>
      <vt:lpstr>Overview</vt:lpstr>
      <vt:lpstr>Mitochondrial Structure</vt:lpstr>
      <vt:lpstr>Electron carriers</vt:lpstr>
      <vt:lpstr>Step 1 - Glycolysis</vt:lpstr>
      <vt:lpstr>PowerPoint Presentation</vt:lpstr>
      <vt:lpstr>What is happening during Glycolysis. </vt:lpstr>
      <vt:lpstr>Pyruvate Oxidation (prep for Krebs)</vt:lpstr>
      <vt:lpstr>How pyruvate if oxidized to Acetyl-CoA</vt:lpstr>
      <vt:lpstr>Step 2 – Citric Acid Cycle</vt:lpstr>
      <vt:lpstr>PowerPoint Presentation</vt:lpstr>
      <vt:lpstr>Glycolysis and Citric Acid Cycle (Krebs)</vt:lpstr>
      <vt:lpstr>Step 3 – Oxidative Phosphorylation</vt:lpstr>
      <vt:lpstr>PowerPoint Presentation</vt:lpstr>
      <vt:lpstr>Chemiosmosis</vt:lpstr>
      <vt:lpstr>PowerPoint Presentation</vt:lpstr>
      <vt:lpstr>Fermentation (w/o oxygen)</vt:lpstr>
      <vt:lpstr>Alcohol Fermentation</vt:lpstr>
      <vt:lpstr>Lactic Acid Fermentation</vt:lpstr>
      <vt:lpstr>Anaerobes</vt:lpstr>
      <vt:lpstr>Related Metabolic Pathways </vt:lpstr>
    </vt:vector>
  </TitlesOfParts>
  <Company>Academy School District #20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 &amp; Fermentation</dc:title>
  <dc:creator>Hanni Winegar</dc:creator>
  <cp:lastModifiedBy>Tanya Fillingham</cp:lastModifiedBy>
  <cp:revision>47</cp:revision>
  <dcterms:created xsi:type="dcterms:W3CDTF">2015-09-06T17:18:31Z</dcterms:created>
  <dcterms:modified xsi:type="dcterms:W3CDTF">2015-09-17T12:40:40Z</dcterms:modified>
</cp:coreProperties>
</file>