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  <p:sldId id="269" r:id="rId9"/>
    <p:sldId id="271" r:id="rId10"/>
    <p:sldId id="272" r:id="rId11"/>
    <p:sldId id="270" r:id="rId12"/>
    <p:sldId id="258" r:id="rId13"/>
    <p:sldId id="259" r:id="rId14"/>
    <p:sldId id="260" r:id="rId15"/>
    <p:sldId id="26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3" autoAdjust="0"/>
    <p:restoredTop sz="94384" autoAdjust="0"/>
  </p:normalViewPr>
  <p:slideViewPr>
    <p:cSldViewPr snapToGrid="0">
      <p:cViewPr varScale="1">
        <p:scale>
          <a:sx n="40" d="100"/>
          <a:sy n="40" d="100"/>
        </p:scale>
        <p:origin x="72" y="6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0D321-A0FD-4E64-BCDF-D642FA66662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423AF-6F39-4E3C-B329-EA89D98F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" panose="02020603050405020304" pitchFamily="18" charset="0"/>
                <a:ea typeface="ＭＳ Ｐゴシック" panose="020B0600070205080204" pitchFamily="34" charset="-128"/>
              </a:rPr>
              <a:t>Chapter 3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" panose="02020603050405020304" pitchFamily="18" charset="0"/>
                <a:ea typeface="ＭＳ Ｐゴシック" panose="020B0600070205080204" pitchFamily="34" charset="-128"/>
              </a:rPr>
              <a:t>Kendall/Hunt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F6F6A5-DE10-47F6-91FB-4A19C4E93FA1}" type="slidenum"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pPr/>
              <a:t>14</a:t>
            </a:fld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95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5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1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63CE-3A66-468E-BB1C-BD591707C443}" type="datetime1">
              <a:rPr lang="en-US" altLang="en-US"/>
              <a:pPr>
                <a:defRPr/>
              </a:pPr>
              <a:t>9/2/2014</a:t>
            </a:fld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Kendall/Hunt Publishing Company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A5D0E-3138-47A5-A006-3EFE0E46C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58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5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6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7733FB-5CB4-4621-8521-1A9CC53F8D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79D65B3-092A-4BC9-9DBC-9E023651EE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837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Scene Sketching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533005" cy="36783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Cross-Projection</a:t>
            </a:r>
          </a:p>
          <a:p>
            <a:r>
              <a:rPr lang="en-US" sz="2400" dirty="0" smtClean="0"/>
              <a:t>Presents floors and walls as they were on one surface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197" y="2620370"/>
            <a:ext cx="6245804" cy="370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320118"/>
            <a:ext cx="4127018" cy="453788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sz="2800" dirty="0"/>
              <a:t>Record details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2800" dirty="0"/>
              <a:t>Make </a:t>
            </a:r>
            <a:r>
              <a:rPr lang="en-US" sz="2800" dirty="0" smtClean="0"/>
              <a:t>notes</a:t>
            </a:r>
          </a:p>
          <a:p>
            <a:pPr lvl="1"/>
            <a:r>
              <a:rPr lang="en-US" sz="2000" dirty="0"/>
              <a:t>Explanation of evidence</a:t>
            </a:r>
          </a:p>
          <a:p>
            <a:pPr lvl="1"/>
            <a:r>
              <a:rPr lang="en-US" sz="2000" dirty="0" smtClean="0"/>
              <a:t>Description</a:t>
            </a:r>
            <a:endParaRPr lang="en-US" sz="2000" dirty="0"/>
          </a:p>
          <a:p>
            <a:pPr lvl="1"/>
            <a:r>
              <a:rPr lang="en-US" sz="2000" dirty="0"/>
              <a:t>Time found</a:t>
            </a:r>
          </a:p>
          <a:p>
            <a:pPr lvl="1"/>
            <a:r>
              <a:rPr lang="en-US" sz="2000" dirty="0"/>
              <a:t>How &amp; who did the packaging</a:t>
            </a:r>
          </a:p>
          <a:p>
            <a:pPr lvl="1"/>
            <a:r>
              <a:rPr lang="en-US" sz="2000" dirty="0"/>
              <a:t>Where the evidence </a:t>
            </a:r>
            <a:r>
              <a:rPr lang="en-US" sz="2000" dirty="0" smtClean="0"/>
              <a:t>goes</a:t>
            </a:r>
            <a:endParaRPr lang="en-US" sz="2000" dirty="0"/>
          </a:p>
          <a:p>
            <a:pPr marL="324000" lvl="1" indent="0">
              <a:buNone/>
            </a:pPr>
            <a:endParaRPr lang="en-US" sz="2400" dirty="0"/>
          </a:p>
          <a:p>
            <a:endParaRPr lang="en-US" sz="2800" dirty="0"/>
          </a:p>
        </p:txBody>
      </p:sp>
      <p:pic>
        <p:nvPicPr>
          <p:cNvPr id="4" name="Picture 2" descr="https://www.msu.edu/~reethskr/myweb/gwq/scene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80" y="846162"/>
            <a:ext cx="7737520" cy="574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2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nsidethetape.com/images/sketch-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785" y="846160"/>
            <a:ext cx="7090026" cy="545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581193" y="2665394"/>
            <a:ext cx="4117592" cy="363304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Identify the sketch with a legend and a scale</a:t>
            </a:r>
          </a:p>
          <a:p>
            <a:pPr lvl="1"/>
            <a:r>
              <a:rPr lang="en-US" sz="2000" dirty="0"/>
              <a:t>Case number</a:t>
            </a:r>
          </a:p>
          <a:p>
            <a:pPr lvl="1"/>
            <a:r>
              <a:rPr lang="en-US" sz="2000" dirty="0"/>
              <a:t>Type of crime</a:t>
            </a:r>
          </a:p>
          <a:p>
            <a:pPr lvl="1"/>
            <a:r>
              <a:rPr lang="en-US" sz="2000" dirty="0"/>
              <a:t>Investigator</a:t>
            </a:r>
          </a:p>
          <a:p>
            <a:pPr lvl="1"/>
            <a:r>
              <a:rPr lang="en-US" sz="2000" dirty="0"/>
              <a:t>Persons assisting</a:t>
            </a:r>
          </a:p>
          <a:p>
            <a:pPr lvl="1"/>
            <a:r>
              <a:rPr lang="en-US" sz="2000" dirty="0"/>
              <a:t>Direction of North</a:t>
            </a:r>
          </a:p>
          <a:p>
            <a:pPr lvl="1"/>
            <a:r>
              <a:rPr lang="en-US" sz="2000" dirty="0"/>
              <a:t>Identifying information in sketch -Key</a:t>
            </a:r>
          </a:p>
          <a:p>
            <a:pPr lvl="1"/>
            <a:r>
              <a:rPr lang="en-US" sz="2000" dirty="0"/>
              <a:t>Scale</a:t>
            </a:r>
          </a:p>
          <a:p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ccja.org/images/csr-crimescen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74" y="0"/>
            <a:ext cx="927932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3889"/>
            <a:ext cx="5218113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1" lang="en-US" altLang="en-US" sz="2600" dirty="0">
                <a:solidFill>
                  <a:srgbClr val="9A232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Crime Scene Sketch</a:t>
            </a:r>
            <a:endParaRPr kumimoji="1" lang="en-US" altLang="en-US" i="1" dirty="0" smtClean="0">
              <a:solidFill>
                <a:schemeClr val="bg1"/>
              </a:solidFill>
              <a:latin typeface="Arial Narrow" panose="020B0606020202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E118A-2711-40FF-9162-C4BBA5D7A2A9}" type="slidenum">
              <a:rPr lang="en-US" altLang="en-US" sz="1000">
                <a:ea typeface="ＭＳ Ｐゴシック" panose="020B0600070205080204" pitchFamily="34" charset="-128"/>
              </a:rPr>
              <a:pPr/>
              <a:t>14</a:t>
            </a:fld>
            <a:endParaRPr lang="en-US" altLang="en-US" sz="1000">
              <a:ea typeface="ＭＳ Ｐゴシック" panose="020B0600070205080204" pitchFamily="34" charset="-128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05000" y="1905001"/>
            <a:ext cx="86868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>
                <a:solidFill>
                  <a:schemeClr val="bg1"/>
                </a:solidFill>
                <a:ea typeface="ＭＳ Ｐゴシック" panose="020B0600070205080204" pitchFamily="34" charset="-128"/>
              </a:rPr>
              <a:t>Date: August 14, 2005		Criminalist: Ann Wilson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1600">
                <a:solidFill>
                  <a:schemeClr val="bg1"/>
                </a:solidFill>
                <a:ea typeface="ＭＳ Ｐゴシック" panose="020B0600070205080204" pitchFamily="34" charset="-128"/>
              </a:rPr>
              <a:t>Time: 11:35 am			Location: 4358 Rockledge Dr.</a:t>
            </a:r>
            <a:r>
              <a:rPr lang="en-US" altLang="en-US" sz="1100">
                <a:solidFill>
                  <a:srgbClr val="000000"/>
                </a:solidFill>
                <a:latin typeface="Lucida Grande" pitchFamily="-84" charset="0"/>
                <a:ea typeface="ＭＳ Ｐゴシック" panose="020B0600070205080204" pitchFamily="34" charset="-128"/>
              </a:rPr>
              <a:t>,</a:t>
            </a:r>
            <a:r>
              <a:rPr lang="en-US" altLang="en-US" sz="1600">
                <a:solidFill>
                  <a:schemeClr val="bg1"/>
                </a:solidFill>
                <a:ea typeface="ＭＳ Ｐゴシック" panose="020B0600070205080204" pitchFamily="34" charset="-128"/>
              </a:rPr>
              <a:t> St. Louis, Mo.</a:t>
            </a:r>
          </a:p>
        </p:txBody>
      </p:sp>
      <p:sp>
        <p:nvSpPr>
          <p:cNvPr id="27654" name="Line 24"/>
          <p:cNvSpPr>
            <a:spLocks noChangeShapeType="1"/>
          </p:cNvSpPr>
          <p:nvPr/>
        </p:nvSpPr>
        <p:spPr bwMode="auto">
          <a:xfrm flipV="1">
            <a:off x="7796213" y="3276600"/>
            <a:ext cx="0" cy="609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25"/>
          <p:cNvSpPr txBox="1">
            <a:spLocks noChangeArrowheads="1"/>
          </p:cNvSpPr>
          <p:nvPr/>
        </p:nvSpPr>
        <p:spPr bwMode="auto">
          <a:xfrm>
            <a:off x="7620000" y="2968626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endParaRPr lang="en-US" altLang="en-US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7656" name="Line 26"/>
          <p:cNvSpPr>
            <a:spLocks noChangeShapeType="1"/>
          </p:cNvSpPr>
          <p:nvPr/>
        </p:nvSpPr>
        <p:spPr bwMode="auto">
          <a:xfrm>
            <a:off x="8458200" y="3722688"/>
            <a:ext cx="914400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27"/>
          <p:cNvSpPr txBox="1">
            <a:spLocks noChangeArrowheads="1"/>
          </p:cNvSpPr>
          <p:nvPr/>
        </p:nvSpPr>
        <p:spPr bwMode="auto">
          <a:xfrm>
            <a:off x="8747126" y="3355976"/>
            <a:ext cx="6254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5 ft</a:t>
            </a:r>
          </a:p>
        </p:txBody>
      </p:sp>
      <p:sp>
        <p:nvSpPr>
          <p:cNvPr id="27659" name="Rectangle 43"/>
          <p:cNvSpPr>
            <a:spLocks noChangeArrowheads="1"/>
          </p:cNvSpPr>
          <p:nvPr/>
        </p:nvSpPr>
        <p:spPr bwMode="auto">
          <a:xfrm>
            <a:off x="1600201" y="-11276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7660" name="Picture 51" descr="0302 student ske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82" y="1322591"/>
            <a:ext cx="7696994" cy="553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1" name="Text Box 5"/>
          <p:cNvSpPr txBox="1">
            <a:spLocks noChangeArrowheads="1"/>
          </p:cNvSpPr>
          <p:nvPr/>
        </p:nvSpPr>
        <p:spPr bwMode="auto">
          <a:xfrm>
            <a:off x="4114800" y="651670"/>
            <a:ext cx="86868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dirty="0">
                <a:ea typeface="ＭＳ Ｐゴシック" panose="020B0600070205080204" pitchFamily="34" charset="-128"/>
              </a:rPr>
              <a:t>Date: August 14, 2005		Criminalist: Ann Wilson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1600" dirty="0">
                <a:ea typeface="ＭＳ Ｐゴシック" panose="020B0600070205080204" pitchFamily="34" charset="-128"/>
              </a:rPr>
              <a:t>Time: 11:35 am			Location: 4358 Rockledge Dr.</a:t>
            </a:r>
            <a:r>
              <a:rPr lang="en-US" altLang="en-US" sz="1100" dirty="0">
                <a:latin typeface="Lucida Grande" pitchFamily="-84" charset="0"/>
                <a:ea typeface="ＭＳ Ｐゴシック" panose="020B0600070205080204" pitchFamily="34" charset="-128"/>
              </a:rPr>
              <a:t>,</a:t>
            </a:r>
            <a:r>
              <a:rPr lang="en-US" altLang="en-US" sz="1600" dirty="0">
                <a:ea typeface="ＭＳ Ｐゴシック" panose="020B0600070205080204" pitchFamily="34" charset="-128"/>
              </a:rPr>
              <a:t> St. Louis, Mo.</a:t>
            </a:r>
          </a:p>
        </p:txBody>
      </p:sp>
    </p:spTree>
    <p:extLst>
      <p:ext uri="{BB962C8B-B14F-4D97-AF65-F5344CB8AC3E}">
        <p14:creationId xmlns:p14="http://schemas.microsoft.com/office/powerpoint/2010/main" val="870297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</a:t>
            </a:r>
            <a:r>
              <a:rPr lang="en-US" smtClean="0"/>
              <a:t>Sketch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Finished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sketch—DONE LATER!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Looks prettier: to scale, etc.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Drawn by skilled individual (ex: artist)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May be done on computer</a:t>
            </a:r>
          </a:p>
        </p:txBody>
      </p:sp>
    </p:spTree>
    <p:extLst>
      <p:ext uri="{BB962C8B-B14F-4D97-AF65-F5344CB8AC3E}">
        <p14:creationId xmlns:p14="http://schemas.microsoft.com/office/powerpoint/2010/main" val="11552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artoonstock.com/newscartoons/cartoonists/jlv/lowres/jlvn627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22" y="75392"/>
            <a:ext cx="6088039" cy="678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Crime Scene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crime scene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Accurately portrays the physical facts</a:t>
            </a:r>
            <a:endParaRPr lang="en-US" sz="2800" dirty="0"/>
          </a:p>
          <a:p>
            <a:r>
              <a:rPr lang="en-US" sz="2800" dirty="0"/>
              <a:t>Relates the sequence of events at the scene</a:t>
            </a:r>
          </a:p>
          <a:p>
            <a:r>
              <a:rPr lang="en-US" sz="2800" dirty="0" smtClean="0"/>
              <a:t>Establishes </a:t>
            </a:r>
            <a:r>
              <a:rPr lang="en-US" sz="2800" dirty="0"/>
              <a:t>the precise location and relationship of objects and evidence at the scene</a:t>
            </a:r>
          </a:p>
          <a:p>
            <a:r>
              <a:rPr lang="en-US" sz="2800" dirty="0" smtClean="0"/>
              <a:t>Creates </a:t>
            </a:r>
            <a:r>
              <a:rPr lang="en-US" sz="2800" dirty="0"/>
              <a:t>a mental picture of the scene for those not present</a:t>
            </a:r>
          </a:p>
          <a:p>
            <a:r>
              <a:rPr lang="en-US" sz="2800" dirty="0" smtClean="0"/>
              <a:t>Is </a:t>
            </a:r>
            <a:r>
              <a:rPr lang="en-US" sz="2800" dirty="0"/>
              <a:t>a permanent record of the scene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75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crime scene sketch assists </a:t>
            </a:r>
            <a:r>
              <a:rPr lang="en-US" sz="2400" dirty="0" smtClean="0"/>
              <a:t>in:</a:t>
            </a:r>
          </a:p>
          <a:p>
            <a:pPr marL="3240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</a:t>
            </a:r>
            <a:r>
              <a:rPr lang="en-US" sz="2000" dirty="0"/>
              <a:t>) Interviewing and interrogating persons</a:t>
            </a:r>
          </a:p>
          <a:p>
            <a:pPr marL="0" indent="0">
              <a:buNone/>
            </a:pPr>
            <a:r>
              <a:rPr lang="en-US" sz="2400" dirty="0" smtClean="0"/>
              <a:t>	2</a:t>
            </a:r>
            <a:r>
              <a:rPr lang="en-US" sz="2400" dirty="0"/>
              <a:t>) Preparing an investigative report</a:t>
            </a:r>
          </a:p>
          <a:p>
            <a:pPr marL="0" indent="0">
              <a:buNone/>
            </a:pPr>
            <a:r>
              <a:rPr lang="en-US" sz="2400" dirty="0" smtClean="0"/>
              <a:t>	3</a:t>
            </a:r>
            <a:r>
              <a:rPr lang="en-US" sz="2400" dirty="0"/>
              <a:t>) Presenting the case in court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sketch supplements photographs, notes, plaster casts and other investigative techniques.</a:t>
            </a:r>
          </a:p>
          <a:p>
            <a:r>
              <a:rPr lang="en-US" sz="2400" dirty="0" smtClean="0"/>
              <a:t>Two </a:t>
            </a:r>
            <a:r>
              <a:rPr lang="en-US" sz="2400" dirty="0"/>
              <a:t>types of sketches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sz="2000" dirty="0" smtClean="0"/>
              <a:t>Rough </a:t>
            </a:r>
            <a:r>
              <a:rPr lang="en-US" sz="2000" dirty="0"/>
              <a:t>sketch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sz="2000" dirty="0" smtClean="0"/>
              <a:t>Finished </a:t>
            </a:r>
            <a:r>
              <a:rPr lang="en-US" sz="2000" dirty="0"/>
              <a:t>or scale sketch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01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The rough sketch is the first pencil-drawn outline of the scene and the location of objects and evidence within this outline.</a:t>
            </a:r>
          </a:p>
          <a:p>
            <a:r>
              <a:rPr lang="en-US" sz="2800" dirty="0" smtClean="0"/>
              <a:t>Usually </a:t>
            </a:r>
            <a:r>
              <a:rPr lang="en-US" sz="2800" dirty="0"/>
              <a:t>not drawn to scale</a:t>
            </a:r>
          </a:p>
          <a:p>
            <a:pPr lvl="1"/>
            <a:r>
              <a:rPr lang="en-US" sz="2400" dirty="0" smtClean="0"/>
              <a:t>Although </a:t>
            </a:r>
            <a:r>
              <a:rPr lang="en-US" sz="2400" dirty="0"/>
              <a:t>distances are measured and indicated in the sketch</a:t>
            </a:r>
          </a:p>
          <a:p>
            <a:r>
              <a:rPr lang="en-US" sz="2800" dirty="0" smtClean="0"/>
              <a:t>Sketch </a:t>
            </a:r>
            <a:r>
              <a:rPr lang="en-US" sz="2800" dirty="0"/>
              <a:t>after photographs are taken and before anything is moved.</a:t>
            </a:r>
          </a:p>
          <a:p>
            <a:r>
              <a:rPr lang="en-US" sz="2800" dirty="0" smtClean="0"/>
              <a:t>Sketch </a:t>
            </a:r>
            <a:r>
              <a:rPr lang="en-US" sz="2800" dirty="0"/>
              <a:t>as much as possible.</a:t>
            </a:r>
          </a:p>
        </p:txBody>
      </p:sp>
    </p:spTree>
    <p:extLst>
      <p:ext uri="{BB962C8B-B14F-4D97-AF65-F5344CB8AC3E}">
        <p14:creationId xmlns:p14="http://schemas.microsoft.com/office/powerpoint/2010/main" val="34639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US" sz="3600" dirty="0"/>
          </a:p>
          <a:p>
            <a:r>
              <a:rPr lang="en-US" sz="3600" dirty="0" smtClean="0"/>
              <a:t>Paper</a:t>
            </a:r>
            <a:endParaRPr lang="en-US" sz="3600" dirty="0"/>
          </a:p>
          <a:p>
            <a:r>
              <a:rPr lang="en-US" sz="3600" dirty="0" smtClean="0"/>
              <a:t>Pencil</a:t>
            </a:r>
            <a:endParaRPr lang="en-US" sz="3600" dirty="0"/>
          </a:p>
          <a:p>
            <a:r>
              <a:rPr lang="en-US" sz="3600" dirty="0" smtClean="0"/>
              <a:t>Measuring </a:t>
            </a:r>
            <a:r>
              <a:rPr lang="en-US" sz="3600" dirty="0"/>
              <a:t>tape</a:t>
            </a:r>
          </a:p>
          <a:p>
            <a:r>
              <a:rPr lang="en-US" sz="3600" dirty="0" smtClean="0"/>
              <a:t>Ruler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Clipboard</a:t>
            </a:r>
            <a:endParaRPr lang="en-US" sz="3600" dirty="0"/>
          </a:p>
          <a:p>
            <a:r>
              <a:rPr lang="en-US" sz="3600" dirty="0" smtClean="0"/>
              <a:t>Eraser</a:t>
            </a:r>
            <a:endParaRPr lang="en-US" sz="3600" dirty="0"/>
          </a:p>
          <a:p>
            <a:r>
              <a:rPr lang="en-US" sz="3600" dirty="0" smtClean="0"/>
              <a:t>Compass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46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2809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Observe and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Measure distances</a:t>
            </a:r>
          </a:p>
          <a:p>
            <a:pPr lvl="1"/>
            <a:r>
              <a:rPr lang="en-US" sz="1800" dirty="0" smtClean="0"/>
              <a:t>Steel tape is best (doesn’t stretch)</a:t>
            </a:r>
          </a:p>
          <a:p>
            <a:pPr lvl="1"/>
            <a:r>
              <a:rPr lang="en-US" sz="1800" dirty="0" smtClean="0"/>
              <a:t>Use conventional units of measurement (inches, feet, centimeters, meters)</a:t>
            </a:r>
          </a:p>
          <a:p>
            <a:pPr lvl="1"/>
            <a:r>
              <a:rPr lang="en-US" sz="1800" dirty="0" smtClean="0"/>
              <a:t>Measure from fixed locations (walls, trees, corners, other immovable objects)</a:t>
            </a:r>
          </a:p>
          <a:p>
            <a:pPr lvl="1"/>
            <a:r>
              <a:rPr lang="en-US" sz="1800" dirty="0" smtClean="0"/>
              <a:t>Determine the scale</a:t>
            </a:r>
            <a:endParaRPr lang="en-US" sz="1800" dirty="0"/>
          </a:p>
          <a:p>
            <a:pPr lvl="2"/>
            <a:r>
              <a:rPr lang="en-US" sz="1600" dirty="0"/>
              <a:t>Take the longest measurement at the scene and divide it by the longest measurement of the paper used for sketching.</a:t>
            </a:r>
          </a:p>
          <a:p>
            <a:pPr lvl="2"/>
            <a:r>
              <a:rPr lang="en-US" sz="1600" dirty="0" smtClean="0"/>
              <a:t>½”= </a:t>
            </a:r>
            <a:r>
              <a:rPr lang="en-US" sz="1600" dirty="0"/>
              <a:t>1’small rooms</a:t>
            </a:r>
          </a:p>
          <a:p>
            <a:pPr lvl="2"/>
            <a:r>
              <a:rPr lang="en-US" sz="1600" dirty="0" smtClean="0"/>
              <a:t>¼”= </a:t>
            </a:r>
            <a:r>
              <a:rPr lang="en-US" sz="1600" dirty="0"/>
              <a:t>1’large rooms</a:t>
            </a:r>
          </a:p>
          <a:p>
            <a:pPr lvl="2"/>
            <a:r>
              <a:rPr lang="en-US" sz="1600" dirty="0" smtClean="0"/>
              <a:t>1/8</a:t>
            </a:r>
            <a:r>
              <a:rPr lang="en-US" sz="1600" dirty="0"/>
              <a:t>”= 1’very large rooms</a:t>
            </a:r>
          </a:p>
          <a:p>
            <a:pPr lvl="2"/>
            <a:r>
              <a:rPr lang="en-US" sz="1600" dirty="0" smtClean="0"/>
              <a:t>½”= </a:t>
            </a:r>
            <a:r>
              <a:rPr lang="en-US" sz="1600" dirty="0"/>
              <a:t>10’large buildings</a:t>
            </a:r>
          </a:p>
          <a:p>
            <a:pPr lvl="2"/>
            <a:r>
              <a:rPr lang="en-US" sz="1600" dirty="0" smtClean="0"/>
              <a:t>1/8</a:t>
            </a:r>
            <a:r>
              <a:rPr lang="en-US" sz="1600" dirty="0"/>
              <a:t>”= 10’large land area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6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17224"/>
            <a:ext cx="11029615" cy="3678303"/>
          </a:xfrm>
        </p:spPr>
        <p:txBody>
          <a:bodyPr>
            <a:noAutofit/>
          </a:bodyPr>
          <a:lstStyle/>
          <a:p>
            <a:pPr marL="936900" lvl="2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2800" dirty="0"/>
              <a:t>Outline the </a:t>
            </a:r>
            <a:r>
              <a:rPr lang="en-US" sz="2800" dirty="0" smtClean="0"/>
              <a:t>area</a:t>
            </a:r>
          </a:p>
          <a:p>
            <a:pPr lvl="1"/>
            <a:r>
              <a:rPr lang="en-US" sz="2400" dirty="0" smtClean="0"/>
              <a:t>North should be at the top of the paper</a:t>
            </a:r>
            <a:endParaRPr lang="en-US" sz="2400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2800" dirty="0"/>
              <a:t>Locate </a:t>
            </a:r>
            <a:r>
              <a:rPr lang="en-US" sz="2800" dirty="0" smtClean="0"/>
              <a:t>&amp; Plot objects </a:t>
            </a:r>
            <a:r>
              <a:rPr lang="en-US" sz="2800" dirty="0"/>
              <a:t>and evidence within the </a:t>
            </a:r>
            <a:r>
              <a:rPr lang="en-US" sz="2800" dirty="0" smtClean="0"/>
              <a:t>outline</a:t>
            </a:r>
            <a:endParaRPr lang="en-US" sz="2800" dirty="0"/>
          </a:p>
          <a:p>
            <a:pPr lvl="1"/>
            <a:r>
              <a:rPr lang="en-US" sz="2400" dirty="0"/>
              <a:t>Plotting methods are used to locate objects and evidence on the sketch. </a:t>
            </a:r>
          </a:p>
          <a:p>
            <a:pPr lvl="1"/>
            <a:r>
              <a:rPr lang="en-US" sz="2400" dirty="0" smtClean="0"/>
              <a:t>They </a:t>
            </a:r>
            <a:r>
              <a:rPr lang="en-US" sz="2400" dirty="0"/>
              <a:t>include the use of:</a:t>
            </a:r>
          </a:p>
          <a:p>
            <a:pPr lvl="2"/>
            <a:r>
              <a:rPr lang="en-US" sz="2000" dirty="0" smtClean="0"/>
              <a:t>Rectangular </a:t>
            </a:r>
            <a:r>
              <a:rPr lang="en-US" sz="2000" dirty="0"/>
              <a:t>coordinates</a:t>
            </a:r>
          </a:p>
          <a:p>
            <a:pPr lvl="2"/>
            <a:r>
              <a:rPr lang="en-US" sz="2000" dirty="0" smtClean="0"/>
              <a:t>A </a:t>
            </a:r>
            <a:r>
              <a:rPr lang="en-US" sz="2000" dirty="0"/>
              <a:t>baseline</a:t>
            </a:r>
          </a:p>
          <a:p>
            <a:pPr lvl="2"/>
            <a:r>
              <a:rPr lang="en-US" sz="2000" dirty="0" smtClean="0"/>
              <a:t>Triangulation</a:t>
            </a:r>
            <a:endParaRPr lang="en-US" sz="2000" dirty="0"/>
          </a:p>
          <a:p>
            <a:pPr lvl="2"/>
            <a:r>
              <a:rPr lang="en-US" sz="2000" dirty="0" smtClean="0"/>
              <a:t>Compass </a:t>
            </a:r>
            <a:r>
              <a:rPr lang="en-US" sz="2000" dirty="0"/>
              <a:t>points.</a:t>
            </a:r>
          </a:p>
          <a:p>
            <a:pPr marL="666900" lvl="1" indent="-342900">
              <a:buFont typeface="+mj-lt"/>
              <a:buAutoNum type="arabicPeriod" startAt="3"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33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482724" cy="37871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Rectangular Coordinates</a:t>
            </a:r>
            <a:endParaRPr lang="en-US" sz="2400" dirty="0"/>
          </a:p>
          <a:p>
            <a:pPr lvl="1"/>
            <a:r>
              <a:rPr lang="en-US" sz="2000" dirty="0"/>
              <a:t>Uses two adjacent walls as fixed points as distances are measured at right </a:t>
            </a:r>
            <a:r>
              <a:rPr lang="en-US" sz="2000" dirty="0" smtClean="0"/>
              <a:t>angles</a:t>
            </a:r>
          </a:p>
          <a:p>
            <a:pPr lvl="1"/>
            <a:endParaRPr lang="en-US" sz="2000" dirty="0"/>
          </a:p>
          <a:p>
            <a:pPr marL="3240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Baseline Method</a:t>
            </a:r>
            <a:endParaRPr lang="en-US" sz="2400" dirty="0"/>
          </a:p>
          <a:p>
            <a:pPr lvl="1"/>
            <a:r>
              <a:rPr lang="en-US" sz="2000" dirty="0"/>
              <a:t>Run a baseline from one fixed point to another, from which measurements are taken at right angles.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825" y="385012"/>
            <a:ext cx="4588393" cy="3689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690" y="4211053"/>
            <a:ext cx="5968792" cy="26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63" y="2180496"/>
            <a:ext cx="5915860" cy="367830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Triangulation </a:t>
            </a:r>
            <a:endParaRPr lang="en-US" sz="2000" dirty="0"/>
          </a:p>
          <a:p>
            <a:pPr lvl="1"/>
            <a:r>
              <a:rPr lang="en-US" sz="1800" dirty="0"/>
              <a:t>Common in outdoor scenes</a:t>
            </a:r>
          </a:p>
          <a:p>
            <a:pPr lvl="1"/>
            <a:r>
              <a:rPr lang="en-US" sz="1800" dirty="0" smtClean="0"/>
              <a:t>Uses </a:t>
            </a:r>
            <a:r>
              <a:rPr lang="en-US" sz="1800" dirty="0"/>
              <a:t>straight-line measurements from two fixed objects to the evidence to create a triangle with evidence in the angle formed by two straight lines</a:t>
            </a:r>
            <a:r>
              <a:rPr lang="en-US" sz="18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Compass Point Method</a:t>
            </a:r>
          </a:p>
          <a:p>
            <a:r>
              <a:rPr lang="en-US" sz="2000" dirty="0" smtClean="0"/>
              <a:t>Uses a protractor to measure the angle formed by two lines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2511"/>
          <a:stretch/>
        </p:blipFill>
        <p:spPr>
          <a:xfrm>
            <a:off x="5960993" y="702156"/>
            <a:ext cx="6021526" cy="25704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16246"/>
            <a:ext cx="5751512" cy="264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1537</TotalTime>
  <Words>459</Words>
  <Application>Microsoft Office PowerPoint</Application>
  <PresentationFormat>Widescreen</PresentationFormat>
  <Paragraphs>110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Gill Sans MT</vt:lpstr>
      <vt:lpstr>Lucida Grande</vt:lpstr>
      <vt:lpstr>Times</vt:lpstr>
      <vt:lpstr>Times New Roman</vt:lpstr>
      <vt:lpstr>Wingdings 2</vt:lpstr>
      <vt:lpstr>Dividend</vt:lpstr>
      <vt:lpstr>Crime Scene Sketching</vt:lpstr>
      <vt:lpstr>The crime scene sketch</vt:lpstr>
      <vt:lpstr>Overview</vt:lpstr>
      <vt:lpstr>Rough sketch</vt:lpstr>
      <vt:lpstr>Materials</vt:lpstr>
      <vt:lpstr>steps</vt:lpstr>
      <vt:lpstr>steps</vt:lpstr>
      <vt:lpstr>Plotting Methods</vt:lpstr>
      <vt:lpstr>Plotting methods</vt:lpstr>
      <vt:lpstr>Plotting methods</vt:lpstr>
      <vt:lpstr>steps</vt:lpstr>
      <vt:lpstr>Steps</vt:lpstr>
      <vt:lpstr>PowerPoint Presentation</vt:lpstr>
      <vt:lpstr>Crime Scene Sketch</vt:lpstr>
      <vt:lpstr>Final Sketch</vt:lpstr>
      <vt:lpstr>Crime Scene Sketch</vt:lpstr>
    </vt:vector>
  </TitlesOfParts>
  <Company>Academy School District #20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Scene Sketching</dc:title>
  <dc:creator>Kristi Follett</dc:creator>
  <cp:lastModifiedBy>Kristi Follett</cp:lastModifiedBy>
  <cp:revision>11</cp:revision>
  <dcterms:created xsi:type="dcterms:W3CDTF">2014-08-21T21:58:21Z</dcterms:created>
  <dcterms:modified xsi:type="dcterms:W3CDTF">2014-09-02T18:49:01Z</dcterms:modified>
</cp:coreProperties>
</file>