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CDCD27-D372-4013-A4FB-2DA3E74CEC01}" type="datetimeFigureOut">
              <a:rPr lang="en-US" smtClean="0"/>
              <a:t>2/22/2017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8F182-4A21-4B25-B09E-1DF00E0144BB}" type="slidenum">
              <a:rPr lang="en-US" smtClean="0"/>
              <a:t>‹#›</a:t>
            </a:fld>
            <a:endParaRPr lang="en-US"/>
          </a:p>
        </p:txBody>
      </p:sp>
    </p:spTree>
    <p:extLst>
      <p:ext uri="{BB962C8B-B14F-4D97-AF65-F5344CB8AC3E}">
        <p14:creationId xmlns:p14="http://schemas.microsoft.com/office/powerpoint/2010/main" val="74705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Must be obtained from diet!!!!</a:t>
            </a:r>
            <a:endParaRPr lang="en-US" dirty="0"/>
          </a:p>
        </p:txBody>
      </p:sp>
      <p:sp>
        <p:nvSpPr>
          <p:cNvPr id="4" name="Slide Number Placeholder 3"/>
          <p:cNvSpPr>
            <a:spLocks noGrp="1"/>
          </p:cNvSpPr>
          <p:nvPr>
            <p:ph type="sldNum" sz="quarter" idx="10"/>
          </p:nvPr>
        </p:nvSpPr>
        <p:spPr/>
        <p:txBody>
          <a:bodyPr/>
          <a:lstStyle/>
          <a:p>
            <a:fld id="{A098F182-4A21-4B25-B09E-1DF00E0144BB}" type="slidenum">
              <a:rPr lang="en-US" smtClean="0"/>
              <a:t>3</a:t>
            </a:fld>
            <a:endParaRPr lang="en-US"/>
          </a:p>
        </p:txBody>
      </p:sp>
    </p:spTree>
    <p:extLst>
      <p:ext uri="{BB962C8B-B14F-4D97-AF65-F5344CB8AC3E}">
        <p14:creationId xmlns:p14="http://schemas.microsoft.com/office/powerpoint/2010/main" val="3959136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Llinolenic</a:t>
            </a:r>
            <a:r>
              <a:rPr lang="en-US" dirty="0" smtClean="0"/>
              <a:t> acid –</a:t>
            </a:r>
            <a:r>
              <a:rPr lang="en-US" baseline="0" dirty="0" smtClean="0"/>
              <a:t> sunflower seeds. </a:t>
            </a:r>
            <a:endParaRPr lang="en-US" dirty="0"/>
          </a:p>
        </p:txBody>
      </p:sp>
      <p:sp>
        <p:nvSpPr>
          <p:cNvPr id="4" name="Slide Number Placeholder 3"/>
          <p:cNvSpPr>
            <a:spLocks noGrp="1"/>
          </p:cNvSpPr>
          <p:nvPr>
            <p:ph type="sldNum" sz="quarter" idx="10"/>
          </p:nvPr>
        </p:nvSpPr>
        <p:spPr/>
        <p:txBody>
          <a:bodyPr/>
          <a:lstStyle/>
          <a:p>
            <a:fld id="{A098F182-4A21-4B25-B09E-1DF00E0144BB}" type="slidenum">
              <a:rPr lang="en-US" smtClean="0"/>
              <a:t>8</a:t>
            </a:fld>
            <a:endParaRPr lang="en-US"/>
          </a:p>
        </p:txBody>
      </p:sp>
    </p:spTree>
    <p:extLst>
      <p:ext uri="{BB962C8B-B14F-4D97-AF65-F5344CB8AC3E}">
        <p14:creationId xmlns:p14="http://schemas.microsoft.com/office/powerpoint/2010/main" val="789426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Nucleotides </a:t>
            </a:r>
            <a:r>
              <a:rPr lang="en-US" dirty="0" smtClean="0">
                <a:sym typeface="Wingdings" panose="05000000000000000000" pitchFamily="2" charset="2"/>
              </a:rPr>
              <a:t> Codon  Anticodon</a:t>
            </a:r>
            <a:r>
              <a:rPr lang="en-US" baseline="0" dirty="0" smtClean="0">
                <a:sym typeface="Wingdings" panose="05000000000000000000" pitchFamily="2" charset="2"/>
              </a:rPr>
              <a:t>  </a:t>
            </a:r>
            <a:r>
              <a:rPr lang="en-US" baseline="0" dirty="0" err="1" smtClean="0">
                <a:sym typeface="Wingdings" panose="05000000000000000000" pitchFamily="2" charset="2"/>
              </a:rPr>
              <a:t>a.a</a:t>
            </a:r>
            <a:r>
              <a:rPr lang="en-US" baseline="0" dirty="0" smtClean="0">
                <a:sym typeface="Wingdings" panose="05000000000000000000" pitchFamily="2" charset="2"/>
              </a:rPr>
              <a:t>.  Protein</a:t>
            </a:r>
            <a:endParaRPr lang="en-US" dirty="0"/>
          </a:p>
        </p:txBody>
      </p:sp>
      <p:sp>
        <p:nvSpPr>
          <p:cNvPr id="4" name="Slide Number Placeholder 3"/>
          <p:cNvSpPr>
            <a:spLocks noGrp="1"/>
          </p:cNvSpPr>
          <p:nvPr>
            <p:ph type="sldNum" sz="quarter" idx="10"/>
          </p:nvPr>
        </p:nvSpPr>
        <p:spPr/>
        <p:txBody>
          <a:bodyPr/>
          <a:lstStyle/>
          <a:p>
            <a:fld id="{A098F182-4A21-4B25-B09E-1DF00E0144BB}" type="slidenum">
              <a:rPr lang="en-US" smtClean="0"/>
              <a:t>9</a:t>
            </a:fld>
            <a:endParaRPr lang="en-US"/>
          </a:p>
        </p:txBody>
      </p:sp>
    </p:spTree>
    <p:extLst>
      <p:ext uri="{BB962C8B-B14F-4D97-AF65-F5344CB8AC3E}">
        <p14:creationId xmlns:p14="http://schemas.microsoft.com/office/powerpoint/2010/main" val="1957462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problem can be solved by adding the mineral to salt. (Iodize salt)</a:t>
            </a:r>
            <a:endParaRPr lang="en-US" dirty="0"/>
          </a:p>
        </p:txBody>
      </p:sp>
      <p:sp>
        <p:nvSpPr>
          <p:cNvPr id="4" name="Slide Number Placeholder 3"/>
          <p:cNvSpPr>
            <a:spLocks noGrp="1"/>
          </p:cNvSpPr>
          <p:nvPr>
            <p:ph type="sldNum" sz="quarter" idx="10"/>
          </p:nvPr>
        </p:nvSpPr>
        <p:spPr/>
        <p:txBody>
          <a:bodyPr/>
          <a:lstStyle/>
          <a:p>
            <a:fld id="{A098F182-4A21-4B25-B09E-1DF00E0144BB}" type="slidenum">
              <a:rPr lang="en-US" smtClean="0"/>
              <a:t>10</a:t>
            </a:fld>
            <a:endParaRPr lang="en-US"/>
          </a:p>
        </p:txBody>
      </p:sp>
    </p:spTree>
    <p:extLst>
      <p:ext uri="{BB962C8B-B14F-4D97-AF65-F5344CB8AC3E}">
        <p14:creationId xmlns:p14="http://schemas.microsoft.com/office/powerpoint/2010/main" val="2205105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Fat soluble (stores in fats);</a:t>
            </a:r>
            <a:r>
              <a:rPr lang="en-US" baseline="0" dirty="0" smtClean="0"/>
              <a:t> water soluble excess is lost </a:t>
            </a:r>
            <a:r>
              <a:rPr lang="en-US" baseline="0" smtClean="0"/>
              <a:t>during urination. </a:t>
            </a:r>
            <a:endParaRPr lang="en-US"/>
          </a:p>
        </p:txBody>
      </p:sp>
      <p:sp>
        <p:nvSpPr>
          <p:cNvPr id="4" name="Slide Number Placeholder 3"/>
          <p:cNvSpPr>
            <a:spLocks noGrp="1"/>
          </p:cNvSpPr>
          <p:nvPr>
            <p:ph type="sldNum" sz="quarter" idx="10"/>
          </p:nvPr>
        </p:nvSpPr>
        <p:spPr/>
        <p:txBody>
          <a:bodyPr/>
          <a:lstStyle/>
          <a:p>
            <a:fld id="{A098F182-4A21-4B25-B09E-1DF00E0144BB}" type="slidenum">
              <a:rPr lang="en-US" smtClean="0"/>
              <a:t>11</a:t>
            </a:fld>
            <a:endParaRPr lang="en-US"/>
          </a:p>
        </p:txBody>
      </p:sp>
    </p:spTree>
    <p:extLst>
      <p:ext uri="{BB962C8B-B14F-4D97-AF65-F5344CB8AC3E}">
        <p14:creationId xmlns:p14="http://schemas.microsoft.com/office/powerpoint/2010/main" val="3111905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 mutation in the 4</a:t>
            </a:r>
            <a:r>
              <a:rPr lang="en-US" baseline="30000" dirty="0" smtClean="0"/>
              <a:t>th</a:t>
            </a:r>
            <a:r>
              <a:rPr lang="en-US" dirty="0" smtClean="0"/>
              <a:t> enzyme</a:t>
            </a:r>
            <a:r>
              <a:rPr lang="en-US" baseline="0" dirty="0" smtClean="0"/>
              <a:t> in the step by step process is defective. </a:t>
            </a:r>
            <a:endParaRPr lang="en-US" dirty="0"/>
          </a:p>
        </p:txBody>
      </p:sp>
      <p:sp>
        <p:nvSpPr>
          <p:cNvPr id="4" name="Slide Number Placeholder 3"/>
          <p:cNvSpPr>
            <a:spLocks noGrp="1"/>
          </p:cNvSpPr>
          <p:nvPr>
            <p:ph type="sldNum" sz="quarter" idx="10"/>
          </p:nvPr>
        </p:nvSpPr>
        <p:spPr/>
        <p:txBody>
          <a:bodyPr/>
          <a:lstStyle/>
          <a:p>
            <a:fld id="{A098F182-4A21-4B25-B09E-1DF00E0144BB}" type="slidenum">
              <a:rPr lang="en-US" smtClean="0"/>
              <a:t>12</a:t>
            </a:fld>
            <a:endParaRPr lang="en-US"/>
          </a:p>
        </p:txBody>
      </p:sp>
    </p:spTree>
    <p:extLst>
      <p:ext uri="{BB962C8B-B14F-4D97-AF65-F5344CB8AC3E}">
        <p14:creationId xmlns:p14="http://schemas.microsoft.com/office/powerpoint/2010/main" val="4207390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Refined carb remove</a:t>
            </a:r>
            <a:r>
              <a:rPr lang="en-US" baseline="0" dirty="0" smtClean="0"/>
              <a:t> fibers and add sugars. </a:t>
            </a:r>
            <a:endParaRPr lang="en-US" dirty="0"/>
          </a:p>
        </p:txBody>
      </p:sp>
      <p:sp>
        <p:nvSpPr>
          <p:cNvPr id="4" name="Slide Number Placeholder 3"/>
          <p:cNvSpPr>
            <a:spLocks noGrp="1"/>
          </p:cNvSpPr>
          <p:nvPr>
            <p:ph type="sldNum" sz="quarter" idx="10"/>
          </p:nvPr>
        </p:nvSpPr>
        <p:spPr/>
        <p:txBody>
          <a:bodyPr/>
          <a:lstStyle/>
          <a:p>
            <a:fld id="{A098F182-4A21-4B25-B09E-1DF00E0144BB}" type="slidenum">
              <a:rPr lang="en-US" smtClean="0"/>
              <a:t>15</a:t>
            </a:fld>
            <a:endParaRPr lang="en-US"/>
          </a:p>
        </p:txBody>
      </p:sp>
    </p:spTree>
    <p:extLst>
      <p:ext uri="{BB962C8B-B14F-4D97-AF65-F5344CB8AC3E}">
        <p14:creationId xmlns:p14="http://schemas.microsoft.com/office/powerpoint/2010/main" val="3424689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3750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7545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89728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87DE6118-2437-4B30-8E3C-4D2BE6020583}" type="datetimeFigureOut">
              <a:rPr lang="en-US" smtClean="0"/>
              <a:pPr/>
              <a:t>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28157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00202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7745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27619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40068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7891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5479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7500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0793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132645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87DE6118-2437-4B30-8E3C-4D2BE6020583}" type="datetimeFigureOut">
              <a:rPr lang="en-US" smtClean="0"/>
              <a:pPr/>
              <a:t>2/21/2017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80168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7DE6118-2437-4B30-8E3C-4D2BE6020583}" type="datetimeFigureOut">
              <a:rPr lang="en-US" smtClean="0"/>
              <a:pPr/>
              <a:t>2/21/2017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79003319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D.1 Human Nutrition</a:t>
            </a:r>
            <a:endParaRPr lang="en-US" dirty="0"/>
          </a:p>
        </p:txBody>
      </p:sp>
      <p:sp>
        <p:nvSpPr>
          <p:cNvPr id="3" name="Subtitle 2"/>
          <p:cNvSpPr>
            <a:spLocks noGrp="1"/>
          </p:cNvSpPr>
          <p:nvPr>
            <p:ph type="subTitle" idx="1"/>
          </p:nvPr>
        </p:nvSpPr>
        <p:spPr/>
        <p:txBody>
          <a:bodyPr/>
          <a:lstStyle/>
          <a:p>
            <a:r>
              <a:rPr lang="en-US" dirty="0" smtClean="0"/>
              <a:t>A balanced diet is essential to human health.</a:t>
            </a:r>
            <a:endParaRPr lang="en-US" dirty="0"/>
          </a:p>
        </p:txBody>
      </p:sp>
    </p:spTree>
    <p:extLst>
      <p:ext uri="{BB962C8B-B14F-4D97-AF65-F5344CB8AC3E}">
        <p14:creationId xmlns:p14="http://schemas.microsoft.com/office/powerpoint/2010/main" val="1632068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minerals</a:t>
            </a:r>
            <a:endParaRPr lang="en-US" dirty="0"/>
          </a:p>
        </p:txBody>
      </p:sp>
      <p:sp>
        <p:nvSpPr>
          <p:cNvPr id="3" name="Content Placeholder 2"/>
          <p:cNvSpPr>
            <a:spLocks noGrp="1"/>
          </p:cNvSpPr>
          <p:nvPr>
            <p:ph idx="1"/>
          </p:nvPr>
        </p:nvSpPr>
        <p:spPr/>
        <p:txBody>
          <a:bodyPr/>
          <a:lstStyle/>
          <a:p>
            <a:r>
              <a:rPr lang="en-US" b="1" dirty="0" smtClean="0"/>
              <a:t>Dietary minerals are essential chemical elements. </a:t>
            </a:r>
          </a:p>
          <a:p>
            <a:r>
              <a:rPr lang="en-US" dirty="0" smtClean="0"/>
              <a:t>Small amounts are needed and they are chemically different from vitamins. </a:t>
            </a:r>
          </a:p>
          <a:p>
            <a:r>
              <a:rPr lang="en-US" dirty="0" smtClean="0"/>
              <a:t>Calcium is needed in this ion form (Ca</a:t>
            </a:r>
            <a:r>
              <a:rPr lang="en-US" baseline="30000" dirty="0" smtClean="0"/>
              <a:t>2+</a:t>
            </a:r>
            <a:r>
              <a:rPr lang="en-US" dirty="0" smtClean="0"/>
              <a:t>).</a:t>
            </a:r>
          </a:p>
          <a:p>
            <a:r>
              <a:rPr lang="en-US" dirty="0" smtClean="0"/>
              <a:t>A deficiency can lead to a serious disease. </a:t>
            </a:r>
          </a:p>
          <a:p>
            <a:r>
              <a:rPr lang="en-US" dirty="0" smtClean="0"/>
              <a:t>Ex. Iodine deficiency disorder (IDD).</a:t>
            </a:r>
          </a:p>
          <a:p>
            <a:pPr lvl="1"/>
            <a:r>
              <a:rPr lang="en-US" dirty="0" smtClean="0"/>
              <a:t>Pregnant women, her baby can be born with brain damage. </a:t>
            </a:r>
          </a:p>
          <a:p>
            <a:pPr lvl="1"/>
            <a:r>
              <a:rPr lang="en-US" dirty="0" smtClean="0"/>
              <a:t>If a child suffers from IDD after birth, their mental development and intelligence are impaired. </a:t>
            </a:r>
            <a:endParaRPr lang="en-US" dirty="0"/>
          </a:p>
        </p:txBody>
      </p:sp>
      <p:pic>
        <p:nvPicPr>
          <p:cNvPr id="4" name="Picture 3"/>
          <p:cNvPicPr>
            <a:picLocks noChangeAspect="1"/>
          </p:cNvPicPr>
          <p:nvPr/>
        </p:nvPicPr>
        <p:blipFill>
          <a:blip r:embed="rId3"/>
          <a:stretch>
            <a:fillRect/>
          </a:stretch>
        </p:blipFill>
        <p:spPr>
          <a:xfrm>
            <a:off x="8050186" y="447188"/>
            <a:ext cx="3676650" cy="2266950"/>
          </a:xfrm>
          <a:prstGeom prst="rect">
            <a:avLst/>
          </a:prstGeom>
        </p:spPr>
      </p:pic>
    </p:spTree>
    <p:extLst>
      <p:ext uri="{BB962C8B-B14F-4D97-AF65-F5344CB8AC3E}">
        <p14:creationId xmlns:p14="http://schemas.microsoft.com/office/powerpoint/2010/main" val="3050354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Vitamins</a:t>
            </a:r>
            <a:endParaRPr lang="en-US" dirty="0"/>
          </a:p>
        </p:txBody>
      </p:sp>
      <p:sp>
        <p:nvSpPr>
          <p:cNvPr id="3" name="Content Placeholder 2"/>
          <p:cNvSpPr>
            <a:spLocks noGrp="1"/>
          </p:cNvSpPr>
          <p:nvPr>
            <p:ph idx="1"/>
          </p:nvPr>
        </p:nvSpPr>
        <p:spPr>
          <a:xfrm>
            <a:off x="309047" y="2207297"/>
            <a:ext cx="10554574" cy="2499615"/>
          </a:xfrm>
        </p:spPr>
        <p:txBody>
          <a:bodyPr>
            <a:normAutofit/>
          </a:bodyPr>
          <a:lstStyle/>
          <a:p>
            <a:r>
              <a:rPr lang="en-US" sz="2000" b="1" dirty="0" smtClean="0"/>
              <a:t>Vitamins are chemically diverse carbon compounds that cannot be synthesized by the body. </a:t>
            </a:r>
          </a:p>
          <a:p>
            <a:r>
              <a:rPr lang="en-US" sz="2000" dirty="0" smtClean="0"/>
              <a:t>Serve as co-factors for enzymes, anti-oxidants and hormones. </a:t>
            </a:r>
          </a:p>
          <a:p>
            <a:r>
              <a:rPr lang="en-US" sz="2000" dirty="0" smtClean="0"/>
              <a:t>Vitamins are categorized as fat soluble or water soluble. </a:t>
            </a:r>
            <a:endParaRPr lang="en-US" sz="2000" dirty="0"/>
          </a:p>
        </p:txBody>
      </p:sp>
      <p:pic>
        <p:nvPicPr>
          <p:cNvPr id="4" name="Picture 3"/>
          <p:cNvPicPr>
            <a:picLocks noChangeAspect="1"/>
          </p:cNvPicPr>
          <p:nvPr/>
        </p:nvPicPr>
        <p:blipFill>
          <a:blip r:embed="rId3"/>
          <a:stretch>
            <a:fillRect/>
          </a:stretch>
        </p:blipFill>
        <p:spPr>
          <a:xfrm>
            <a:off x="7737813" y="4139322"/>
            <a:ext cx="4181475" cy="2524125"/>
          </a:xfrm>
          <a:prstGeom prst="rect">
            <a:avLst/>
          </a:prstGeom>
        </p:spPr>
      </p:pic>
    </p:spTree>
    <p:extLst>
      <p:ext uri="{BB962C8B-B14F-4D97-AF65-F5344CB8AC3E}">
        <p14:creationId xmlns:p14="http://schemas.microsoft.com/office/powerpoint/2010/main" val="2309939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 C deficiency (Scurvy) </a:t>
            </a:r>
            <a:endParaRPr lang="en-US" dirty="0"/>
          </a:p>
        </p:txBody>
      </p:sp>
      <p:sp>
        <p:nvSpPr>
          <p:cNvPr id="3" name="Content Placeholder 2"/>
          <p:cNvSpPr>
            <a:spLocks noGrp="1"/>
          </p:cNvSpPr>
          <p:nvPr>
            <p:ph idx="1"/>
          </p:nvPr>
        </p:nvSpPr>
        <p:spPr/>
        <p:txBody>
          <a:bodyPr>
            <a:normAutofit lnSpcReduction="10000"/>
          </a:bodyPr>
          <a:lstStyle/>
          <a:p>
            <a:r>
              <a:rPr lang="en-US" b="1" dirty="0" smtClean="0"/>
              <a:t>Vitamin C is not an essential vitamin in most animals, but it is in humans, some primates and guinea pigs Vitamin C is an essential vitamin. </a:t>
            </a:r>
          </a:p>
          <a:p>
            <a:r>
              <a:rPr lang="en-US" b="1" dirty="0" smtClean="0"/>
              <a:t>Vitamin C is produced from glucose in the kidney tissue (in most animals, not humans)*</a:t>
            </a:r>
          </a:p>
          <a:p>
            <a:r>
              <a:rPr lang="en-US" b="1" dirty="0" smtClean="0"/>
              <a:t>Symptoms:</a:t>
            </a:r>
          </a:p>
          <a:p>
            <a:r>
              <a:rPr lang="en-US" dirty="0" smtClean="0"/>
              <a:t>Skin discoloration &amp; bruising</a:t>
            </a:r>
          </a:p>
          <a:p>
            <a:r>
              <a:rPr lang="en-US" dirty="0" smtClean="0"/>
              <a:t>Hemorrhaging</a:t>
            </a:r>
          </a:p>
          <a:p>
            <a:r>
              <a:rPr lang="en-US" dirty="0" smtClean="0"/>
              <a:t>Anemia </a:t>
            </a:r>
          </a:p>
          <a:p>
            <a:r>
              <a:rPr lang="en-US" dirty="0" smtClean="0"/>
              <a:t>Dental issues</a:t>
            </a:r>
          </a:p>
          <a:p>
            <a:r>
              <a:rPr lang="en-US" dirty="0" smtClean="0"/>
              <a:t>Exhaustion/fatigue</a:t>
            </a:r>
          </a:p>
          <a:p>
            <a:r>
              <a:rPr lang="en-US" dirty="0" smtClean="0"/>
              <a:t>Swelling of joints (edema)</a:t>
            </a:r>
            <a:endParaRPr lang="en-US" dirty="0"/>
          </a:p>
        </p:txBody>
      </p:sp>
      <p:pic>
        <p:nvPicPr>
          <p:cNvPr id="4" name="Picture 3"/>
          <p:cNvPicPr>
            <a:picLocks noChangeAspect="1"/>
          </p:cNvPicPr>
          <p:nvPr/>
        </p:nvPicPr>
        <p:blipFill>
          <a:blip r:embed="rId3"/>
          <a:stretch>
            <a:fillRect/>
          </a:stretch>
        </p:blipFill>
        <p:spPr>
          <a:xfrm>
            <a:off x="6545629" y="3245279"/>
            <a:ext cx="5437994" cy="3418168"/>
          </a:xfrm>
          <a:prstGeom prst="rect">
            <a:avLst/>
          </a:prstGeom>
        </p:spPr>
      </p:pic>
    </p:spTree>
    <p:extLst>
      <p:ext uri="{BB962C8B-B14F-4D97-AF65-F5344CB8AC3E}">
        <p14:creationId xmlns:p14="http://schemas.microsoft.com/office/powerpoint/2010/main" val="1441630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 D Deficiency (Rickets)</a:t>
            </a:r>
            <a:endParaRPr lang="en-US" dirty="0"/>
          </a:p>
        </p:txBody>
      </p:sp>
      <p:sp>
        <p:nvSpPr>
          <p:cNvPr id="3" name="Content Placeholder 2"/>
          <p:cNvSpPr>
            <a:spLocks noGrp="1"/>
          </p:cNvSpPr>
          <p:nvPr>
            <p:ph idx="1"/>
          </p:nvPr>
        </p:nvSpPr>
        <p:spPr/>
        <p:txBody>
          <a:bodyPr/>
          <a:lstStyle/>
          <a:p>
            <a:r>
              <a:rPr lang="en-US" dirty="0" smtClean="0"/>
              <a:t>Symptoms:</a:t>
            </a:r>
          </a:p>
          <a:p>
            <a:r>
              <a:rPr lang="en-US" dirty="0" smtClean="0"/>
              <a:t>Fragile bones</a:t>
            </a:r>
          </a:p>
          <a:p>
            <a:r>
              <a:rPr lang="en-US" dirty="0" smtClean="0"/>
              <a:t>Muscle weakening</a:t>
            </a:r>
          </a:p>
          <a:p>
            <a:r>
              <a:rPr lang="en-US" dirty="0" smtClean="0"/>
              <a:t>Dental problems</a:t>
            </a:r>
          </a:p>
          <a:p>
            <a:r>
              <a:rPr lang="en-US" dirty="0" smtClean="0"/>
              <a:t>Growth stunting</a:t>
            </a:r>
          </a:p>
          <a:p>
            <a:r>
              <a:rPr lang="en-US" dirty="0" smtClean="0"/>
              <a:t>Enlarged spleen</a:t>
            </a:r>
          </a:p>
          <a:p>
            <a:r>
              <a:rPr lang="en-US" dirty="0" smtClean="0"/>
              <a:t>Skeletal deformities</a:t>
            </a:r>
            <a:endParaRPr lang="en-US" dirty="0"/>
          </a:p>
        </p:txBody>
      </p:sp>
      <p:pic>
        <p:nvPicPr>
          <p:cNvPr id="4" name="Picture 3"/>
          <p:cNvPicPr>
            <a:picLocks noChangeAspect="1"/>
          </p:cNvPicPr>
          <p:nvPr/>
        </p:nvPicPr>
        <p:blipFill>
          <a:blip r:embed="rId2"/>
          <a:stretch>
            <a:fillRect/>
          </a:stretch>
        </p:blipFill>
        <p:spPr>
          <a:xfrm>
            <a:off x="4807292" y="2423986"/>
            <a:ext cx="4707410" cy="3233111"/>
          </a:xfrm>
          <a:prstGeom prst="rect">
            <a:avLst/>
          </a:prstGeom>
        </p:spPr>
      </p:pic>
    </p:spTree>
    <p:extLst>
      <p:ext uri="{BB962C8B-B14F-4D97-AF65-F5344CB8AC3E}">
        <p14:creationId xmlns:p14="http://schemas.microsoft.com/office/powerpoint/2010/main" val="3994563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Phenylketonuria (PKU)</a:t>
            </a:r>
            <a:endParaRPr lang="en-US" dirty="0"/>
          </a:p>
        </p:txBody>
      </p:sp>
      <p:sp>
        <p:nvSpPr>
          <p:cNvPr id="3" name="Content Placeholder 2"/>
          <p:cNvSpPr>
            <a:spLocks noGrp="1"/>
          </p:cNvSpPr>
          <p:nvPr>
            <p:ph idx="1"/>
          </p:nvPr>
        </p:nvSpPr>
        <p:spPr/>
        <p:txBody>
          <a:bodyPr/>
          <a:lstStyle/>
          <a:p>
            <a:r>
              <a:rPr lang="en-US" b="1" dirty="0" smtClean="0"/>
              <a:t>Cause and treatment of phenylketonuria (PKU).</a:t>
            </a:r>
          </a:p>
          <a:p>
            <a:r>
              <a:rPr lang="en-US" dirty="0" smtClean="0"/>
              <a:t>PKU is a genetic disease, caused by a mutation of a gene coding for the enzyme that converts phenylalanine into tyrosine. </a:t>
            </a:r>
          </a:p>
          <a:p>
            <a:r>
              <a:rPr lang="en-US" dirty="0" smtClean="0"/>
              <a:t>Phenylalanine accumulates in the body and a deficiency in tyrosine. </a:t>
            </a:r>
          </a:p>
          <a:p>
            <a:r>
              <a:rPr lang="en-US" dirty="0" smtClean="0"/>
              <a:t>High phenylalanine levels cause reduced growth of head and brain, with mental disabilities in young children with severe learning difficulties. </a:t>
            </a:r>
          </a:p>
          <a:p>
            <a:r>
              <a:rPr lang="en-US" dirty="0" smtClean="0"/>
              <a:t>Hyperactivity and seizures are seen in older children. </a:t>
            </a:r>
          </a:p>
          <a:p>
            <a:r>
              <a:rPr lang="en-US" dirty="0" smtClean="0"/>
              <a:t>Lack of skin and hair pigment is also seen. </a:t>
            </a:r>
          </a:p>
          <a:p>
            <a:r>
              <a:rPr lang="en-US" dirty="0" smtClean="0"/>
              <a:t>PKU is a recessive trait (must receive two recessive alleles).</a:t>
            </a:r>
            <a:endParaRPr lang="en-US" dirty="0"/>
          </a:p>
        </p:txBody>
      </p:sp>
      <p:pic>
        <p:nvPicPr>
          <p:cNvPr id="2050" name="Picture 2" descr="Image result for pku testing in newbor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3383" y="4396203"/>
            <a:ext cx="4028574" cy="2267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485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Malnutrition</a:t>
            </a:r>
            <a:endParaRPr lang="en-US" dirty="0"/>
          </a:p>
        </p:txBody>
      </p:sp>
      <p:sp>
        <p:nvSpPr>
          <p:cNvPr id="3" name="Content Placeholder 2"/>
          <p:cNvSpPr>
            <a:spLocks noGrp="1"/>
          </p:cNvSpPr>
          <p:nvPr>
            <p:ph idx="1"/>
          </p:nvPr>
        </p:nvSpPr>
        <p:spPr/>
        <p:txBody>
          <a:bodyPr/>
          <a:lstStyle/>
          <a:p>
            <a:r>
              <a:rPr lang="en-US" b="1" dirty="0" smtClean="0"/>
              <a:t>Malnutrition may be caused by a deficiency, imbalance or excess of nutrients in the diet. </a:t>
            </a:r>
          </a:p>
          <a:p>
            <a:r>
              <a:rPr lang="en-US" dirty="0" smtClean="0"/>
              <a:t>Diet can be low in overall quantity with low protein and calorie content. </a:t>
            </a:r>
          </a:p>
          <a:p>
            <a:r>
              <a:rPr lang="en-US" dirty="0" smtClean="0"/>
              <a:t>Unbalanced and fail to provide essential nutrients or excess fats/refined carbohydrates. </a:t>
            </a:r>
          </a:p>
          <a:p>
            <a:r>
              <a:rPr lang="en-US" dirty="0" smtClean="0"/>
              <a:t>Malnutrition is often associated with poverty. </a:t>
            </a:r>
          </a:p>
          <a:p>
            <a:r>
              <a:rPr lang="en-US" dirty="0" smtClean="0"/>
              <a:t>Starvation is a consequence of a diet lacking in adequate protein/carbohydrates. </a:t>
            </a:r>
          </a:p>
          <a:p>
            <a:r>
              <a:rPr lang="en-US" dirty="0" smtClean="0"/>
              <a:t>Obesity is observed in developing countries as well as in the lower socio-economic classes of developed nations as a consequence of unhealthy diets with excess fat and refined carbohydrates. </a:t>
            </a:r>
            <a:endParaRPr lang="en-US" dirty="0"/>
          </a:p>
        </p:txBody>
      </p:sp>
    </p:spTree>
    <p:extLst>
      <p:ext uri="{BB962C8B-B14F-4D97-AF65-F5344CB8AC3E}">
        <p14:creationId xmlns:p14="http://schemas.microsoft.com/office/powerpoint/2010/main" val="2930942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Appetite control center</a:t>
            </a:r>
            <a:endParaRPr lang="en-US" dirty="0"/>
          </a:p>
        </p:txBody>
      </p:sp>
      <p:sp>
        <p:nvSpPr>
          <p:cNvPr id="3" name="Content Placeholder 2"/>
          <p:cNvSpPr>
            <a:spLocks noGrp="1"/>
          </p:cNvSpPr>
          <p:nvPr>
            <p:ph idx="1"/>
          </p:nvPr>
        </p:nvSpPr>
        <p:spPr/>
        <p:txBody>
          <a:bodyPr/>
          <a:lstStyle/>
          <a:p>
            <a:r>
              <a:rPr lang="en-US" b="1" dirty="0" smtClean="0"/>
              <a:t>Appetite is controlled by a center in the hypothalamus. </a:t>
            </a:r>
          </a:p>
          <a:p>
            <a:r>
              <a:rPr lang="en-US" dirty="0" smtClean="0"/>
              <a:t>The small intestine secretes the hormone PYY3-36 when it contains food. </a:t>
            </a:r>
          </a:p>
          <a:p>
            <a:r>
              <a:rPr lang="en-US" dirty="0" smtClean="0"/>
              <a:t>The pancreas secretes insulin when the blood glucose concentrations is high. </a:t>
            </a:r>
          </a:p>
          <a:p>
            <a:r>
              <a:rPr lang="en-US" dirty="0" smtClean="0"/>
              <a:t>Adipose tissue secretes the hormone leptin when amounts of stored fat increase. </a:t>
            </a:r>
          </a:p>
          <a:p>
            <a:r>
              <a:rPr lang="en-US" dirty="0" smtClean="0"/>
              <a:t>If the appetite control center receives these hormones, it reduces the desire to eat. </a:t>
            </a:r>
          </a:p>
          <a:p>
            <a:r>
              <a:rPr lang="en-US" dirty="0" smtClean="0"/>
              <a:t>This helps us avoid health problems due to overeating, including excessive blood glucose levels and obesity. </a:t>
            </a:r>
            <a:endParaRPr lang="en-US" dirty="0"/>
          </a:p>
        </p:txBody>
      </p:sp>
    </p:spTree>
    <p:extLst>
      <p:ext uri="{BB962C8B-B14F-4D97-AF65-F5344CB8AC3E}">
        <p14:creationId xmlns:p14="http://schemas.microsoft.com/office/powerpoint/2010/main" val="20012824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overeating</a:t>
            </a:r>
            <a:endParaRPr lang="en-US" dirty="0"/>
          </a:p>
        </p:txBody>
      </p:sp>
      <p:sp>
        <p:nvSpPr>
          <p:cNvPr id="3" name="Content Placeholder 2"/>
          <p:cNvSpPr>
            <a:spLocks noGrp="1"/>
          </p:cNvSpPr>
          <p:nvPr>
            <p:ph idx="1"/>
          </p:nvPr>
        </p:nvSpPr>
        <p:spPr/>
        <p:txBody>
          <a:bodyPr/>
          <a:lstStyle/>
          <a:p>
            <a:r>
              <a:rPr lang="en-US" b="1" dirty="0" smtClean="0"/>
              <a:t>Overweight individuals are more likely to suffer hypertension and type II diabetes. </a:t>
            </a:r>
          </a:p>
          <a:p>
            <a:r>
              <a:rPr lang="en-US" dirty="0" smtClean="0"/>
              <a:t>Unhealthy diets with excess fat and refined carbs have health consequences. </a:t>
            </a:r>
          </a:p>
          <a:p>
            <a:r>
              <a:rPr lang="en-US" dirty="0" smtClean="0"/>
              <a:t>Two examples of nutrition related diseases are diabetes and hypertension. </a:t>
            </a:r>
            <a:endParaRPr lang="en-US" dirty="0"/>
          </a:p>
        </p:txBody>
      </p:sp>
      <p:pic>
        <p:nvPicPr>
          <p:cNvPr id="4" name="Picture 3"/>
          <p:cNvPicPr>
            <a:picLocks noChangeAspect="1"/>
          </p:cNvPicPr>
          <p:nvPr/>
        </p:nvPicPr>
        <p:blipFill>
          <a:blip r:embed="rId2"/>
          <a:stretch>
            <a:fillRect/>
          </a:stretch>
        </p:blipFill>
        <p:spPr>
          <a:xfrm>
            <a:off x="3875382" y="4724193"/>
            <a:ext cx="3746397" cy="1800594"/>
          </a:xfrm>
          <a:prstGeom prst="rect">
            <a:avLst/>
          </a:prstGeom>
        </p:spPr>
      </p:pic>
    </p:spTree>
    <p:extLst>
      <p:ext uri="{BB962C8B-B14F-4D97-AF65-F5344CB8AC3E}">
        <p14:creationId xmlns:p14="http://schemas.microsoft.com/office/powerpoint/2010/main" val="2919376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Hypertension (High blood pressure)</a:t>
            </a:r>
            <a:endParaRPr lang="en-US" dirty="0"/>
          </a:p>
        </p:txBody>
      </p:sp>
      <p:sp>
        <p:nvSpPr>
          <p:cNvPr id="3" name="Content Placeholder 2"/>
          <p:cNvSpPr>
            <a:spLocks noGrp="1"/>
          </p:cNvSpPr>
          <p:nvPr>
            <p:ph idx="1"/>
          </p:nvPr>
        </p:nvSpPr>
        <p:spPr/>
        <p:txBody>
          <a:bodyPr/>
          <a:lstStyle/>
          <a:p>
            <a:r>
              <a:rPr lang="en-US" dirty="0" smtClean="0"/>
              <a:t>The more you weigh, the more blood you need to supply oxygen and nutrients to your cells. </a:t>
            </a:r>
          </a:p>
          <a:p>
            <a:r>
              <a:rPr lang="en-US" dirty="0" smtClean="0"/>
              <a:t>As the volume of blood circulated through your blood vessels increase, so does the pressure on the internal walls of your arteries. </a:t>
            </a:r>
          </a:p>
          <a:p>
            <a:r>
              <a:rPr lang="en-US" dirty="0" smtClean="0"/>
              <a:t>Weight gain leads to higher cardiac output which can raise blood pressure. </a:t>
            </a:r>
          </a:p>
          <a:p>
            <a:r>
              <a:rPr lang="en-US" dirty="0" smtClean="0"/>
              <a:t>Abdominal obesity can increase vascular resistance which can raise blood pressure. </a:t>
            </a:r>
          </a:p>
          <a:p>
            <a:r>
              <a:rPr lang="en-US" dirty="0" smtClean="0"/>
              <a:t>Weight gain is associated with arteries becoming stiffer and narrower which can raise blood pressure. </a:t>
            </a:r>
          </a:p>
          <a:p>
            <a:r>
              <a:rPr lang="en-US" dirty="0" smtClean="0"/>
              <a:t>Hypertension can also be caused by high salt intake. </a:t>
            </a:r>
          </a:p>
          <a:p>
            <a:pPr lvl="1"/>
            <a:r>
              <a:rPr lang="en-US" dirty="0" smtClean="0"/>
              <a:t>Circulating salt has an osmotic effect. </a:t>
            </a:r>
            <a:endParaRPr lang="en-US" dirty="0"/>
          </a:p>
        </p:txBody>
      </p:sp>
    </p:spTree>
    <p:extLst>
      <p:ext uri="{BB962C8B-B14F-4D97-AF65-F5344CB8AC3E}">
        <p14:creationId xmlns:p14="http://schemas.microsoft.com/office/powerpoint/2010/main" val="1829060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II diabetes</a:t>
            </a:r>
            <a:endParaRPr lang="en-US" dirty="0"/>
          </a:p>
        </p:txBody>
      </p:sp>
      <p:sp>
        <p:nvSpPr>
          <p:cNvPr id="3" name="Content Placeholder 2"/>
          <p:cNvSpPr>
            <a:spLocks noGrp="1"/>
          </p:cNvSpPr>
          <p:nvPr>
            <p:ph idx="1"/>
          </p:nvPr>
        </p:nvSpPr>
        <p:spPr/>
        <p:txBody>
          <a:bodyPr/>
          <a:lstStyle/>
          <a:p>
            <a:r>
              <a:rPr lang="en-US" dirty="0" smtClean="0"/>
              <a:t>“adult-one set diabetes”, because it was much more common later in life. </a:t>
            </a:r>
          </a:p>
          <a:p>
            <a:r>
              <a:rPr lang="en-US" dirty="0" smtClean="0"/>
              <a:t>Obesity is becoming more common in children and teens.</a:t>
            </a:r>
          </a:p>
          <a:p>
            <a:r>
              <a:rPr lang="en-US" dirty="0" smtClean="0"/>
              <a:t>Type II diabetes is most often characterized by body cell resistance to the normal effect of insulin, as well as a decrease in insulin production. </a:t>
            </a:r>
          </a:p>
          <a:p>
            <a:r>
              <a:rPr lang="en-US" dirty="0" smtClean="0"/>
              <a:t>Insulin is the hormone that allows cells to remove glucose from the bloodstream. </a:t>
            </a:r>
          </a:p>
          <a:p>
            <a:r>
              <a:rPr lang="en-US" dirty="0" smtClean="0"/>
              <a:t>The result is that blood glucose levels remain abnormally high because cells are not receiving the glucose for normal metabolic activity. </a:t>
            </a:r>
          </a:p>
          <a:p>
            <a:r>
              <a:rPr lang="en-US" dirty="0" smtClean="0"/>
              <a:t>People with type II diabetes must control their carbohydrate intake carefully to keep their blood glucose level reasonably stable. s</a:t>
            </a:r>
            <a:endParaRPr lang="en-US" dirty="0"/>
          </a:p>
        </p:txBody>
      </p:sp>
    </p:spTree>
    <p:extLst>
      <p:ext uri="{BB962C8B-B14F-4D97-AF65-F5344CB8AC3E}">
        <p14:creationId xmlns:p14="http://schemas.microsoft.com/office/powerpoint/2010/main" val="2357284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Understandings</a:t>
            </a:r>
            <a:endParaRPr lang="en-US" dirty="0"/>
          </a:p>
        </p:txBody>
      </p:sp>
      <p:sp>
        <p:nvSpPr>
          <p:cNvPr id="3" name="Content Placeholder 2"/>
          <p:cNvSpPr>
            <a:spLocks noGrp="1"/>
          </p:cNvSpPr>
          <p:nvPr>
            <p:ph idx="1"/>
          </p:nvPr>
        </p:nvSpPr>
        <p:spPr/>
        <p:txBody>
          <a:bodyPr>
            <a:normAutofit lnSpcReduction="10000"/>
          </a:bodyPr>
          <a:lstStyle/>
          <a:p>
            <a:r>
              <a:rPr lang="en-US" dirty="0" smtClean="0"/>
              <a:t>Essential nutrients cannot be synthesized by the body, therefore they have to included in the diet. </a:t>
            </a:r>
          </a:p>
          <a:p>
            <a:r>
              <a:rPr lang="en-US" dirty="0" smtClean="0"/>
              <a:t>Dietary minerals are essential chemical elements. </a:t>
            </a:r>
          </a:p>
          <a:p>
            <a:r>
              <a:rPr lang="en-US" dirty="0" smtClean="0"/>
              <a:t>Vitamins are chemically diverse carbon compounds that cannot be synthesized by the body.</a:t>
            </a:r>
          </a:p>
          <a:p>
            <a:r>
              <a:rPr lang="en-US" dirty="0" smtClean="0"/>
              <a:t>Some fatty acids and some amino acids are essential.</a:t>
            </a:r>
          </a:p>
          <a:p>
            <a:r>
              <a:rPr lang="en-US" dirty="0" smtClean="0"/>
              <a:t>Lack of essential amino acids affects the production of proteins.</a:t>
            </a:r>
          </a:p>
          <a:p>
            <a:r>
              <a:rPr lang="en-US" dirty="0" smtClean="0"/>
              <a:t>Malnutrition may be caused by a </a:t>
            </a:r>
            <a:r>
              <a:rPr lang="en-US" dirty="0" err="1" smtClean="0"/>
              <a:t>centre</a:t>
            </a:r>
            <a:r>
              <a:rPr lang="en-US" dirty="0" smtClean="0"/>
              <a:t> in the hypothalamus. </a:t>
            </a:r>
          </a:p>
          <a:p>
            <a:r>
              <a:rPr lang="en-US" dirty="0" smtClean="0"/>
              <a:t>Overweight individuals are more likely to suffer hypertension and type II diabetes. </a:t>
            </a:r>
          </a:p>
          <a:p>
            <a:r>
              <a:rPr lang="en-US" dirty="0" smtClean="0"/>
              <a:t>Starvation can lead to breakdown of body tissue. </a:t>
            </a:r>
            <a:endParaRPr lang="en-US" dirty="0"/>
          </a:p>
        </p:txBody>
      </p:sp>
    </p:spTree>
    <p:extLst>
      <p:ext uri="{BB962C8B-B14F-4D97-AF65-F5344CB8AC3E}">
        <p14:creationId xmlns:p14="http://schemas.microsoft.com/office/powerpoint/2010/main" val="3459314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Anorexia</a:t>
            </a:r>
            <a:endParaRPr lang="en-US" dirty="0"/>
          </a:p>
        </p:txBody>
      </p:sp>
      <p:sp>
        <p:nvSpPr>
          <p:cNvPr id="3" name="Content Placeholder 2"/>
          <p:cNvSpPr>
            <a:spLocks noGrp="1"/>
          </p:cNvSpPr>
          <p:nvPr>
            <p:ph idx="1"/>
          </p:nvPr>
        </p:nvSpPr>
        <p:spPr>
          <a:xfrm>
            <a:off x="198779" y="2160294"/>
            <a:ext cx="8824786" cy="4542722"/>
          </a:xfrm>
        </p:spPr>
        <p:txBody>
          <a:bodyPr>
            <a:normAutofit/>
          </a:bodyPr>
          <a:lstStyle/>
          <a:p>
            <a:r>
              <a:rPr lang="en-US" sz="2000" b="1" dirty="0" smtClean="0"/>
              <a:t>Breakdown of heart muscle due to anorexia.</a:t>
            </a:r>
            <a:endParaRPr lang="en-US" sz="2000" dirty="0" smtClean="0"/>
          </a:p>
          <a:p>
            <a:r>
              <a:rPr lang="en-US" sz="2000" dirty="0" smtClean="0"/>
              <a:t>Anorexia involves voluntary starvation and loss of body mass. </a:t>
            </a:r>
          </a:p>
          <a:p>
            <a:r>
              <a:rPr lang="en-US" sz="2000" dirty="0" smtClean="0"/>
              <a:t>The amount of carb’s and fat consumed is not sufficient to satisfy the body's energy requirements. </a:t>
            </a:r>
          </a:p>
          <a:p>
            <a:r>
              <a:rPr lang="en-US" sz="2000" dirty="0" smtClean="0"/>
              <a:t>Because of this the body breaks down proteins and other chemicals. </a:t>
            </a:r>
          </a:p>
          <a:p>
            <a:r>
              <a:rPr lang="en-US" sz="2000" dirty="0" smtClean="0"/>
              <a:t>Muscles are wasting, resulting in loss of strength. </a:t>
            </a:r>
          </a:p>
          <a:p>
            <a:r>
              <a:rPr lang="en-US" sz="2000" dirty="0" smtClean="0"/>
              <a:t>Hair becomes thinner and falls outs. </a:t>
            </a:r>
          </a:p>
          <a:p>
            <a:r>
              <a:rPr lang="en-US" sz="2000" dirty="0" smtClean="0"/>
              <a:t>Blood pressure reduced, with slow heart rate and poor circulation. </a:t>
            </a:r>
          </a:p>
          <a:p>
            <a:r>
              <a:rPr lang="en-US" sz="2000" dirty="0" smtClean="0"/>
              <a:t>In females, infertility is common. </a:t>
            </a:r>
          </a:p>
        </p:txBody>
      </p:sp>
      <p:pic>
        <p:nvPicPr>
          <p:cNvPr id="4" name="Picture 3"/>
          <p:cNvPicPr>
            <a:picLocks noChangeAspect="1"/>
          </p:cNvPicPr>
          <p:nvPr/>
        </p:nvPicPr>
        <p:blipFill>
          <a:blip r:embed="rId2"/>
          <a:stretch>
            <a:fillRect/>
          </a:stretch>
        </p:blipFill>
        <p:spPr>
          <a:xfrm>
            <a:off x="9225041" y="3444335"/>
            <a:ext cx="2606945" cy="3258681"/>
          </a:xfrm>
          <a:prstGeom prst="rect">
            <a:avLst/>
          </a:prstGeom>
        </p:spPr>
      </p:pic>
      <p:pic>
        <p:nvPicPr>
          <p:cNvPr id="5" name="Picture 4"/>
          <p:cNvPicPr>
            <a:picLocks noChangeAspect="1"/>
          </p:cNvPicPr>
          <p:nvPr/>
        </p:nvPicPr>
        <p:blipFill>
          <a:blip r:embed="rId3"/>
          <a:stretch>
            <a:fillRect/>
          </a:stretch>
        </p:blipFill>
        <p:spPr>
          <a:xfrm>
            <a:off x="9411552" y="139485"/>
            <a:ext cx="2233925" cy="3068665"/>
          </a:xfrm>
          <a:prstGeom prst="rect">
            <a:avLst/>
          </a:prstGeom>
        </p:spPr>
      </p:pic>
    </p:spTree>
    <p:extLst>
      <p:ext uri="{BB962C8B-B14F-4D97-AF65-F5344CB8AC3E}">
        <p14:creationId xmlns:p14="http://schemas.microsoft.com/office/powerpoint/2010/main" val="289012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Nutrients</a:t>
            </a:r>
            <a:endParaRPr lang="en-US" dirty="0"/>
          </a:p>
        </p:txBody>
      </p:sp>
      <p:sp>
        <p:nvSpPr>
          <p:cNvPr id="3" name="Content Placeholder 2"/>
          <p:cNvSpPr>
            <a:spLocks noGrp="1"/>
          </p:cNvSpPr>
          <p:nvPr>
            <p:ph idx="1"/>
          </p:nvPr>
        </p:nvSpPr>
        <p:spPr>
          <a:xfrm>
            <a:off x="368545" y="2109747"/>
            <a:ext cx="11574925" cy="4417664"/>
          </a:xfrm>
        </p:spPr>
        <p:txBody>
          <a:bodyPr>
            <a:normAutofit/>
          </a:bodyPr>
          <a:lstStyle/>
          <a:p>
            <a:r>
              <a:rPr lang="en-US" sz="2000" b="1" dirty="0" smtClean="0"/>
              <a:t>Essential nutrients cannot be synthesized by the body, therefore they have to be included in the diet. </a:t>
            </a:r>
          </a:p>
          <a:p>
            <a:r>
              <a:rPr lang="en-US" sz="2000" dirty="0" smtClean="0"/>
              <a:t>Nutrients are chemical substances, found in foods, that are used in the human body. </a:t>
            </a:r>
          </a:p>
          <a:p>
            <a:r>
              <a:rPr lang="en-US" sz="2000" dirty="0" smtClean="0"/>
              <a:t>Some nutrients are </a:t>
            </a:r>
            <a:r>
              <a:rPr lang="en-US" sz="2000" b="1" dirty="0" smtClean="0"/>
              <a:t>essential</a:t>
            </a:r>
            <a:r>
              <a:rPr lang="en-US" sz="2000" dirty="0" smtClean="0"/>
              <a:t> in the human diet, because foods are the only possible source of the nutrient. </a:t>
            </a:r>
          </a:p>
          <a:p>
            <a:pPr lvl="1"/>
            <a:r>
              <a:rPr lang="en-US" sz="1800" dirty="0" smtClean="0"/>
              <a:t>Amino acids</a:t>
            </a:r>
          </a:p>
          <a:p>
            <a:pPr lvl="1"/>
            <a:r>
              <a:rPr lang="en-US" sz="1800" dirty="0" smtClean="0"/>
              <a:t>Fatty acids</a:t>
            </a:r>
          </a:p>
          <a:p>
            <a:pPr lvl="1"/>
            <a:r>
              <a:rPr lang="en-US" sz="1800" dirty="0" smtClean="0"/>
              <a:t>Minerals</a:t>
            </a:r>
          </a:p>
          <a:p>
            <a:pPr lvl="1"/>
            <a:r>
              <a:rPr lang="en-US" sz="1800" dirty="0" smtClean="0"/>
              <a:t>Calcium</a:t>
            </a:r>
          </a:p>
          <a:p>
            <a:pPr lvl="1"/>
            <a:r>
              <a:rPr lang="en-US" sz="1800" dirty="0" smtClean="0"/>
              <a:t>Vitamins</a:t>
            </a:r>
          </a:p>
          <a:p>
            <a:pPr lvl="1"/>
            <a:r>
              <a:rPr lang="en-US" sz="1800" dirty="0" smtClean="0"/>
              <a:t>Water</a:t>
            </a:r>
            <a:endParaRPr lang="en-US" sz="1800" dirty="0"/>
          </a:p>
        </p:txBody>
      </p:sp>
    </p:spTree>
    <p:extLst>
      <p:ext uri="{BB962C8B-B14F-4D97-AF65-F5344CB8AC3E}">
        <p14:creationId xmlns:p14="http://schemas.microsoft.com/office/powerpoint/2010/main" val="6127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Non-Essential Nutrients</a:t>
            </a:r>
            <a:endParaRPr lang="en-US" dirty="0"/>
          </a:p>
        </p:txBody>
      </p:sp>
      <p:sp>
        <p:nvSpPr>
          <p:cNvPr id="3" name="Content Placeholder 2"/>
          <p:cNvSpPr>
            <a:spLocks noGrp="1"/>
          </p:cNvSpPr>
          <p:nvPr>
            <p:ph idx="1"/>
          </p:nvPr>
        </p:nvSpPr>
        <p:spPr/>
        <p:txBody>
          <a:bodyPr>
            <a:normAutofit/>
          </a:bodyPr>
          <a:lstStyle/>
          <a:p>
            <a:r>
              <a:rPr lang="en-US" sz="2400" dirty="0" smtClean="0"/>
              <a:t>Other nutrients are </a:t>
            </a:r>
            <a:r>
              <a:rPr lang="en-US" sz="2400" b="1" dirty="0" smtClean="0"/>
              <a:t>non-essential</a:t>
            </a:r>
            <a:r>
              <a:rPr lang="en-US" sz="2400" dirty="0" smtClean="0"/>
              <a:t>, either because another nutrient can be used for the same purpose or because they can be made in the body from another nutrient. </a:t>
            </a:r>
          </a:p>
          <a:p>
            <a:pPr lvl="1"/>
            <a:r>
              <a:rPr lang="en-US" sz="2000" dirty="0" smtClean="0"/>
              <a:t>Glucose</a:t>
            </a:r>
          </a:p>
          <a:p>
            <a:pPr lvl="1"/>
            <a:r>
              <a:rPr lang="en-US" sz="2000" dirty="0" smtClean="0"/>
              <a:t>Starch</a:t>
            </a:r>
          </a:p>
          <a:p>
            <a:pPr lvl="1"/>
            <a:r>
              <a:rPr lang="en-US" sz="2000" dirty="0" smtClean="0"/>
              <a:t>Other carbohydrates</a:t>
            </a:r>
          </a:p>
          <a:p>
            <a:pPr lvl="1"/>
            <a:r>
              <a:rPr lang="en-US" sz="2000" dirty="0" smtClean="0"/>
              <a:t>* Used in respiration to provide energy and lipids can be used instead. </a:t>
            </a:r>
            <a:endParaRPr lang="en-US" sz="2000" dirty="0"/>
          </a:p>
        </p:txBody>
      </p:sp>
    </p:spTree>
    <p:extLst>
      <p:ext uri="{BB962C8B-B14F-4D97-AF65-F5344CB8AC3E}">
        <p14:creationId xmlns:p14="http://schemas.microsoft.com/office/powerpoint/2010/main" val="3796871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Conditionally Essential Nutrients</a:t>
            </a:r>
            <a:endParaRPr lang="en-US" dirty="0"/>
          </a:p>
        </p:txBody>
      </p:sp>
      <p:sp>
        <p:nvSpPr>
          <p:cNvPr id="3" name="Content Placeholder 2"/>
          <p:cNvSpPr>
            <a:spLocks noGrp="1"/>
          </p:cNvSpPr>
          <p:nvPr>
            <p:ph idx="1"/>
          </p:nvPr>
        </p:nvSpPr>
        <p:spPr>
          <a:xfrm>
            <a:off x="818712" y="2222287"/>
            <a:ext cx="10846066" cy="3636511"/>
          </a:xfrm>
        </p:spPr>
        <p:txBody>
          <a:bodyPr>
            <a:normAutofit/>
          </a:bodyPr>
          <a:lstStyle/>
          <a:p>
            <a:r>
              <a:rPr lang="en-US" sz="2400" dirty="0" smtClean="0"/>
              <a:t>Some essential nutrients are conditionally essential.</a:t>
            </a:r>
          </a:p>
          <a:p>
            <a:r>
              <a:rPr lang="en-US" sz="2400" dirty="0" smtClean="0"/>
              <a:t>Can only be synthesized when another substance is present (in diet). </a:t>
            </a:r>
          </a:p>
          <a:p>
            <a:r>
              <a:rPr lang="en-US" sz="2400" dirty="0" smtClean="0"/>
              <a:t>In adults, vitamin K is produced by the metabolism of symbiotic bacteria in the intestine. </a:t>
            </a:r>
          </a:p>
          <a:p>
            <a:r>
              <a:rPr lang="en-US" sz="2400" dirty="0" smtClean="0"/>
              <a:t>Because infants do not have colonies at birth, they are often given a supplementary injection of vitamin K. </a:t>
            </a:r>
            <a:endParaRPr lang="en-US" sz="2400" dirty="0"/>
          </a:p>
        </p:txBody>
      </p:sp>
    </p:spTree>
    <p:extLst>
      <p:ext uri="{BB962C8B-B14F-4D97-AF65-F5344CB8AC3E}">
        <p14:creationId xmlns:p14="http://schemas.microsoft.com/office/powerpoint/2010/main" val="2188984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Ascorbic Acid (Vitamin C)</a:t>
            </a:r>
            <a:endParaRPr lang="en-US" dirty="0"/>
          </a:p>
        </p:txBody>
      </p:sp>
      <p:sp>
        <p:nvSpPr>
          <p:cNvPr id="3" name="Content Placeholder 2"/>
          <p:cNvSpPr>
            <a:spLocks noGrp="1"/>
          </p:cNvSpPr>
          <p:nvPr>
            <p:ph idx="1"/>
          </p:nvPr>
        </p:nvSpPr>
        <p:spPr>
          <a:xfrm>
            <a:off x="219105" y="2252266"/>
            <a:ext cx="8029311" cy="4403367"/>
          </a:xfrm>
        </p:spPr>
        <p:txBody>
          <a:bodyPr>
            <a:normAutofit/>
          </a:bodyPr>
          <a:lstStyle/>
          <a:p>
            <a:r>
              <a:rPr lang="en-US" sz="2400" b="1" dirty="0" smtClean="0"/>
              <a:t>Production of ascorbic acid by some mammals, but not others which need a dietary supply. </a:t>
            </a:r>
          </a:p>
          <a:p>
            <a:r>
              <a:rPr lang="en-US" sz="2400" dirty="0" smtClean="0"/>
              <a:t>Vitamin C is needed for the synthesis of the collagen fibers that form part of many tissues in the body, including skin and blood vessel walls. </a:t>
            </a:r>
          </a:p>
          <a:p>
            <a:r>
              <a:rPr lang="en-US" sz="2400" dirty="0" smtClean="0"/>
              <a:t>Mutations that led to genes that no longer produce the protein necessary to make vitamin C have occurred several times in evolutionary history. </a:t>
            </a:r>
            <a:endParaRPr lang="en-US" sz="2400" dirty="0"/>
          </a:p>
        </p:txBody>
      </p:sp>
      <p:pic>
        <p:nvPicPr>
          <p:cNvPr id="4" name="Picture 3"/>
          <p:cNvPicPr>
            <a:picLocks noChangeAspect="1"/>
          </p:cNvPicPr>
          <p:nvPr/>
        </p:nvPicPr>
        <p:blipFill>
          <a:blip r:embed="rId2"/>
          <a:stretch>
            <a:fillRect/>
          </a:stretch>
        </p:blipFill>
        <p:spPr>
          <a:xfrm>
            <a:off x="8248416" y="2451282"/>
            <a:ext cx="3609975" cy="3724275"/>
          </a:xfrm>
          <a:prstGeom prst="rect">
            <a:avLst/>
          </a:prstGeom>
        </p:spPr>
      </p:pic>
    </p:spTree>
    <p:extLst>
      <p:ext uri="{BB962C8B-B14F-4D97-AF65-F5344CB8AC3E}">
        <p14:creationId xmlns:p14="http://schemas.microsoft.com/office/powerpoint/2010/main" val="1122866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amino acids</a:t>
            </a:r>
            <a:endParaRPr lang="en-US" dirty="0"/>
          </a:p>
        </p:txBody>
      </p:sp>
      <p:sp>
        <p:nvSpPr>
          <p:cNvPr id="3" name="Content Placeholder 2"/>
          <p:cNvSpPr>
            <a:spLocks noGrp="1"/>
          </p:cNvSpPr>
          <p:nvPr>
            <p:ph idx="1"/>
          </p:nvPr>
        </p:nvSpPr>
        <p:spPr>
          <a:xfrm>
            <a:off x="810000" y="2545844"/>
            <a:ext cx="10554574" cy="3636511"/>
          </a:xfrm>
        </p:spPr>
        <p:txBody>
          <a:bodyPr>
            <a:noAutofit/>
          </a:bodyPr>
          <a:lstStyle/>
          <a:p>
            <a:r>
              <a:rPr lang="en-US" sz="2400" b="1" dirty="0" smtClean="0"/>
              <a:t>Some fatty acids and some amino acids are essential. </a:t>
            </a:r>
          </a:p>
          <a:p>
            <a:r>
              <a:rPr lang="en-US" sz="2400" dirty="0" smtClean="0"/>
              <a:t>Of the 20 amino acids in proteins, about half are essential in humans, because they cannot be synthesized in sufficient quantities, but the other half can be made from other simpler nitrogen compounds. </a:t>
            </a:r>
          </a:p>
          <a:p>
            <a:r>
              <a:rPr lang="en-US" sz="2400" dirty="0" smtClean="0"/>
              <a:t>Threonine and arginine are conditionally essential amino acids. </a:t>
            </a:r>
          </a:p>
          <a:p>
            <a:pPr lvl="1"/>
            <a:r>
              <a:rPr lang="en-US" sz="2000" dirty="0" smtClean="0"/>
              <a:t>Threonine can be synthesized by the body if phenylalanine is present. </a:t>
            </a:r>
          </a:p>
          <a:p>
            <a:pPr lvl="1"/>
            <a:r>
              <a:rPr lang="en-US" sz="2000" dirty="0" smtClean="0"/>
              <a:t>Arginine can normally be produced by a heathy individual. </a:t>
            </a:r>
          </a:p>
          <a:p>
            <a:pPr lvl="2"/>
            <a:r>
              <a:rPr lang="en-US" sz="1800" dirty="0" smtClean="0"/>
              <a:t>The synthesis pathway is not active in prematurely born infants and so they must obtain it through their diet. </a:t>
            </a:r>
            <a:endParaRPr lang="en-US" sz="1800" dirty="0"/>
          </a:p>
        </p:txBody>
      </p:sp>
    </p:spTree>
    <p:extLst>
      <p:ext uri="{BB962C8B-B14F-4D97-AF65-F5344CB8AC3E}">
        <p14:creationId xmlns:p14="http://schemas.microsoft.com/office/powerpoint/2010/main" val="195326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fatty acids</a:t>
            </a:r>
            <a:endParaRPr lang="en-US" dirty="0"/>
          </a:p>
        </p:txBody>
      </p:sp>
      <p:sp>
        <p:nvSpPr>
          <p:cNvPr id="3" name="Content Placeholder 2"/>
          <p:cNvSpPr>
            <a:spLocks noGrp="1"/>
          </p:cNvSpPr>
          <p:nvPr>
            <p:ph idx="1"/>
          </p:nvPr>
        </p:nvSpPr>
        <p:spPr>
          <a:xfrm>
            <a:off x="818712" y="2222287"/>
            <a:ext cx="10554574" cy="2448567"/>
          </a:xfrm>
        </p:spPr>
        <p:txBody>
          <a:bodyPr/>
          <a:lstStyle/>
          <a:p>
            <a:r>
              <a:rPr lang="en-US" dirty="0" smtClean="0"/>
              <a:t>Omega-3 and Omega-6 fatty acids that are essential in the diet because they cannot  be synthesized in the body. </a:t>
            </a:r>
          </a:p>
          <a:p>
            <a:r>
              <a:rPr lang="en-US" dirty="0" smtClean="0"/>
              <a:t>Refers to the position of a double bond in relation to the end of the molecule. </a:t>
            </a:r>
          </a:p>
          <a:p>
            <a:r>
              <a:rPr lang="en-US" dirty="0" smtClean="0"/>
              <a:t>Alpha-</a:t>
            </a:r>
            <a:r>
              <a:rPr lang="en-US" dirty="0" err="1" smtClean="0"/>
              <a:t>linolenic</a:t>
            </a:r>
            <a:r>
              <a:rPr lang="en-US" dirty="0" smtClean="0"/>
              <a:t> acid and </a:t>
            </a:r>
            <a:r>
              <a:rPr lang="en-US" dirty="0" err="1" smtClean="0"/>
              <a:t>linolenic</a:t>
            </a:r>
            <a:r>
              <a:rPr lang="en-US" dirty="0" smtClean="0"/>
              <a:t> acid are used in the biosynthesis of a number of other compounds. </a:t>
            </a:r>
            <a:endParaRPr lang="en-US" dirty="0"/>
          </a:p>
        </p:txBody>
      </p:sp>
      <p:pic>
        <p:nvPicPr>
          <p:cNvPr id="4" name="Picture 3"/>
          <p:cNvPicPr>
            <a:picLocks noChangeAspect="1"/>
          </p:cNvPicPr>
          <p:nvPr/>
        </p:nvPicPr>
        <p:blipFill>
          <a:blip r:embed="rId3"/>
          <a:stretch>
            <a:fillRect/>
          </a:stretch>
        </p:blipFill>
        <p:spPr>
          <a:xfrm>
            <a:off x="3186111" y="4280115"/>
            <a:ext cx="5819775" cy="2390775"/>
          </a:xfrm>
          <a:prstGeom prst="rect">
            <a:avLst/>
          </a:prstGeom>
        </p:spPr>
      </p:pic>
    </p:spTree>
    <p:extLst>
      <p:ext uri="{BB962C8B-B14F-4D97-AF65-F5344CB8AC3E}">
        <p14:creationId xmlns:p14="http://schemas.microsoft.com/office/powerpoint/2010/main" val="522002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synthesis</a:t>
            </a:r>
            <a:endParaRPr lang="en-US" dirty="0"/>
          </a:p>
        </p:txBody>
      </p:sp>
      <p:sp>
        <p:nvSpPr>
          <p:cNvPr id="3" name="Content Placeholder 2"/>
          <p:cNvSpPr>
            <a:spLocks noGrp="1"/>
          </p:cNvSpPr>
          <p:nvPr>
            <p:ph idx="1"/>
          </p:nvPr>
        </p:nvSpPr>
        <p:spPr>
          <a:xfrm>
            <a:off x="279066" y="2207297"/>
            <a:ext cx="10554574" cy="3636511"/>
          </a:xfrm>
        </p:spPr>
        <p:txBody>
          <a:bodyPr/>
          <a:lstStyle/>
          <a:p>
            <a:r>
              <a:rPr lang="en-US" b="1" dirty="0" smtClean="0"/>
              <a:t>Lack of essential amino acids affect the production of proteins. </a:t>
            </a:r>
          </a:p>
          <a:p>
            <a:r>
              <a:rPr lang="en-US" dirty="0" smtClean="0"/>
              <a:t>If there is a shortage of one or more essential amino acids in the diet then the body cannot make enough of the proteins that it needs. </a:t>
            </a:r>
          </a:p>
          <a:p>
            <a:r>
              <a:rPr lang="en-US" dirty="0" smtClean="0"/>
              <a:t>This is known as ‘protein deficiency malnutrition’.</a:t>
            </a:r>
          </a:p>
          <a:p>
            <a:r>
              <a:rPr lang="en-US" dirty="0" smtClean="0"/>
              <a:t>For example, protein deficiency malnutrition causes a lack of blood plasma proteins, with the result that fluid is retained in tissues. </a:t>
            </a:r>
          </a:p>
          <a:p>
            <a:r>
              <a:rPr lang="en-US" dirty="0" smtClean="0"/>
              <a:t>This causes swelling (edema), which is often very obvious in the abdomen.</a:t>
            </a:r>
          </a:p>
          <a:p>
            <a:r>
              <a:rPr lang="en-US" dirty="0" smtClean="0"/>
              <a:t>Child development may be both mentally and physically hindered,  with stunted growth and development disabilities. </a:t>
            </a:r>
          </a:p>
          <a:p>
            <a:r>
              <a:rPr lang="en-US" dirty="0" smtClean="0"/>
              <a:t>Adults may undergo serious weight loss (wasting).  </a:t>
            </a:r>
            <a:endParaRPr lang="en-US" dirty="0"/>
          </a:p>
        </p:txBody>
      </p:sp>
      <p:pic>
        <p:nvPicPr>
          <p:cNvPr id="5" name="Picture 4"/>
          <p:cNvPicPr>
            <a:picLocks noChangeAspect="1"/>
          </p:cNvPicPr>
          <p:nvPr/>
        </p:nvPicPr>
        <p:blipFill>
          <a:blip r:embed="rId3"/>
          <a:stretch>
            <a:fillRect/>
          </a:stretch>
        </p:blipFill>
        <p:spPr>
          <a:xfrm>
            <a:off x="9159224" y="5142563"/>
            <a:ext cx="2447925" cy="1638300"/>
          </a:xfrm>
          <a:prstGeom prst="rect">
            <a:avLst/>
          </a:prstGeom>
        </p:spPr>
      </p:pic>
    </p:spTree>
    <p:extLst>
      <p:ext uri="{BB962C8B-B14F-4D97-AF65-F5344CB8AC3E}">
        <p14:creationId xmlns:p14="http://schemas.microsoft.com/office/powerpoint/2010/main" val="4224174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1522</TotalTime>
  <Words>1532</Words>
  <Application>Microsoft Office PowerPoint</Application>
  <PresentationFormat>Widescreen</PresentationFormat>
  <Paragraphs>149</Paragraphs>
  <Slides>20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Wingdings</vt:lpstr>
      <vt:lpstr>Wingdings 2</vt:lpstr>
      <vt:lpstr>Quotable</vt:lpstr>
      <vt:lpstr>D.1 Human Nutrition</vt:lpstr>
      <vt:lpstr>Understandings</vt:lpstr>
      <vt:lpstr>Essential Nutrients</vt:lpstr>
      <vt:lpstr>Non-Essential Nutrients</vt:lpstr>
      <vt:lpstr>Conditionally Essential Nutrients</vt:lpstr>
      <vt:lpstr>Ascorbic Acid (Vitamin C)</vt:lpstr>
      <vt:lpstr>Essential amino acids</vt:lpstr>
      <vt:lpstr>Essential fatty acids</vt:lpstr>
      <vt:lpstr>Protein synthesis</vt:lpstr>
      <vt:lpstr>Essential minerals</vt:lpstr>
      <vt:lpstr>Vitamins</vt:lpstr>
      <vt:lpstr>Vitamin C deficiency (Scurvy) </vt:lpstr>
      <vt:lpstr>Vitamin D Deficiency (Rickets)</vt:lpstr>
      <vt:lpstr>Phenylketonuria (PKU)</vt:lpstr>
      <vt:lpstr>Malnutrition</vt:lpstr>
      <vt:lpstr>Appetite control center</vt:lpstr>
      <vt:lpstr>Consequences of overeating</vt:lpstr>
      <vt:lpstr>Hypertension (High blood pressure)</vt:lpstr>
      <vt:lpstr>Type II diabetes</vt:lpstr>
      <vt:lpstr>Anorexia</vt:lpstr>
    </vt:vector>
  </TitlesOfParts>
  <Company>Academy School District 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D.1 Human Nutrition</dc:title>
  <dc:creator>Tanya Fillingham</dc:creator>
  <cp:lastModifiedBy>Tanya Fillingham</cp:lastModifiedBy>
  <cp:revision>56</cp:revision>
  <dcterms:created xsi:type="dcterms:W3CDTF">2017-02-21T23:49:12Z</dcterms:created>
  <dcterms:modified xsi:type="dcterms:W3CDTF">2017-02-23T01:11:22Z</dcterms:modified>
</cp:coreProperties>
</file>