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69"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4" d="100"/>
          <a:sy n="64" d="100"/>
        </p:scale>
        <p:origin x="9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05F0A-3ABD-4035-9943-1DD5AD7A3136}" type="datetimeFigureOut">
              <a:rPr lang="en-US" smtClean="0"/>
              <a:t>2/25/2017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781E67-51EC-4E02-B35B-D6DE6634C5D3}" type="slidenum">
              <a:rPr lang="en-US" smtClean="0"/>
              <a:t>‹#›</a:t>
            </a:fld>
            <a:endParaRPr lang="en-US"/>
          </a:p>
        </p:txBody>
      </p:sp>
    </p:spTree>
    <p:extLst>
      <p:ext uri="{BB962C8B-B14F-4D97-AF65-F5344CB8AC3E}">
        <p14:creationId xmlns:p14="http://schemas.microsoft.com/office/powerpoint/2010/main" val="3733075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Pumps are recycled</a:t>
            </a:r>
            <a:r>
              <a:rPr lang="en-US" baseline="0" dirty="0" smtClean="0"/>
              <a:t> often so this is not a permanent fix. </a:t>
            </a:r>
            <a:endParaRPr lang="en-US" dirty="0"/>
          </a:p>
        </p:txBody>
      </p:sp>
      <p:sp>
        <p:nvSpPr>
          <p:cNvPr id="4" name="Slide Number Placeholder 3"/>
          <p:cNvSpPr>
            <a:spLocks noGrp="1"/>
          </p:cNvSpPr>
          <p:nvPr>
            <p:ph type="sldNum" sz="quarter" idx="10"/>
          </p:nvPr>
        </p:nvSpPr>
        <p:spPr/>
        <p:txBody>
          <a:bodyPr/>
          <a:lstStyle/>
          <a:p>
            <a:fld id="{D8781E67-51EC-4E02-B35B-D6DE6634C5D3}" type="slidenum">
              <a:rPr lang="en-US" smtClean="0"/>
              <a:t>10</a:t>
            </a:fld>
            <a:endParaRPr lang="en-US"/>
          </a:p>
        </p:txBody>
      </p:sp>
    </p:spTree>
    <p:extLst>
      <p:ext uri="{BB962C8B-B14F-4D97-AF65-F5344CB8AC3E}">
        <p14:creationId xmlns:p14="http://schemas.microsoft.com/office/powerpoint/2010/main" val="1376632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Drinking/coming into</a:t>
            </a:r>
            <a:r>
              <a:rPr lang="en-US" baseline="0" dirty="0" smtClean="0"/>
              <a:t> contact with contained water. Typically containing fecal matter. </a:t>
            </a:r>
            <a:endParaRPr lang="en-US" dirty="0"/>
          </a:p>
        </p:txBody>
      </p:sp>
      <p:sp>
        <p:nvSpPr>
          <p:cNvPr id="4" name="Slide Number Placeholder 3"/>
          <p:cNvSpPr>
            <a:spLocks noGrp="1"/>
          </p:cNvSpPr>
          <p:nvPr>
            <p:ph type="sldNum" sz="quarter" idx="10"/>
          </p:nvPr>
        </p:nvSpPr>
        <p:spPr/>
        <p:txBody>
          <a:bodyPr/>
          <a:lstStyle/>
          <a:p>
            <a:fld id="{D8781E67-51EC-4E02-B35B-D6DE6634C5D3}" type="slidenum">
              <a:rPr lang="en-US" smtClean="0"/>
              <a:t>14</a:t>
            </a:fld>
            <a:endParaRPr lang="en-US"/>
          </a:p>
        </p:txBody>
      </p:sp>
    </p:spTree>
    <p:extLst>
      <p:ext uri="{BB962C8B-B14F-4D97-AF65-F5344CB8AC3E}">
        <p14:creationId xmlns:p14="http://schemas.microsoft.com/office/powerpoint/2010/main" val="267752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2/24/2017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2/24/2017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2/24/2017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2/24/2017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2/24/2017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D.2 Digestion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14750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Proton pump inhibitors</a:t>
            </a:r>
            <a:endParaRPr lang="en-US" dirty="0"/>
          </a:p>
        </p:txBody>
      </p:sp>
      <p:sp>
        <p:nvSpPr>
          <p:cNvPr id="3" name="Content Placeholder 2"/>
          <p:cNvSpPr>
            <a:spLocks noGrp="1"/>
          </p:cNvSpPr>
          <p:nvPr>
            <p:ph idx="1"/>
          </p:nvPr>
        </p:nvSpPr>
        <p:spPr/>
        <p:txBody>
          <a:bodyPr/>
          <a:lstStyle/>
          <a:p>
            <a:r>
              <a:rPr lang="en-US" b="1" dirty="0" smtClean="0"/>
              <a:t>The reduction of stomach acid secretion by proton pump inhibit drugs. </a:t>
            </a:r>
          </a:p>
          <a:p>
            <a:r>
              <a:rPr lang="en-US" dirty="0" smtClean="0"/>
              <a:t>The production of the acidic environment within the stomach is achieved by a proton pump called the H</a:t>
            </a:r>
            <a:r>
              <a:rPr lang="en-US" baseline="30000" dirty="0" smtClean="0"/>
              <a:t>+</a:t>
            </a:r>
            <a:r>
              <a:rPr lang="en-US" dirty="0" smtClean="0"/>
              <a:t>, K</a:t>
            </a:r>
            <a:r>
              <a:rPr lang="en-US" baseline="30000" dirty="0" smtClean="0"/>
              <a:t>+</a:t>
            </a:r>
            <a:r>
              <a:rPr lang="en-US" dirty="0" smtClean="0"/>
              <a:t> -ATPase. </a:t>
            </a:r>
          </a:p>
          <a:p>
            <a:r>
              <a:rPr lang="en-US" dirty="0" smtClean="0"/>
              <a:t>This pump uses 1 ATP molecule to exchange two protons from the cytoplasm for 2 </a:t>
            </a:r>
            <a:r>
              <a:rPr lang="en-US" dirty="0"/>
              <a:t>K</a:t>
            </a:r>
            <a:r>
              <a:rPr lang="en-US" baseline="30000" dirty="0"/>
              <a:t>+</a:t>
            </a:r>
            <a:r>
              <a:rPr lang="en-US" dirty="0"/>
              <a:t> </a:t>
            </a:r>
            <a:r>
              <a:rPr lang="en-US" dirty="0" smtClean="0"/>
              <a:t>in the lumen surrounding the parietal cell. </a:t>
            </a:r>
          </a:p>
          <a:p>
            <a:r>
              <a:rPr lang="en-US" dirty="0" smtClean="0"/>
              <a:t>One therapy is proton pump inhibitors (PPIs). </a:t>
            </a:r>
          </a:p>
          <a:p>
            <a:r>
              <a:rPr lang="en-US" dirty="0" smtClean="0"/>
              <a:t>PPIs bind irreversibly to a single pump. </a:t>
            </a:r>
            <a:endParaRPr lang="en-US" dirty="0"/>
          </a:p>
        </p:txBody>
      </p:sp>
      <p:pic>
        <p:nvPicPr>
          <p:cNvPr id="1026" name="Picture 2" descr="Image result for proton pump inhibito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1043" y="3846188"/>
            <a:ext cx="4286836" cy="2969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2942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Egestion</a:t>
            </a:r>
            <a:endParaRPr lang="en-US" dirty="0"/>
          </a:p>
        </p:txBody>
      </p:sp>
      <p:sp>
        <p:nvSpPr>
          <p:cNvPr id="3" name="Content Placeholder 2"/>
          <p:cNvSpPr>
            <a:spLocks noGrp="1"/>
          </p:cNvSpPr>
          <p:nvPr>
            <p:ph idx="1"/>
          </p:nvPr>
        </p:nvSpPr>
        <p:spPr>
          <a:xfrm>
            <a:off x="1052512" y="2619219"/>
            <a:ext cx="9601200" cy="3581400"/>
          </a:xfrm>
        </p:spPr>
        <p:txBody>
          <a:bodyPr>
            <a:normAutofit/>
          </a:bodyPr>
          <a:lstStyle/>
          <a:p>
            <a:r>
              <a:rPr lang="en-US" sz="2400" b="1" dirty="0" smtClean="0"/>
              <a:t>Materials not absorbed are egested.</a:t>
            </a:r>
          </a:p>
          <a:p>
            <a:r>
              <a:rPr lang="en-US" sz="2400" dirty="0" smtClean="0"/>
              <a:t>Dietary fiber is the edible part of plants that are resistant to being digested. </a:t>
            </a:r>
          </a:p>
          <a:p>
            <a:r>
              <a:rPr lang="en-US" sz="2400" dirty="0" smtClean="0"/>
              <a:t>Cellulose and lignin are examples. </a:t>
            </a:r>
          </a:p>
          <a:p>
            <a:r>
              <a:rPr lang="en-US" sz="2400" dirty="0" smtClean="0"/>
              <a:t>The small intestine absorbs as much nutrients as possible, </a:t>
            </a:r>
          </a:p>
          <a:p>
            <a:r>
              <a:rPr lang="en-US" sz="2400" dirty="0" smtClean="0"/>
              <a:t>The large intestine absorb water and ions. </a:t>
            </a:r>
          </a:p>
          <a:p>
            <a:r>
              <a:rPr lang="en-US" sz="2400" dirty="0" smtClean="0"/>
              <a:t>The remaining undigested fiber is egested as feces. </a:t>
            </a:r>
            <a:r>
              <a:rPr lang="en-US" sz="2400" b="1" dirty="0" smtClean="0"/>
              <a:t> </a:t>
            </a:r>
          </a:p>
          <a:p>
            <a:endParaRPr lang="en-US" sz="2400" b="1" dirty="0"/>
          </a:p>
        </p:txBody>
      </p:sp>
      <p:pic>
        <p:nvPicPr>
          <p:cNvPr id="2050" name="Picture 2" descr="Image result for undigested cor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1483" y="109615"/>
            <a:ext cx="3957404" cy="263826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stretch>
            <a:fillRect/>
          </a:stretch>
        </p:blipFill>
        <p:spPr>
          <a:xfrm>
            <a:off x="9115425" y="3833735"/>
            <a:ext cx="3076575" cy="2857500"/>
          </a:xfrm>
          <a:prstGeom prst="rect">
            <a:avLst/>
          </a:prstGeom>
        </p:spPr>
      </p:pic>
    </p:spTree>
    <p:extLst>
      <p:ext uri="{BB962C8B-B14F-4D97-AF65-F5344CB8AC3E}">
        <p14:creationId xmlns:p14="http://schemas.microsoft.com/office/powerpoint/2010/main" val="1825735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Dietary fiber</a:t>
            </a:r>
            <a:endParaRPr lang="en-US" dirty="0"/>
          </a:p>
        </p:txBody>
      </p:sp>
      <p:sp>
        <p:nvSpPr>
          <p:cNvPr id="3" name="Content Placeholder 2"/>
          <p:cNvSpPr>
            <a:spLocks noGrp="1"/>
          </p:cNvSpPr>
          <p:nvPr>
            <p:ph idx="1"/>
          </p:nvPr>
        </p:nvSpPr>
        <p:spPr/>
        <p:txBody>
          <a:bodyPr>
            <a:noAutofit/>
          </a:bodyPr>
          <a:lstStyle/>
          <a:p>
            <a:r>
              <a:rPr lang="en-US" b="1" dirty="0" smtClean="0"/>
              <a:t>The rate of transit of materials through the large intestine is positively correlated with their fiber content. </a:t>
            </a:r>
          </a:p>
          <a:p>
            <a:r>
              <a:rPr lang="en-US" dirty="0" smtClean="0"/>
              <a:t>There are two categories of dietary fiber: soluble and insoluble. </a:t>
            </a:r>
          </a:p>
          <a:p>
            <a:r>
              <a:rPr lang="en-US" dirty="0" smtClean="0"/>
              <a:t>Fiber helps prevent constipation as it draws water into the intestine. </a:t>
            </a:r>
          </a:p>
          <a:p>
            <a:r>
              <a:rPr lang="en-US" dirty="0" smtClean="0"/>
              <a:t>The higher the water content of the intestine, the faster the movement of fecal matter. </a:t>
            </a:r>
          </a:p>
          <a:p>
            <a:r>
              <a:rPr lang="en-US" dirty="0" smtClean="0"/>
              <a:t>Rich diet of fiber has been linked to a reduced risk of certain diseases. </a:t>
            </a:r>
          </a:p>
          <a:p>
            <a:r>
              <a:rPr lang="en-US" dirty="0" smtClean="0"/>
              <a:t>Bowel cancer, hemorrhoids and appendicitis. </a:t>
            </a:r>
          </a:p>
          <a:p>
            <a:r>
              <a:rPr lang="en-US" dirty="0" smtClean="0"/>
              <a:t>It also reduces the desire to eat (as it keeps the stomach “full”). </a:t>
            </a:r>
          </a:p>
          <a:p>
            <a:r>
              <a:rPr lang="en-US" dirty="0" smtClean="0"/>
              <a:t>Absorption of sugars is reduced, reducing the risk of type II diabetes. </a:t>
            </a:r>
            <a:endParaRPr lang="en-US" dirty="0"/>
          </a:p>
        </p:txBody>
      </p:sp>
      <p:pic>
        <p:nvPicPr>
          <p:cNvPr id="4" name="Picture 3"/>
          <p:cNvPicPr>
            <a:picLocks noChangeAspect="1"/>
          </p:cNvPicPr>
          <p:nvPr/>
        </p:nvPicPr>
        <p:blipFill>
          <a:blip r:embed="rId2"/>
          <a:stretch>
            <a:fillRect/>
          </a:stretch>
        </p:blipFill>
        <p:spPr>
          <a:xfrm>
            <a:off x="7522096" y="138842"/>
            <a:ext cx="3000999" cy="2147158"/>
          </a:xfrm>
          <a:prstGeom prst="rect">
            <a:avLst/>
          </a:prstGeom>
        </p:spPr>
      </p:pic>
    </p:spTree>
    <p:extLst>
      <p:ext uri="{BB962C8B-B14F-4D97-AF65-F5344CB8AC3E}">
        <p14:creationId xmlns:p14="http://schemas.microsoft.com/office/powerpoint/2010/main" val="1171632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Dehydration due to cholera</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Dehydration due to cholera toxin.</a:t>
            </a:r>
            <a:endParaRPr lang="en-US" dirty="0" smtClean="0"/>
          </a:p>
          <a:p>
            <a:r>
              <a:rPr lang="en-US" dirty="0" smtClean="0"/>
              <a:t>Cholera is a disease caused by infection by the bacterium </a:t>
            </a:r>
            <a:r>
              <a:rPr lang="en-US" i="1" dirty="0" smtClean="0"/>
              <a:t>Vibrio cholera. </a:t>
            </a:r>
          </a:p>
          <a:p>
            <a:r>
              <a:rPr lang="en-US" dirty="0" smtClean="0"/>
              <a:t>The bacterium releases toxin that binds to a receptor on intestinal cells.</a:t>
            </a:r>
          </a:p>
          <a:p>
            <a:r>
              <a:rPr lang="en-US" dirty="0" smtClean="0"/>
              <a:t>The toxin is then brought into the cell by endocytosis. </a:t>
            </a:r>
          </a:p>
          <a:p>
            <a:r>
              <a:rPr lang="en-US" dirty="0" smtClean="0"/>
              <a:t>Once inside the cell, the toxin triggers a cascade response that ultimately leads to the efflux of Cl</a:t>
            </a:r>
            <a:r>
              <a:rPr lang="en-US" baseline="30000" dirty="0" smtClean="0"/>
              <a:t>-</a:t>
            </a:r>
            <a:r>
              <a:rPr lang="en-US" dirty="0" smtClean="0"/>
              <a:t> and HCO</a:t>
            </a:r>
            <a:r>
              <a:rPr lang="en-US" baseline="-25000" dirty="0" smtClean="0"/>
              <a:t>3</a:t>
            </a:r>
            <a:r>
              <a:rPr lang="en-US" baseline="30000" dirty="0" smtClean="0"/>
              <a:t>- </a:t>
            </a:r>
            <a:r>
              <a:rPr lang="en-US" dirty="0" smtClean="0"/>
              <a:t>ions from the cell into the intestine. </a:t>
            </a:r>
          </a:p>
          <a:p>
            <a:r>
              <a:rPr lang="en-US" dirty="0" smtClean="0"/>
              <a:t>Water follows by osmosis leading to water diarrhea. </a:t>
            </a:r>
          </a:p>
          <a:p>
            <a:r>
              <a:rPr lang="en-US" dirty="0" smtClean="0"/>
              <a:t>Water is taken from the blood to replace lost water. </a:t>
            </a:r>
          </a:p>
          <a:p>
            <a:r>
              <a:rPr lang="en-US" dirty="0" smtClean="0"/>
              <a:t>Severe dehydration can occur quickly, resulting in death if the person is not rehydrated properly. </a:t>
            </a:r>
            <a:endParaRPr lang="en-US" dirty="0"/>
          </a:p>
        </p:txBody>
      </p:sp>
    </p:spTree>
    <p:extLst>
      <p:ext uri="{BB962C8B-B14F-4D97-AF65-F5344CB8AC3E}">
        <p14:creationId xmlns:p14="http://schemas.microsoft.com/office/powerpoint/2010/main" val="2893368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910261" y="718591"/>
            <a:ext cx="11108602" cy="5547297"/>
          </a:xfrm>
          <a:prstGeom prst="rect">
            <a:avLst/>
          </a:prstGeom>
        </p:spPr>
      </p:pic>
    </p:spTree>
    <p:extLst>
      <p:ext uri="{BB962C8B-B14F-4D97-AF65-F5344CB8AC3E}">
        <p14:creationId xmlns:p14="http://schemas.microsoft.com/office/powerpoint/2010/main" val="2699705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 of digestive secretions</a:t>
            </a:r>
            <a:endParaRPr lang="en-US" dirty="0"/>
          </a:p>
        </p:txBody>
      </p:sp>
      <p:sp>
        <p:nvSpPr>
          <p:cNvPr id="3" name="Content Placeholder 2"/>
          <p:cNvSpPr>
            <a:spLocks noGrp="1"/>
          </p:cNvSpPr>
          <p:nvPr>
            <p:ph idx="1"/>
          </p:nvPr>
        </p:nvSpPr>
        <p:spPr/>
        <p:txBody>
          <a:bodyPr>
            <a:normAutofit/>
          </a:bodyPr>
          <a:lstStyle/>
          <a:p>
            <a:r>
              <a:rPr lang="en-US" sz="2400" b="1" dirty="0" smtClean="0"/>
              <a:t>Nervous and hormonal mechanisms control the secretion of digestive juices. </a:t>
            </a:r>
          </a:p>
          <a:p>
            <a:r>
              <a:rPr lang="en-US" sz="2400" dirty="0" smtClean="0"/>
              <a:t>In order to conserve energy, animals do not have their digestive systems active constantly. </a:t>
            </a:r>
          </a:p>
          <a:p>
            <a:r>
              <a:rPr lang="en-US" sz="2400" dirty="0" smtClean="0"/>
              <a:t>“fight or flight” response; the body needs energy for muscle use. This takes energy away from the digestive process. </a:t>
            </a:r>
          </a:p>
          <a:p>
            <a:r>
              <a:rPr lang="en-US" sz="2400" dirty="0" smtClean="0"/>
              <a:t>In both cases, nerves and hormones ensure resources are devoted to digestion </a:t>
            </a:r>
            <a:r>
              <a:rPr lang="en-US" sz="2400" u="sng" dirty="0" smtClean="0"/>
              <a:t>only</a:t>
            </a:r>
            <a:r>
              <a:rPr lang="en-US" sz="2400" dirty="0" smtClean="0"/>
              <a:t> when needed. </a:t>
            </a:r>
            <a:endParaRPr lang="en-US" sz="2400" dirty="0"/>
          </a:p>
        </p:txBody>
      </p:sp>
    </p:spTree>
    <p:extLst>
      <p:ext uri="{BB962C8B-B14F-4D97-AF65-F5344CB8AC3E}">
        <p14:creationId xmlns:p14="http://schemas.microsoft.com/office/powerpoint/2010/main" val="4124789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regulation of digestive syst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8381" y="59960"/>
            <a:ext cx="5810510" cy="66578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8208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 of gastric secretions</a:t>
            </a:r>
            <a:endParaRPr lang="en-US" dirty="0"/>
          </a:p>
        </p:txBody>
      </p:sp>
      <p:sp>
        <p:nvSpPr>
          <p:cNvPr id="3" name="Content Placeholder 2"/>
          <p:cNvSpPr>
            <a:spLocks noGrp="1"/>
          </p:cNvSpPr>
          <p:nvPr>
            <p:ph idx="1"/>
          </p:nvPr>
        </p:nvSpPr>
        <p:spPr>
          <a:xfrm>
            <a:off x="1371600" y="1866276"/>
            <a:ext cx="9601200" cy="4572000"/>
          </a:xfrm>
        </p:spPr>
        <p:txBody>
          <a:bodyPr>
            <a:normAutofit fontScale="92500" lnSpcReduction="20000"/>
          </a:bodyPr>
          <a:lstStyle/>
          <a:p>
            <a:r>
              <a:rPr lang="en-US" b="1" dirty="0" smtClean="0"/>
              <a:t>The volume and content of gastric secretions are controlled by nervous and hormonal mechanisms. </a:t>
            </a:r>
          </a:p>
          <a:p>
            <a:r>
              <a:rPr lang="en-US" dirty="0" smtClean="0"/>
              <a:t>Both nerves and hormones are involved in controlling the secretions of digestive juices. </a:t>
            </a:r>
          </a:p>
          <a:p>
            <a:r>
              <a:rPr lang="en-US" dirty="0" smtClean="0"/>
              <a:t>The sight or smell of food causes the brain to send nerve impulses via the vagus nerve from the medulla. </a:t>
            </a:r>
          </a:p>
          <a:p>
            <a:r>
              <a:rPr lang="en-US" dirty="0" smtClean="0"/>
              <a:t>Gland cells in the stomach walls are stimulated to secrete components of gastric juices. </a:t>
            </a:r>
          </a:p>
          <a:p>
            <a:r>
              <a:rPr lang="en-US" dirty="0" smtClean="0"/>
              <a:t>If chemoreceptors in the stomach wall detect peptides in the stomach content or if stretch receptors detect distension of the stomach, impulses are sent to the brain. </a:t>
            </a:r>
          </a:p>
          <a:p>
            <a:r>
              <a:rPr lang="en-US" dirty="0" smtClean="0"/>
              <a:t>The brain responds by sending impulses via the vagus nerve to endocrine cells in the wall of the duodenum and the part of the stomach nearest the duodenum, stimulating them to secrete gastrin. </a:t>
            </a:r>
          </a:p>
          <a:p>
            <a:r>
              <a:rPr lang="en-US" dirty="0" smtClean="0"/>
              <a:t>The hormone gastrin stimulates secretion of acid and pepsinogen by two types of exocrine gland in the stomach wall. </a:t>
            </a:r>
          </a:p>
          <a:p>
            <a:r>
              <a:rPr lang="en-US" dirty="0" smtClean="0"/>
              <a:t>Two other hormones, secretin and </a:t>
            </a:r>
            <a:r>
              <a:rPr lang="en-US" dirty="0" err="1" smtClean="0"/>
              <a:t>soaostatin</a:t>
            </a:r>
            <a:r>
              <a:rPr lang="en-US" dirty="0" smtClean="0"/>
              <a:t>, inhibit gastrin secretion if the pH in the stomach falls too low. </a:t>
            </a:r>
          </a:p>
          <a:p>
            <a:endParaRPr lang="en-US" dirty="0"/>
          </a:p>
        </p:txBody>
      </p:sp>
    </p:spTree>
    <p:extLst>
      <p:ext uri="{BB962C8B-B14F-4D97-AF65-F5344CB8AC3E}">
        <p14:creationId xmlns:p14="http://schemas.microsoft.com/office/powerpoint/2010/main" val="382106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Exocrine glands</a:t>
            </a:r>
            <a:endParaRPr lang="en-US" dirty="0"/>
          </a:p>
        </p:txBody>
      </p:sp>
      <p:sp>
        <p:nvSpPr>
          <p:cNvPr id="3" name="Content Placeholder 2"/>
          <p:cNvSpPr>
            <a:spLocks noGrp="1"/>
          </p:cNvSpPr>
          <p:nvPr>
            <p:ph idx="1"/>
          </p:nvPr>
        </p:nvSpPr>
        <p:spPr>
          <a:xfrm>
            <a:off x="1371599" y="1791325"/>
            <a:ext cx="10395679" cy="3581400"/>
          </a:xfrm>
        </p:spPr>
        <p:txBody>
          <a:bodyPr>
            <a:noAutofit/>
          </a:bodyPr>
          <a:lstStyle/>
          <a:p>
            <a:r>
              <a:rPr lang="en-US" sz="2400" b="1" dirty="0" smtClean="0"/>
              <a:t>Exocrine gland secrete to the surface of the body or the lumen of the gut. </a:t>
            </a:r>
          </a:p>
          <a:p>
            <a:r>
              <a:rPr lang="en-US" sz="2400" dirty="0" smtClean="0"/>
              <a:t>The passage through which food passes from mouth to anus (alimentary canal). </a:t>
            </a:r>
          </a:p>
          <a:p>
            <a:r>
              <a:rPr lang="en-US" sz="2400" dirty="0" smtClean="0"/>
              <a:t>Digestive juices are added to food in the alimentary canal at several points. </a:t>
            </a:r>
          </a:p>
          <a:p>
            <a:r>
              <a:rPr lang="en-US" sz="2400" dirty="0" smtClean="0"/>
              <a:t>Exocrine glands secrete the juices, including salivary glands, the pancreas, gland cells in the stomach wall and in the wall of the small intestine. </a:t>
            </a:r>
          </a:p>
          <a:p>
            <a:r>
              <a:rPr lang="en-US" sz="2400" dirty="0" smtClean="0"/>
              <a:t>The composition of the juices secreted by the glands is different, reflecting the processes that occur in each part of the alimentary canal. </a:t>
            </a:r>
          </a:p>
          <a:p>
            <a:r>
              <a:rPr lang="en-US" sz="2400" dirty="0"/>
              <a:t>Unlike endocrine glands, which secrete directly into the bloodstream, exocrine glands secrete into ducts. </a:t>
            </a:r>
          </a:p>
          <a:p>
            <a:pPr marL="0" indent="0">
              <a:buNone/>
            </a:pPr>
            <a:endParaRPr lang="en-US" sz="2400" dirty="0"/>
          </a:p>
        </p:txBody>
      </p:sp>
    </p:spTree>
    <p:extLst>
      <p:ext uri="{BB962C8B-B14F-4D97-AF65-F5344CB8AC3E}">
        <p14:creationId xmlns:p14="http://schemas.microsoft.com/office/powerpoint/2010/main" val="4075086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20367555"/>
              </p:ext>
            </p:extLst>
          </p:nvPr>
        </p:nvGraphicFramePr>
        <p:xfrm>
          <a:off x="1371600" y="2286000"/>
          <a:ext cx="9601200" cy="3884443"/>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2575488546"/>
                    </a:ext>
                  </a:extLst>
                </a:gridCol>
                <a:gridCol w="3200400">
                  <a:extLst>
                    <a:ext uri="{9D8B030D-6E8A-4147-A177-3AD203B41FA5}">
                      <a16:colId xmlns:a16="http://schemas.microsoft.com/office/drawing/2014/main" val="878931627"/>
                    </a:ext>
                  </a:extLst>
                </a:gridCol>
                <a:gridCol w="3200400">
                  <a:extLst>
                    <a:ext uri="{9D8B030D-6E8A-4147-A177-3AD203B41FA5}">
                      <a16:colId xmlns:a16="http://schemas.microsoft.com/office/drawing/2014/main" val="2494662978"/>
                    </a:ext>
                  </a:extLst>
                </a:gridCol>
              </a:tblGrid>
              <a:tr h="597877">
                <a:tc>
                  <a:txBody>
                    <a:bodyPr/>
                    <a:lstStyle/>
                    <a:p>
                      <a:pPr algn="ctr"/>
                      <a:r>
                        <a:rPr lang="en-US" dirty="0" smtClean="0"/>
                        <a:t>Digestive fluid</a:t>
                      </a:r>
                      <a:endParaRPr lang="en-US" dirty="0"/>
                    </a:p>
                  </a:txBody>
                  <a:tcPr/>
                </a:tc>
                <a:tc>
                  <a:txBody>
                    <a:bodyPr/>
                    <a:lstStyle/>
                    <a:p>
                      <a:pPr algn="ctr"/>
                      <a:r>
                        <a:rPr lang="en-US" dirty="0" smtClean="0"/>
                        <a:t>Source</a:t>
                      </a:r>
                      <a:endParaRPr lang="en-US" dirty="0"/>
                    </a:p>
                  </a:txBody>
                  <a:tcPr/>
                </a:tc>
                <a:tc>
                  <a:txBody>
                    <a:bodyPr/>
                    <a:lstStyle/>
                    <a:p>
                      <a:pPr algn="ctr"/>
                      <a:r>
                        <a:rPr lang="en-US" dirty="0" smtClean="0"/>
                        <a:t>Composition</a:t>
                      </a:r>
                      <a:endParaRPr lang="en-US" dirty="0"/>
                    </a:p>
                  </a:txBody>
                  <a:tcPr/>
                </a:tc>
                <a:extLst>
                  <a:ext uri="{0D108BD9-81ED-4DB2-BD59-A6C34878D82A}">
                    <a16:rowId xmlns:a16="http://schemas.microsoft.com/office/drawing/2014/main" val="538222406"/>
                  </a:ext>
                </a:extLst>
              </a:tr>
              <a:tr h="1095522">
                <a:tc>
                  <a:txBody>
                    <a:bodyPr/>
                    <a:lstStyle/>
                    <a:p>
                      <a:r>
                        <a:rPr lang="en-US" dirty="0" smtClean="0"/>
                        <a:t>Saliva</a:t>
                      </a:r>
                      <a:endParaRPr lang="en-US" dirty="0"/>
                    </a:p>
                  </a:txBody>
                  <a:tcPr/>
                </a:tc>
                <a:tc>
                  <a:txBody>
                    <a:bodyPr/>
                    <a:lstStyle/>
                    <a:p>
                      <a:r>
                        <a:rPr lang="en-US" dirty="0" smtClean="0"/>
                        <a:t>Salivary glands</a:t>
                      </a:r>
                      <a:endParaRPr lang="en-US" dirty="0"/>
                    </a:p>
                  </a:txBody>
                  <a:tcPr/>
                </a:tc>
                <a:tc>
                  <a:txBody>
                    <a:bodyPr/>
                    <a:lstStyle/>
                    <a:p>
                      <a:r>
                        <a:rPr lang="en-US" dirty="0" smtClean="0"/>
                        <a:t>Water, </a:t>
                      </a:r>
                      <a:r>
                        <a:rPr lang="en-US" dirty="0" err="1" smtClean="0"/>
                        <a:t>electolytes</a:t>
                      </a:r>
                      <a:r>
                        <a:rPr lang="en-US" dirty="0" smtClean="0"/>
                        <a:t>, salivary amylase, mucus, lysozyme</a:t>
                      </a:r>
                      <a:endParaRPr lang="en-US" dirty="0"/>
                    </a:p>
                  </a:txBody>
                  <a:tcPr/>
                </a:tc>
                <a:extLst>
                  <a:ext uri="{0D108BD9-81ED-4DB2-BD59-A6C34878D82A}">
                    <a16:rowId xmlns:a16="http://schemas.microsoft.com/office/drawing/2014/main" val="2707047949"/>
                  </a:ext>
                </a:extLst>
              </a:tr>
              <a:tr h="1095522">
                <a:tc>
                  <a:txBody>
                    <a:bodyPr/>
                    <a:lstStyle/>
                    <a:p>
                      <a:r>
                        <a:rPr lang="en-US" dirty="0" smtClean="0"/>
                        <a:t>Gastric juice</a:t>
                      </a:r>
                      <a:endParaRPr lang="en-US" dirty="0"/>
                    </a:p>
                  </a:txBody>
                  <a:tcPr/>
                </a:tc>
                <a:tc>
                  <a:txBody>
                    <a:bodyPr/>
                    <a:lstStyle/>
                    <a:p>
                      <a:r>
                        <a:rPr lang="en-US" dirty="0" smtClean="0"/>
                        <a:t>Stomach</a:t>
                      </a:r>
                      <a:endParaRPr lang="en-US" dirty="0"/>
                    </a:p>
                  </a:txBody>
                  <a:tcPr/>
                </a:tc>
                <a:tc>
                  <a:txBody>
                    <a:bodyPr/>
                    <a:lstStyle/>
                    <a:p>
                      <a:r>
                        <a:rPr lang="en-US" dirty="0" smtClean="0"/>
                        <a:t>Water,  mucus, enzymes including pepsin, rennin and hydrochloric</a:t>
                      </a:r>
                      <a:r>
                        <a:rPr lang="en-US" baseline="0" dirty="0" smtClean="0"/>
                        <a:t> acid</a:t>
                      </a:r>
                      <a:endParaRPr lang="en-US" dirty="0"/>
                    </a:p>
                  </a:txBody>
                  <a:tcPr/>
                </a:tc>
                <a:extLst>
                  <a:ext uri="{0D108BD9-81ED-4DB2-BD59-A6C34878D82A}">
                    <a16:rowId xmlns:a16="http://schemas.microsoft.com/office/drawing/2014/main" val="804640535"/>
                  </a:ext>
                </a:extLst>
              </a:tr>
              <a:tr h="1095522">
                <a:tc>
                  <a:txBody>
                    <a:bodyPr/>
                    <a:lstStyle/>
                    <a:p>
                      <a:r>
                        <a:rPr lang="en-US" dirty="0" smtClean="0"/>
                        <a:t>Pancreatic juice</a:t>
                      </a:r>
                      <a:endParaRPr lang="en-US" dirty="0"/>
                    </a:p>
                  </a:txBody>
                  <a:tcPr/>
                </a:tc>
                <a:tc>
                  <a:txBody>
                    <a:bodyPr/>
                    <a:lstStyle/>
                    <a:p>
                      <a:r>
                        <a:rPr lang="en-US" dirty="0" smtClean="0"/>
                        <a:t>Pancreas</a:t>
                      </a:r>
                      <a:endParaRPr lang="en-US" dirty="0"/>
                    </a:p>
                  </a:txBody>
                  <a:tcPr/>
                </a:tc>
                <a:tc>
                  <a:txBody>
                    <a:bodyPr/>
                    <a:lstStyle/>
                    <a:p>
                      <a:r>
                        <a:rPr lang="en-US" dirty="0" smtClean="0"/>
                        <a:t>Water, bicarbonate, enzymes including:</a:t>
                      </a:r>
                      <a:r>
                        <a:rPr lang="en-US" baseline="0" dirty="0" smtClean="0"/>
                        <a:t> amylase, lipase, carboxypeptidase, trypsinogen</a:t>
                      </a:r>
                      <a:endParaRPr lang="en-US" dirty="0"/>
                    </a:p>
                  </a:txBody>
                  <a:tcPr/>
                </a:tc>
                <a:extLst>
                  <a:ext uri="{0D108BD9-81ED-4DB2-BD59-A6C34878D82A}">
                    <a16:rowId xmlns:a16="http://schemas.microsoft.com/office/drawing/2014/main" val="3686591346"/>
                  </a:ext>
                </a:extLst>
              </a:tr>
            </a:tbl>
          </a:graphicData>
        </a:graphic>
      </p:graphicFrame>
    </p:spTree>
    <p:extLst>
      <p:ext uri="{BB962C8B-B14F-4D97-AF65-F5344CB8AC3E}">
        <p14:creationId xmlns:p14="http://schemas.microsoft.com/office/powerpoint/2010/main" val="2845026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Adaptations of the villus</a:t>
            </a:r>
            <a:endParaRPr lang="en-US" dirty="0"/>
          </a:p>
        </p:txBody>
      </p:sp>
      <p:sp>
        <p:nvSpPr>
          <p:cNvPr id="3" name="Content Placeholder 2"/>
          <p:cNvSpPr>
            <a:spLocks noGrp="1"/>
          </p:cNvSpPr>
          <p:nvPr>
            <p:ph idx="1"/>
          </p:nvPr>
        </p:nvSpPr>
        <p:spPr/>
        <p:txBody>
          <a:bodyPr>
            <a:noAutofit/>
          </a:bodyPr>
          <a:lstStyle/>
          <a:p>
            <a:r>
              <a:rPr lang="en-US" sz="2400" b="1" dirty="0" smtClean="0"/>
              <a:t>The structure of cells of the epithelium of the villi is adapted to the absorption of food. </a:t>
            </a:r>
          </a:p>
          <a:p>
            <a:r>
              <a:rPr lang="en-US" sz="2400" dirty="0" smtClean="0"/>
              <a:t>The inner surface of the ileum has numerous folds. </a:t>
            </a:r>
          </a:p>
          <a:p>
            <a:r>
              <a:rPr lang="en-US" sz="2400" dirty="0" smtClean="0"/>
              <a:t>Each of these folds is covered in tiny projections called villi. </a:t>
            </a:r>
          </a:p>
          <a:p>
            <a:r>
              <a:rPr lang="en-US" sz="2400" dirty="0" smtClean="0"/>
              <a:t>Absorption takes place through the epithelial cells covering each villus. </a:t>
            </a:r>
          </a:p>
          <a:p>
            <a:r>
              <a:rPr lang="en-US" sz="2400" dirty="0" smtClean="0"/>
              <a:t>Each epithelial cell covering the villus adheres to its </a:t>
            </a:r>
            <a:r>
              <a:rPr lang="en-US" sz="2400" dirty="0" err="1" smtClean="0"/>
              <a:t>neighbours</a:t>
            </a:r>
            <a:r>
              <a:rPr lang="en-US" sz="2400" dirty="0" smtClean="0"/>
              <a:t> through tight junctions, which ensure that most materials pass into the blood vessels lining the villi through the epithelial cell. </a:t>
            </a:r>
          </a:p>
          <a:p>
            <a:r>
              <a:rPr lang="en-US" sz="2400" dirty="0" smtClean="0"/>
              <a:t>Microvilli</a:t>
            </a:r>
            <a:endParaRPr lang="en-US" sz="2400" dirty="0"/>
          </a:p>
        </p:txBody>
      </p:sp>
    </p:spTree>
    <p:extLst>
      <p:ext uri="{BB962C8B-B14F-4D97-AF65-F5344CB8AC3E}">
        <p14:creationId xmlns:p14="http://schemas.microsoft.com/office/powerpoint/2010/main" val="2350476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acid conditions in the process of digestion</a:t>
            </a:r>
            <a:endParaRPr lang="en-US" dirty="0"/>
          </a:p>
        </p:txBody>
      </p:sp>
      <p:sp>
        <p:nvSpPr>
          <p:cNvPr id="3" name="Content Placeholder 2"/>
          <p:cNvSpPr>
            <a:spLocks noGrp="1"/>
          </p:cNvSpPr>
          <p:nvPr>
            <p:ph idx="1"/>
          </p:nvPr>
        </p:nvSpPr>
        <p:spPr/>
        <p:txBody>
          <a:bodyPr>
            <a:normAutofit/>
          </a:bodyPr>
          <a:lstStyle/>
          <a:p>
            <a:r>
              <a:rPr lang="en-US" sz="2400" b="1" dirty="0" smtClean="0"/>
              <a:t>Acid conditions in the stomach favor some hydrolysis reactions and help to control pathogens in ingested food. </a:t>
            </a:r>
          </a:p>
          <a:p>
            <a:r>
              <a:rPr lang="en-US" sz="2400" dirty="0" smtClean="0"/>
              <a:t>Leads to the denaturing of proteins, exposing polypeptides chains to that the enzyme pepsin can hydrolyze the bonds within the polypeptides. </a:t>
            </a:r>
          </a:p>
          <a:p>
            <a:endParaRPr lang="en-US" sz="2400" dirty="0"/>
          </a:p>
        </p:txBody>
      </p:sp>
    </p:spTree>
    <p:extLst>
      <p:ext uri="{BB962C8B-B14F-4D97-AF65-F5344CB8AC3E}">
        <p14:creationId xmlns:p14="http://schemas.microsoft.com/office/powerpoint/2010/main" val="4137794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Bacteria Infections</a:t>
            </a:r>
            <a:endParaRPr lang="en-US" dirty="0"/>
          </a:p>
        </p:txBody>
      </p:sp>
      <p:sp>
        <p:nvSpPr>
          <p:cNvPr id="3" name="Content Placeholder 2"/>
          <p:cNvSpPr>
            <a:spLocks noGrp="1"/>
          </p:cNvSpPr>
          <p:nvPr>
            <p:ph idx="1"/>
          </p:nvPr>
        </p:nvSpPr>
        <p:spPr/>
        <p:txBody>
          <a:bodyPr>
            <a:normAutofit/>
          </a:bodyPr>
          <a:lstStyle/>
          <a:p>
            <a:r>
              <a:rPr lang="en-US" sz="2400" b="1" i="1" dirty="0" err="1" smtClean="0"/>
              <a:t>Helocobacter</a:t>
            </a:r>
            <a:r>
              <a:rPr lang="en-US" sz="2400" b="1" i="1" dirty="0" smtClean="0"/>
              <a:t> pylori</a:t>
            </a:r>
            <a:r>
              <a:rPr lang="en-US" sz="2400" b="1" dirty="0" smtClean="0"/>
              <a:t> infection as a cause of stomach ulcers. </a:t>
            </a:r>
          </a:p>
          <a:p>
            <a:r>
              <a:rPr lang="en-US" sz="2400" dirty="0" smtClean="0"/>
              <a:t>Stomach ulcers are open sores, caused by the partial digestion of the stomach lining by the enzyme pepsin and hydrochloric acid in gastric juice. </a:t>
            </a:r>
          </a:p>
          <a:p>
            <a:r>
              <a:rPr lang="en-US" sz="2400" dirty="0" smtClean="0"/>
              <a:t>Stomach cancer is the growth of tumors in the wall of the stomach</a:t>
            </a:r>
          </a:p>
          <a:p>
            <a:r>
              <a:rPr lang="en-US" sz="2400" i="1" dirty="0" err="1"/>
              <a:t>Helocobacter</a:t>
            </a:r>
            <a:r>
              <a:rPr lang="en-US" sz="2400" i="1" dirty="0"/>
              <a:t> </a:t>
            </a:r>
            <a:r>
              <a:rPr lang="en-US" sz="2400" i="1" dirty="0" smtClean="0"/>
              <a:t>pylori </a:t>
            </a:r>
            <a:r>
              <a:rPr lang="en-US" sz="2400" dirty="0" smtClean="0"/>
              <a:t>has been shown to be a significant cause of stomach ulcers (not stress). </a:t>
            </a:r>
          </a:p>
          <a:p>
            <a:r>
              <a:rPr lang="en-US" sz="2400" dirty="0" smtClean="0"/>
              <a:t>The bacteria is also associated with stomach cancer. </a:t>
            </a:r>
            <a:endParaRPr lang="en-US" sz="2400" dirty="0"/>
          </a:p>
        </p:txBody>
      </p:sp>
    </p:spTree>
    <p:extLst>
      <p:ext uri="{BB962C8B-B14F-4D97-AF65-F5344CB8AC3E}">
        <p14:creationId xmlns:p14="http://schemas.microsoft.com/office/powerpoint/2010/main" val="266339128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1856</TotalTime>
  <Words>1017</Words>
  <Application>Microsoft Office PowerPoint</Application>
  <PresentationFormat>Widescreen</PresentationFormat>
  <Paragraphs>85</Paragraphs>
  <Slides>14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Franklin Gothic Book</vt:lpstr>
      <vt:lpstr>Crop</vt:lpstr>
      <vt:lpstr>D.2 Digestion</vt:lpstr>
      <vt:lpstr>Regulation of digestive secretions</vt:lpstr>
      <vt:lpstr>PowerPoint Presentation</vt:lpstr>
      <vt:lpstr>Regulation of gastric secretions</vt:lpstr>
      <vt:lpstr>Exocrine glands</vt:lpstr>
      <vt:lpstr>PowerPoint Presentation</vt:lpstr>
      <vt:lpstr>Adaptations of the villus</vt:lpstr>
      <vt:lpstr>The role of acid conditions in the process of digestion</vt:lpstr>
      <vt:lpstr>Bacteria Infections</vt:lpstr>
      <vt:lpstr>Proton pump inhibitors</vt:lpstr>
      <vt:lpstr>Egestion</vt:lpstr>
      <vt:lpstr>Dietary fiber</vt:lpstr>
      <vt:lpstr>Dehydration due to cholera</vt:lpstr>
      <vt:lpstr>PowerPoint Presentation</vt:lpstr>
    </vt:vector>
  </TitlesOfParts>
  <Company>Academy School District 20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D.2 Digestion</dc:title>
  <dc:creator>Tanya Fillingham</dc:creator>
  <cp:lastModifiedBy>Tanya Fillingham</cp:lastModifiedBy>
  <cp:revision>31</cp:revision>
  <dcterms:created xsi:type="dcterms:W3CDTF">2017-02-24T14:05:14Z</dcterms:created>
  <dcterms:modified xsi:type="dcterms:W3CDTF">2017-02-25T21:02:06Z</dcterms:modified>
</cp:coreProperties>
</file>