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2"/>
  </p:notesMasterIdLst>
  <p:sldIdLst>
    <p:sldId id="257" r:id="rId2"/>
    <p:sldId id="258" r:id="rId3"/>
    <p:sldId id="263" r:id="rId4"/>
    <p:sldId id="264" r:id="rId5"/>
    <p:sldId id="265" r:id="rId6"/>
    <p:sldId id="266" r:id="rId7"/>
    <p:sldId id="267" r:id="rId8"/>
    <p:sldId id="282" r:id="rId9"/>
    <p:sldId id="269" r:id="rId10"/>
    <p:sldId id="270" r:id="rId11"/>
    <p:sldId id="283" r:id="rId12"/>
    <p:sldId id="279" r:id="rId13"/>
    <p:sldId id="268" r:id="rId14"/>
    <p:sldId id="280" r:id="rId15"/>
    <p:sldId id="273" r:id="rId16"/>
    <p:sldId id="274" r:id="rId17"/>
    <p:sldId id="275" r:id="rId18"/>
    <p:sldId id="276" r:id="rId19"/>
    <p:sldId id="277" r:id="rId20"/>
    <p:sldId id="28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533" autoAdjust="0"/>
  </p:normalViewPr>
  <p:slideViewPr>
    <p:cSldViewPr snapToGrid="0">
      <p:cViewPr varScale="1">
        <p:scale>
          <a:sx n="42" d="100"/>
          <a:sy n="42" d="100"/>
        </p:scale>
        <p:origin x="72" y="31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156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FE6EB5-D5D4-4BDB-A577-8D52BC6B4C83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54A381-AC14-4FA8-BF88-1630BD67D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703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650" indent="-29051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3638" indent="-231775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8775" indent="-231775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5500" indent="-231775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AB4169E-2FB7-4F65-8280-42A248EA2455}" type="slidenum">
              <a:rPr lang="en-US" altLang="en-US" sz="1300" smtClean="0"/>
              <a:pPr/>
              <a:t>11</a:t>
            </a:fld>
            <a:endParaRPr lang="en-US" altLang="en-US" sz="1300" smtClean="0"/>
          </a:p>
        </p:txBody>
      </p:sp>
      <p:sp>
        <p:nvSpPr>
          <p:cNvPr id="430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Figure 20.8 The polymerase chain reaction (PCR)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30525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0D87-34DD-4873-9155-17B23DF58176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90A1-B113-4937-B576-943DFFF79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937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0D87-34DD-4873-9155-17B23DF58176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90A1-B113-4937-B576-943DFFF79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244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0D87-34DD-4873-9155-17B23DF58176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90A1-B113-4937-B576-943DFFF79627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7840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0D87-34DD-4873-9155-17B23DF58176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90A1-B113-4937-B576-943DFFF79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600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0D87-34DD-4873-9155-17B23DF58176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90A1-B113-4937-B576-943DFFF7962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36185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0D87-34DD-4873-9155-17B23DF58176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90A1-B113-4937-B576-943DFFF79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72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0D87-34DD-4873-9155-17B23DF58176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90A1-B113-4937-B576-943DFFF79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7931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0D87-34DD-4873-9155-17B23DF58176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90A1-B113-4937-B576-943DFFF79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190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0D87-34DD-4873-9155-17B23DF58176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90A1-B113-4937-B576-943DFFF79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801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0D87-34DD-4873-9155-17B23DF58176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90A1-B113-4937-B576-943DFFF79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959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0D87-34DD-4873-9155-17B23DF58176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90A1-B113-4937-B576-943DFFF79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056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0D87-34DD-4873-9155-17B23DF58176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90A1-B113-4937-B576-943DFFF79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302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0D87-34DD-4873-9155-17B23DF58176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90A1-B113-4937-B576-943DFFF79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822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0D87-34DD-4873-9155-17B23DF58176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90A1-B113-4937-B576-943DFFF79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852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0D87-34DD-4873-9155-17B23DF58176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90A1-B113-4937-B576-943DFFF79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010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0D87-34DD-4873-9155-17B23DF58176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90A1-B113-4937-B576-943DFFF79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010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70D87-34DD-4873-9155-17B23DF58176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A5790A1-B113-4937-B576-943DFFF79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0946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AutoShap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3200" dirty="0" smtClean="0"/>
              <a:t>Forensic Science </a:t>
            </a:r>
            <a:br>
              <a:rPr lang="en-US" altLang="en-US" sz="3200" dirty="0" smtClean="0"/>
            </a:br>
            <a:r>
              <a:rPr lang="en-US" altLang="en-US" i="1" dirty="0" smtClean="0">
                <a:solidFill>
                  <a:srgbClr val="000000"/>
                </a:solidFill>
              </a:rPr>
              <a:t>DNA Analysis</a:t>
            </a:r>
            <a:r>
              <a:rPr lang="en-US" altLang="en-US" i="1" dirty="0" smtClean="0">
                <a:solidFill>
                  <a:schemeClr val="tx1"/>
                </a:solidFill>
              </a:rPr>
              <a:t> </a:t>
            </a:r>
            <a:r>
              <a:rPr lang="en-US" altLang="en-US" sz="1800" dirty="0" smtClean="0"/>
              <a:t> </a:t>
            </a:r>
            <a:endParaRPr lang="en-US" altLang="en-US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1B2A4-14ED-4120-9C78-8D9F6CD0422D}" type="slidenum">
              <a:rPr lang="en-US" altLang="en-US"/>
              <a:pPr/>
              <a:t>1</a:t>
            </a:fld>
            <a:endParaRPr lang="en-US" altLang="en-US"/>
          </a:p>
        </p:txBody>
      </p:sp>
      <p:pic>
        <p:nvPicPr>
          <p:cNvPr id="5" name="Picture 2" descr="https://s-media-cache-ak0.pinimg.com/736x/6b/c6/f3/6bc6f3e14271243a9a888615c06c86f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4" b="11111"/>
          <a:stretch/>
        </p:blipFill>
        <p:spPr bwMode="auto">
          <a:xfrm>
            <a:off x="117742" y="651352"/>
            <a:ext cx="5030455" cy="566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4880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AutoShape 2"/>
          <p:cNvSpPr>
            <a:spLocks noGrp="1" noChangeArrowheads="1"/>
          </p:cNvSpPr>
          <p:nvPr>
            <p:ph type="title"/>
          </p:nvPr>
        </p:nvSpPr>
        <p:spPr>
          <a:xfrm>
            <a:off x="403411" y="363070"/>
            <a:ext cx="8949135" cy="990600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>
              <a:lnSpc>
                <a:spcPct val="85000"/>
              </a:lnSpc>
            </a:pPr>
            <a:r>
              <a:rPr lang="en-US" altLang="en-US" dirty="0">
                <a:solidFill>
                  <a:srgbClr val="53A75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Preparing DNA Samples </a:t>
            </a:r>
            <a:r>
              <a:rPr lang="en-US" altLang="en-US" dirty="0" smtClean="0">
                <a:solidFill>
                  <a:srgbClr val="53A75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 </a:t>
            </a:r>
            <a:r>
              <a:rPr lang="en-US" altLang="en-US" dirty="0">
                <a:solidFill>
                  <a:srgbClr val="53A75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Fingerprinting 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842681" y="1461247"/>
            <a:ext cx="9014013" cy="3352800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SzPct val="90000"/>
              <a:buFontTx/>
              <a:buNone/>
            </a:pPr>
            <a:r>
              <a:rPr lang="en-US" altLang="en-US" sz="2800" b="1" dirty="0" smtClean="0"/>
              <a:t>Step 2: Amplification</a:t>
            </a:r>
            <a:r>
              <a:rPr lang="en-US" altLang="en-US" sz="2400" dirty="0" smtClean="0"/>
              <a:t> </a:t>
            </a:r>
            <a:r>
              <a:rPr lang="en-US" altLang="en-US" sz="2400" b="1" dirty="0" smtClean="0"/>
              <a:t>via PCR</a:t>
            </a:r>
            <a:endParaRPr lang="en-US" altLang="en-US" sz="2400" b="1" dirty="0"/>
          </a:p>
          <a:p>
            <a:r>
              <a:rPr lang="en-US" altLang="en-US" sz="2600" dirty="0"/>
              <a:t>VNTR analyses—polymerase chain reaction (PCR) can be used to amplify the DNA that contains the VNTRs </a:t>
            </a:r>
          </a:p>
          <a:p>
            <a:r>
              <a:rPr lang="en-US" altLang="en-US" sz="2600" dirty="0"/>
              <a:t>STR profiles—restriction enzymes are unnecessary; PCR allows the amplification of the strands with STR sequences </a:t>
            </a:r>
          </a:p>
        </p:txBody>
      </p:sp>
    </p:spTree>
    <p:extLst>
      <p:ext uri="{BB962C8B-B14F-4D97-AF65-F5344CB8AC3E}">
        <p14:creationId xmlns:p14="http://schemas.microsoft.com/office/powerpoint/2010/main" val="24153795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 animBg="1"/>
      <p:bldP spid="8089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94" name="TextBox 1"/>
          <p:cNvSpPr txBox="1">
            <a:spLocks noChangeArrowheads="1"/>
          </p:cNvSpPr>
          <p:nvPr/>
        </p:nvSpPr>
        <p:spPr bwMode="auto">
          <a:xfrm>
            <a:off x="504498" y="1476375"/>
            <a:ext cx="6001078" cy="333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571500" indent="-571500" eaLnBrk="1" hangingPunct="1">
              <a:spcBef>
                <a:spcPct val="0"/>
              </a:spcBef>
              <a:buFont typeface="+mj-lt"/>
              <a:buAutoNum type="romanLcPeriod"/>
            </a:pPr>
            <a:r>
              <a:rPr lang="en-US" altLang="en-US" sz="2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Denaturation</a:t>
            </a:r>
            <a:r>
              <a:rPr lang="en-US" altLang="en-US" sz="26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>
                <a:latin typeface="Arial" panose="020B0604020202020204" pitchFamily="34" charset="0"/>
              </a:rPr>
              <a:t>(heating): heat briefly to separate DNA </a:t>
            </a:r>
            <a:r>
              <a:rPr lang="en-US" altLang="en-US" sz="2600" dirty="0" smtClean="0">
                <a:latin typeface="Arial" panose="020B0604020202020204" pitchFamily="34" charset="0"/>
              </a:rPr>
              <a:t>strands</a:t>
            </a:r>
          </a:p>
          <a:p>
            <a:pPr marL="571500" indent="-571500" eaLnBrk="1" hangingPunct="1">
              <a:spcBef>
                <a:spcPct val="0"/>
              </a:spcBef>
              <a:buFont typeface="+mj-lt"/>
              <a:buAutoNum type="romanLcPeriod"/>
            </a:pPr>
            <a:endParaRPr lang="en-US" altLang="en-US" sz="2600" dirty="0">
              <a:solidFill>
                <a:schemeClr val="accent5">
                  <a:lumMod val="20000"/>
                  <a:lumOff val="80000"/>
                </a:schemeClr>
              </a:solidFill>
              <a:latin typeface="Arial" panose="020B0604020202020204" pitchFamily="34" charset="0"/>
            </a:endParaRPr>
          </a:p>
          <a:p>
            <a:pPr marL="571500" indent="-571500" eaLnBrk="1" hangingPunct="1">
              <a:spcBef>
                <a:spcPct val="0"/>
              </a:spcBef>
              <a:buFont typeface="+mj-lt"/>
              <a:buAutoNum type="romanLcPeriod"/>
            </a:pPr>
            <a:r>
              <a:rPr lang="en-US" altLang="en-US" sz="2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Annealing</a:t>
            </a:r>
            <a:r>
              <a:rPr lang="en-US" altLang="en-US" sz="26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>
                <a:latin typeface="Arial" panose="020B0604020202020204" pitchFamily="34" charset="0"/>
              </a:rPr>
              <a:t>(cooling): cool to allow primers to </a:t>
            </a:r>
            <a:r>
              <a:rPr lang="en-US" altLang="en-US" sz="2600" dirty="0" smtClean="0">
                <a:latin typeface="Arial" panose="020B0604020202020204" pitchFamily="34" charset="0"/>
              </a:rPr>
              <a:t>bond with </a:t>
            </a:r>
            <a:r>
              <a:rPr lang="en-US" altLang="en-US" sz="2600" dirty="0">
                <a:latin typeface="Arial" panose="020B0604020202020204" pitchFamily="34" charset="0"/>
              </a:rPr>
              <a:t>ends of </a:t>
            </a:r>
            <a:r>
              <a:rPr lang="en-US" altLang="en-US" sz="2600" dirty="0" smtClean="0">
                <a:latin typeface="Arial" panose="020B0604020202020204" pitchFamily="34" charset="0"/>
              </a:rPr>
              <a:t>DNA </a:t>
            </a:r>
            <a:endParaRPr lang="en-US" altLang="en-US" sz="2600" dirty="0">
              <a:latin typeface="Arial" panose="020B0604020202020204" pitchFamily="34" charset="0"/>
            </a:endParaRPr>
          </a:p>
          <a:p>
            <a:pPr marL="571500" indent="-571500" eaLnBrk="1" hangingPunct="1">
              <a:spcBef>
                <a:spcPct val="0"/>
              </a:spcBef>
              <a:buFont typeface="+mj-lt"/>
              <a:buAutoNum type="romanLcPeriod"/>
            </a:pPr>
            <a:endParaRPr lang="en-US" altLang="en-US" sz="2600" b="1" dirty="0" smtClean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pPr marL="571500" indent="-571500" eaLnBrk="1" hangingPunct="1">
              <a:spcBef>
                <a:spcPct val="0"/>
              </a:spcBef>
              <a:buFont typeface="+mj-lt"/>
              <a:buAutoNum type="romanLcPeriod"/>
            </a:pPr>
            <a:r>
              <a:rPr lang="en-US" altLang="en-US" sz="2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Extension</a:t>
            </a:r>
            <a:r>
              <a:rPr lang="en-US" altLang="en-US" sz="2600" dirty="0">
                <a:latin typeface="Arial" panose="020B0604020202020204" pitchFamily="34" charset="0"/>
              </a:rPr>
              <a:t>: DNA polymerase adds nucleotides to the </a:t>
            </a:r>
            <a:r>
              <a:rPr lang="en-US" altLang="en-US" sz="2600" dirty="0" smtClean="0">
                <a:latin typeface="Arial" panose="020B0604020202020204" pitchFamily="34" charset="0"/>
              </a:rPr>
              <a:t>end </a:t>
            </a:r>
            <a:r>
              <a:rPr lang="en-US" altLang="en-US" sz="2600" dirty="0">
                <a:latin typeface="Arial" panose="020B0604020202020204" pitchFamily="34" charset="0"/>
              </a:rPr>
              <a:t>of each </a:t>
            </a:r>
            <a:r>
              <a:rPr lang="en-US" altLang="en-US" sz="2600" dirty="0" smtClean="0">
                <a:latin typeface="Arial" panose="020B0604020202020204" pitchFamily="34" charset="0"/>
              </a:rPr>
              <a:t>primer</a:t>
            </a:r>
            <a:endParaRPr lang="en-US" altLang="en-US" sz="2600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Amplification: PCR</a:t>
            </a:r>
          </a:p>
        </p:txBody>
      </p:sp>
      <p:pic>
        <p:nvPicPr>
          <p:cNvPr id="41" name="Picture 8" descr="https://gtms1336.files.wordpress.com/2013/01/pcrstep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471" y="609600"/>
            <a:ext cx="5686425" cy="597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25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PCR song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55" r:id="rId2" imgW="7427880" imgH="5100480"/>
        </mc:Choice>
        <mc:Fallback>
          <p:control r:id="rId2" imgW="7427880" imgH="5100480">
            <p:pic>
              <p:nvPicPr>
                <p:cNvPr id="4" name="ShockwaveFlash1"/>
                <p:cNvPicPr>
                  <a:picLocks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57438" y="1524000"/>
                  <a:ext cx="7427912" cy="5100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48042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AutoShape 2"/>
          <p:cNvSpPr>
            <a:spLocks noGrp="1" noChangeArrowheads="1"/>
          </p:cNvSpPr>
          <p:nvPr>
            <p:ph type="title"/>
          </p:nvPr>
        </p:nvSpPr>
        <p:spPr>
          <a:xfrm>
            <a:off x="196070" y="233082"/>
            <a:ext cx="8306245" cy="1066800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>
              <a:lnSpc>
                <a:spcPct val="85000"/>
              </a:lnSpc>
              <a:spcBef>
                <a:spcPct val="10000"/>
              </a:spcBef>
            </a:pPr>
            <a:r>
              <a:rPr lang="en-US" altLang="en-US" dirty="0">
                <a:solidFill>
                  <a:srgbClr val="53A75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Preparing DNA Samples </a:t>
            </a:r>
            <a:r>
              <a:rPr lang="en-US" altLang="en-US" dirty="0" smtClean="0">
                <a:solidFill>
                  <a:srgbClr val="53A75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 </a:t>
            </a:r>
            <a:r>
              <a:rPr lang="en-US" altLang="en-US" dirty="0">
                <a:solidFill>
                  <a:srgbClr val="53A75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Fingerprinting 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xfrm>
            <a:off x="196070" y="1465545"/>
            <a:ext cx="6659903" cy="525798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en-US" sz="2800" dirty="0" smtClean="0"/>
              <a:t>Step 3: Electrophoresis</a:t>
            </a:r>
            <a:endParaRPr lang="en-US" altLang="en-US" sz="2800" dirty="0"/>
          </a:p>
          <a:p>
            <a:pPr marL="0" indent="0">
              <a:buNone/>
            </a:pPr>
            <a:r>
              <a:rPr lang="en-US" altLang="en-US" sz="2800" dirty="0" smtClean="0"/>
              <a:t>Bands of DNA are separated by size using electric current</a:t>
            </a:r>
          </a:p>
          <a:p>
            <a:pPr marL="0" indent="0">
              <a:buNone/>
            </a:pPr>
            <a:endParaRPr lang="en-US" altLang="en-US" sz="2800" dirty="0"/>
          </a:p>
          <a:p>
            <a:pPr marL="533400" indent="-533400">
              <a:spcBef>
                <a:spcPct val="0"/>
              </a:spcBef>
              <a:spcAft>
                <a:spcPct val="35000"/>
              </a:spcAft>
              <a:buSzPct val="90000"/>
              <a:buFont typeface="+mj-lt"/>
              <a:buAutoNum type="alphaLcPeriod"/>
            </a:pPr>
            <a:r>
              <a:rPr lang="en-US" altLang="en-US" sz="2800" dirty="0" smtClean="0"/>
              <a:t>DNA </a:t>
            </a:r>
            <a:r>
              <a:rPr lang="en-US" altLang="en-US" sz="2800" dirty="0"/>
              <a:t>is mixed with special enzymes</a:t>
            </a:r>
          </a:p>
          <a:p>
            <a:pPr marL="533400" indent="-533400">
              <a:spcBef>
                <a:spcPct val="0"/>
              </a:spcBef>
              <a:spcAft>
                <a:spcPct val="35000"/>
              </a:spcAft>
              <a:buSzPct val="90000"/>
              <a:buFont typeface="Wingdings" panose="05000000000000000000" pitchFamily="2" charset="2"/>
              <a:buAutoNum type="alphaLcPeriod"/>
            </a:pPr>
            <a:r>
              <a:rPr lang="en-US" altLang="en-US" sz="2800" dirty="0"/>
              <a:t>Enzymes cut apart the DNA in specific places forming different sized fragments </a:t>
            </a:r>
          </a:p>
          <a:p>
            <a:pPr marL="533400" indent="-533400">
              <a:spcBef>
                <a:spcPct val="0"/>
              </a:spcBef>
              <a:spcAft>
                <a:spcPct val="35000"/>
              </a:spcAft>
              <a:buSzPct val="90000"/>
              <a:buFont typeface="Wingdings" panose="05000000000000000000" pitchFamily="2" charset="2"/>
              <a:buAutoNum type="alphaLcPeriod"/>
            </a:pPr>
            <a:r>
              <a:rPr lang="en-US" altLang="en-US" sz="2800" dirty="0"/>
              <a:t>DNA is separated within an agarose gel</a:t>
            </a:r>
          </a:p>
          <a:p>
            <a:pPr marL="533400" indent="-533400">
              <a:spcBef>
                <a:spcPct val="0"/>
              </a:spcBef>
              <a:spcAft>
                <a:spcPct val="35000"/>
              </a:spcAft>
              <a:buSzPct val="90000"/>
              <a:buFont typeface="Wingdings" panose="05000000000000000000" pitchFamily="2" charset="2"/>
              <a:buAutoNum type="alphaLcPeriod"/>
            </a:pPr>
            <a:r>
              <a:rPr lang="en-US" altLang="en-US" sz="2800" dirty="0"/>
              <a:t>An electric current is passed through the gel separating the fragments by size</a:t>
            </a:r>
          </a:p>
        </p:txBody>
      </p:sp>
      <p:pic>
        <p:nvPicPr>
          <p:cNvPr id="7170" name="Picture 2" descr="http://www.goldiesroom.org/Multimedia/Bio_Images/20%20Molecular%20Genetics/28%20Restriction%20Enzym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974" y="233082"/>
            <a:ext cx="4632998" cy="315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phschool.com/science/biology_place/labbench/lab6/images/overview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016" y="3629182"/>
            <a:ext cx="4411897" cy="3228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5140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 animBg="1"/>
      <p:bldP spid="7885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Gel Electrophoresis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72" y="1422675"/>
            <a:ext cx="6252592" cy="5435325"/>
          </a:xfrm>
        </p:spPr>
      </p:pic>
      <p:sp>
        <p:nvSpPr>
          <p:cNvPr id="5" name="AutoShape 2" descr="Image result for dna electrophoresis cri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dna electrophoresis crime"/>
          <p:cNvSpPr>
            <a:spLocks noChangeAspect="1" noChangeArrowheads="1"/>
          </p:cNvSpPr>
          <p:nvPr/>
        </p:nvSpPr>
        <p:spPr bwMode="auto">
          <a:xfrm>
            <a:off x="307974" y="7937"/>
            <a:ext cx="1488741" cy="1488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8" name="Picture 6" descr="http://sd271.k12.id.us/chs/bjones/Intro%20to%20Biotechnology/Graphics/crimal_ge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136" y="1054145"/>
            <a:ext cx="3762543" cy="5328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02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AutoShape 2"/>
          <p:cNvSpPr>
            <a:spLocks noGrp="1" noChangeArrowheads="1"/>
          </p:cNvSpPr>
          <p:nvPr>
            <p:ph type="title"/>
          </p:nvPr>
        </p:nvSpPr>
        <p:spPr>
          <a:xfrm>
            <a:off x="677334" y="389964"/>
            <a:ext cx="2743200" cy="990600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altLang="en-US" dirty="0">
                <a:solidFill>
                  <a:srgbClr val="53A75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Probes 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xfrm>
            <a:off x="677333" y="1279988"/>
            <a:ext cx="7877943" cy="4327436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ct val="0"/>
              </a:spcBef>
              <a:spcAft>
                <a:spcPct val="25000"/>
              </a:spcAft>
              <a:buNone/>
            </a:pPr>
            <a:r>
              <a:rPr lang="en-US" altLang="en-US" sz="3200" dirty="0" smtClean="0"/>
              <a:t>Step 4: DNA </a:t>
            </a:r>
            <a:r>
              <a:rPr lang="en-US" altLang="en-US" sz="3200" dirty="0"/>
              <a:t>probes </a:t>
            </a:r>
          </a:p>
          <a:p>
            <a:pPr marL="838200" lvl="1" indent="-381000">
              <a:spcBef>
                <a:spcPct val="0"/>
              </a:spcBef>
              <a:spcAft>
                <a:spcPct val="25000"/>
              </a:spcAft>
            </a:pPr>
            <a:r>
              <a:rPr lang="en-US" altLang="en-US" sz="2800" dirty="0" smtClean="0"/>
              <a:t>Identify </a:t>
            </a:r>
            <a:r>
              <a:rPr lang="en-US" altLang="en-US" sz="2800" dirty="0"/>
              <a:t>the unique sequences in a person’s DNA </a:t>
            </a:r>
          </a:p>
          <a:p>
            <a:pPr marL="838200" lvl="1" indent="-381000">
              <a:spcBef>
                <a:spcPct val="0"/>
              </a:spcBef>
              <a:spcAft>
                <a:spcPct val="25000"/>
              </a:spcAft>
            </a:pPr>
            <a:r>
              <a:rPr lang="en-US" altLang="en-US" sz="2800" dirty="0" smtClean="0"/>
              <a:t>Created of sequences </a:t>
            </a:r>
            <a:r>
              <a:rPr lang="en-US" altLang="en-US" sz="2800" dirty="0"/>
              <a:t>of DNA bases complimentary to </a:t>
            </a:r>
            <a:r>
              <a:rPr lang="en-US" altLang="en-US" sz="2800" dirty="0" smtClean="0"/>
              <a:t>original DNA </a:t>
            </a:r>
            <a:r>
              <a:rPr lang="en-US" altLang="en-US" sz="2800" dirty="0"/>
              <a:t>strand </a:t>
            </a:r>
          </a:p>
          <a:p>
            <a:pPr marL="838200" lvl="1" indent="-381000">
              <a:spcBef>
                <a:spcPct val="0"/>
              </a:spcBef>
              <a:spcAft>
                <a:spcPct val="25000"/>
              </a:spcAft>
            </a:pPr>
            <a:r>
              <a:rPr lang="en-US" altLang="en-US" sz="2800" dirty="0" smtClean="0"/>
              <a:t>Binds </a:t>
            </a:r>
            <a:r>
              <a:rPr lang="en-US" altLang="en-US" sz="2800" dirty="0"/>
              <a:t>to complimentary bases in the strand </a:t>
            </a:r>
            <a:endParaRPr lang="en-US" altLang="en-US" sz="2800" dirty="0" smtClean="0"/>
          </a:p>
          <a:p>
            <a:pPr marL="438150" indent="-381000">
              <a:spcBef>
                <a:spcPct val="0"/>
              </a:spcBef>
              <a:spcAft>
                <a:spcPct val="25000"/>
              </a:spcAft>
            </a:pPr>
            <a:r>
              <a:rPr lang="en-US" altLang="en-US" sz="3400" dirty="0" smtClean="0"/>
              <a:t>In </a:t>
            </a:r>
            <a:r>
              <a:rPr lang="en-US" altLang="en-US" sz="3400" dirty="0"/>
              <a:t>most criminal cases, 6 to 8 probes are used</a:t>
            </a:r>
          </a:p>
        </p:txBody>
      </p:sp>
      <p:pic>
        <p:nvPicPr>
          <p:cNvPr id="11266" name="Picture 2" descr="http://www.accessexcellence.org/AE/AEPC/NIH/images/prob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202" y="389964"/>
            <a:ext cx="2917998" cy="626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7075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AutoShape 2"/>
          <p:cNvSpPr>
            <a:spLocks noGrp="1" noChangeArrowheads="1"/>
          </p:cNvSpPr>
          <p:nvPr>
            <p:ph type="title"/>
          </p:nvPr>
        </p:nvSpPr>
        <p:spPr>
          <a:xfrm>
            <a:off x="470646" y="423859"/>
            <a:ext cx="9738065" cy="1219200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>
              <a:lnSpc>
                <a:spcPct val="85000"/>
              </a:lnSpc>
            </a:pPr>
            <a:r>
              <a:rPr lang="en-US" altLang="en-US" dirty="0">
                <a:solidFill>
                  <a:srgbClr val="53A75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Analysis of DNA </a:t>
            </a:r>
            <a:r>
              <a:rPr lang="en-US" altLang="en-US" dirty="0" smtClean="0">
                <a:solidFill>
                  <a:srgbClr val="53A75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Fingerprints </a:t>
            </a:r>
            <a:r>
              <a:rPr lang="en-US" altLang="en-US" dirty="0">
                <a:solidFill>
                  <a:srgbClr val="53A75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and Applications 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1748118" y="1672893"/>
            <a:ext cx="7772400" cy="914400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buSzPct val="90000"/>
              <a:buFontTx/>
              <a:buNone/>
            </a:pPr>
            <a:r>
              <a:rPr lang="en-US" altLang="en-US" sz="2500" dirty="0"/>
              <a:t>Bands and widths are significant in </a:t>
            </a:r>
          </a:p>
          <a:p>
            <a:pPr algn="ctr">
              <a:spcBef>
                <a:spcPct val="0"/>
              </a:spcBef>
              <a:buSzPct val="90000"/>
              <a:buFontTx/>
              <a:buNone/>
            </a:pPr>
            <a:r>
              <a:rPr lang="en-US" altLang="en-US" sz="2500" dirty="0"/>
              <a:t>matching samples of DNA </a:t>
            </a:r>
          </a:p>
          <a:p>
            <a:pPr>
              <a:spcBef>
                <a:spcPct val="0"/>
              </a:spcBef>
              <a:buSzPct val="90000"/>
            </a:pPr>
            <a:endParaRPr lang="en-US" altLang="en-US" sz="2500" dirty="0"/>
          </a:p>
        </p:txBody>
      </p:sp>
      <p:pic>
        <p:nvPicPr>
          <p:cNvPr id="6" name="Picture 6" descr="http://www.vce.bioninja.com.au/_Media/paternity_vs_crime_scene_med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18" y="3131507"/>
            <a:ext cx="11977214" cy="344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6745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2600110" presetClass="entr" presetSubtype="-119014846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2600110" presetClass="entr" presetSubtype="-119014846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2600110" presetClass="entr" presetSubtype="-119014846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 autoUpdateAnimBg="0"/>
      <p:bldP spid="82947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AutoShape 2"/>
          <p:cNvSpPr>
            <a:spLocks noGrp="1" noChangeArrowheads="1"/>
          </p:cNvSpPr>
          <p:nvPr>
            <p:ph type="title"/>
          </p:nvPr>
        </p:nvSpPr>
        <p:spPr>
          <a:xfrm>
            <a:off x="359040" y="183777"/>
            <a:ext cx="6934200" cy="1371600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altLang="en-US" dirty="0">
                <a:solidFill>
                  <a:srgbClr val="53A75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Analysis of DNA </a:t>
            </a:r>
            <a:br>
              <a:rPr lang="en-US" altLang="en-US" dirty="0">
                <a:solidFill>
                  <a:srgbClr val="53A75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dirty="0">
                <a:solidFill>
                  <a:srgbClr val="53A75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Fingerprints and Applications 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>
          <a:xfrm>
            <a:off x="677333" y="1716741"/>
            <a:ext cx="8955181" cy="4020180"/>
          </a:xfrm>
        </p:spPr>
        <p:txBody>
          <a:bodyPr>
            <a:noAutofit/>
          </a:bodyPr>
          <a:lstStyle/>
          <a:p>
            <a:r>
              <a:rPr lang="en-US" altLang="en-US" sz="3200" dirty="0"/>
              <a:t>DNA fingerprinting can </a:t>
            </a:r>
          </a:p>
          <a:p>
            <a:pPr lvl="1">
              <a:buSzPct val="90000"/>
            </a:pPr>
            <a:r>
              <a:rPr lang="en-US" altLang="en-US" sz="2800" dirty="0" smtClean="0"/>
              <a:t>Match </a:t>
            </a:r>
            <a:r>
              <a:rPr lang="en-US" altLang="en-US" sz="2800" dirty="0"/>
              <a:t>crime scene DNA with a suspect</a:t>
            </a:r>
          </a:p>
          <a:p>
            <a:pPr lvl="1">
              <a:buSzPct val="90000"/>
            </a:pPr>
            <a:r>
              <a:rPr lang="en-US" altLang="en-US" sz="2800" dirty="0"/>
              <a:t>D</a:t>
            </a:r>
            <a:r>
              <a:rPr lang="en-US" altLang="en-US" sz="2800" dirty="0" smtClean="0"/>
              <a:t>etermine </a:t>
            </a:r>
            <a:r>
              <a:rPr lang="en-US" altLang="en-US" sz="2800" dirty="0"/>
              <a:t>maternity, paternity, or match to another relative </a:t>
            </a:r>
          </a:p>
          <a:p>
            <a:pPr lvl="1">
              <a:buSzPct val="90000"/>
            </a:pPr>
            <a:r>
              <a:rPr lang="en-US" altLang="en-US" sz="2800" dirty="0"/>
              <a:t>E</a:t>
            </a:r>
            <a:r>
              <a:rPr lang="en-US" altLang="en-US" sz="2800" dirty="0" smtClean="0"/>
              <a:t>liminate </a:t>
            </a:r>
            <a:r>
              <a:rPr lang="en-US" altLang="en-US" sz="2800" dirty="0"/>
              <a:t>a suspect</a:t>
            </a:r>
          </a:p>
          <a:p>
            <a:pPr lvl="1">
              <a:buSzPct val="90000"/>
            </a:pPr>
            <a:r>
              <a:rPr lang="en-US" altLang="en-US" sz="2800" dirty="0"/>
              <a:t>F</a:t>
            </a:r>
            <a:r>
              <a:rPr lang="en-US" altLang="en-US" sz="2800" dirty="0" smtClean="0"/>
              <a:t>ree </a:t>
            </a:r>
            <a:r>
              <a:rPr lang="en-US" altLang="en-US" sz="2800" dirty="0"/>
              <a:t>a falsely imprisoned individual </a:t>
            </a:r>
          </a:p>
          <a:p>
            <a:pPr lvl="1">
              <a:buSzPct val="90000"/>
            </a:pPr>
            <a:r>
              <a:rPr lang="en-US" altLang="en-US" sz="2800" dirty="0"/>
              <a:t>I</a:t>
            </a:r>
            <a:r>
              <a:rPr lang="en-US" altLang="en-US" sz="2800" dirty="0" smtClean="0"/>
              <a:t>dentify </a:t>
            </a:r>
            <a:r>
              <a:rPr lang="en-US" altLang="en-US" sz="2800" dirty="0"/>
              <a:t>human remains</a:t>
            </a:r>
          </a:p>
        </p:txBody>
      </p:sp>
    </p:spTree>
    <p:extLst>
      <p:ext uri="{BB962C8B-B14F-4D97-AF65-F5344CB8AC3E}">
        <p14:creationId xmlns:p14="http://schemas.microsoft.com/office/powerpoint/2010/main" val="35830651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8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6" grpId="0" animBg="1"/>
      <p:bldP spid="9830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AutoShape 2"/>
          <p:cNvSpPr>
            <a:spLocks noGrp="1" noChangeArrowheads="1"/>
          </p:cNvSpPr>
          <p:nvPr>
            <p:ph type="title"/>
          </p:nvPr>
        </p:nvSpPr>
        <p:spPr>
          <a:xfrm>
            <a:off x="362607" y="520262"/>
            <a:ext cx="9390993" cy="1384738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altLang="en-US" dirty="0">
                <a:solidFill>
                  <a:srgbClr val="53A75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. . . . . . . . . . </a:t>
            </a:r>
            <a:r>
              <a:rPr lang="en-US" altLang="en-US" sz="3200" dirty="0">
                <a:solidFill>
                  <a:srgbClr val="53A75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. . . </a:t>
            </a:r>
            <a:r>
              <a:rPr lang="en-US" altLang="en-US" dirty="0">
                <a:solidFill>
                  <a:srgbClr val="53A75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Summary</a:t>
            </a:r>
            <a:r>
              <a:rPr lang="en-US" altLang="en-US" sz="3200" dirty="0">
                <a:solidFill>
                  <a:srgbClr val="53A75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. . . .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551793" y="1765738"/>
            <a:ext cx="9811407" cy="4330262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DNA contains </a:t>
            </a:r>
            <a:r>
              <a:rPr lang="en-US" altLang="en-US" sz="2400" dirty="0" smtClean="0"/>
              <a:t>information </a:t>
            </a:r>
            <a:r>
              <a:rPr lang="en-US" altLang="en-US" sz="2400" dirty="0"/>
              <a:t>needed </a:t>
            </a:r>
            <a:r>
              <a:rPr lang="en-US" altLang="en-US" sz="2400" dirty="0" smtClean="0"/>
              <a:t>to copy DNA (replication)</a:t>
            </a:r>
            <a:endParaRPr lang="en-US" altLang="en-US" sz="2400" dirty="0"/>
          </a:p>
          <a:p>
            <a:r>
              <a:rPr lang="en-US" altLang="en-US" sz="2400" dirty="0" smtClean="0"/>
              <a:t>Allows even </a:t>
            </a:r>
            <a:r>
              <a:rPr lang="en-US" altLang="en-US" sz="2400" dirty="0"/>
              <a:t>small </a:t>
            </a:r>
            <a:r>
              <a:rPr lang="en-US" altLang="en-US" sz="2400" dirty="0" smtClean="0"/>
              <a:t>amounts of evidence to </a:t>
            </a:r>
            <a:r>
              <a:rPr lang="en-US" altLang="en-US" sz="2400" dirty="0"/>
              <a:t>be identified with a single </a:t>
            </a:r>
            <a:r>
              <a:rPr lang="en-US" altLang="en-US" sz="2400" dirty="0" smtClean="0"/>
              <a:t>person</a:t>
            </a:r>
            <a:endParaRPr lang="en-US" altLang="en-US" sz="2400" dirty="0"/>
          </a:p>
          <a:p>
            <a:r>
              <a:rPr lang="en-US" altLang="en-US" sz="2400" dirty="0"/>
              <a:t>DNA </a:t>
            </a:r>
            <a:r>
              <a:rPr lang="en-US" altLang="en-US" sz="2400" dirty="0" smtClean="0"/>
              <a:t>many </a:t>
            </a:r>
            <a:r>
              <a:rPr lang="en-US" altLang="en-US" sz="2400" dirty="0"/>
              <a:t>repeated sequences that vary in number </a:t>
            </a:r>
            <a:r>
              <a:rPr lang="en-US" altLang="en-US" sz="2400" dirty="0" smtClean="0"/>
              <a:t>(</a:t>
            </a:r>
            <a:r>
              <a:rPr lang="en-US" altLang="en-US" sz="2400" dirty="0"/>
              <a:t>non-coding </a:t>
            </a:r>
            <a:r>
              <a:rPr lang="en-US" altLang="en-US" sz="2400" dirty="0" smtClean="0"/>
              <a:t>regions = VNTRs and STRs)</a:t>
            </a:r>
            <a:endParaRPr lang="en-US" altLang="en-US" sz="2400" dirty="0"/>
          </a:p>
          <a:p>
            <a:r>
              <a:rPr lang="en-US" altLang="en-US" sz="2400" dirty="0" smtClean="0"/>
              <a:t>Differences </a:t>
            </a:r>
            <a:r>
              <a:rPr lang="en-US" altLang="en-US" sz="2400" dirty="0"/>
              <a:t>between individuals can be used to produce a DNA fingerprint for an </a:t>
            </a:r>
            <a:r>
              <a:rPr lang="en-US" altLang="en-US" sz="2400" dirty="0" smtClean="0"/>
              <a:t>individual</a:t>
            </a: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1291376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AutoShape 2"/>
          <p:cNvSpPr>
            <a:spLocks noGrp="1" noChangeArrowheads="1"/>
          </p:cNvSpPr>
          <p:nvPr>
            <p:ph type="title"/>
          </p:nvPr>
        </p:nvSpPr>
        <p:spPr>
          <a:xfrm>
            <a:off x="1765722" y="714702"/>
            <a:ext cx="73914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rgbClr val="53A75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. . . . . . . . . . . . . . . . . Summary</a:t>
            </a:r>
            <a:r>
              <a:rPr lang="en-US" altLang="en-US" sz="3200" dirty="0">
                <a:solidFill>
                  <a:srgbClr val="53A75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>
          <a:xfrm>
            <a:off x="788276" y="2017986"/>
            <a:ext cx="9574924" cy="3849414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Polymerase chain reaction (PCR) for DNA amplification has largely eliminated the problem </a:t>
            </a:r>
            <a:r>
              <a:rPr lang="en-US" altLang="en-US" sz="2400" dirty="0" smtClean="0"/>
              <a:t>of having only tiny samples/evidence</a:t>
            </a:r>
            <a:endParaRPr lang="en-US" altLang="en-US" sz="2400" dirty="0"/>
          </a:p>
          <a:p>
            <a:r>
              <a:rPr lang="en-US" altLang="en-US" sz="2400" dirty="0"/>
              <a:t>DNA evidence must be collected carefully to avoid contamination with other </a:t>
            </a:r>
            <a:r>
              <a:rPr lang="en-US" altLang="en-US" sz="2400" dirty="0" smtClean="0"/>
              <a:t>DNA</a:t>
            </a:r>
            <a:endParaRPr lang="en-US" altLang="en-US" sz="2400" dirty="0"/>
          </a:p>
          <a:p>
            <a:r>
              <a:rPr lang="en-US" altLang="en-US" sz="2400" dirty="0"/>
              <a:t>DNA analysis involves </a:t>
            </a:r>
            <a:r>
              <a:rPr lang="en-US" altLang="en-US" sz="2400" dirty="0" smtClean="0"/>
              <a:t>extraction of DNA, PCR, gel electrophoresis</a:t>
            </a:r>
            <a:r>
              <a:rPr lang="en-US" altLang="en-US" sz="2400" dirty="0"/>
              <a:t>, and </a:t>
            </a:r>
            <a:r>
              <a:rPr lang="en-US" altLang="en-US" sz="2400" dirty="0" smtClean="0"/>
              <a:t>visualization (probes or staining)</a:t>
            </a:r>
            <a:endParaRPr lang="en-US" altLang="en-US" sz="2400" dirty="0"/>
          </a:p>
          <a:p>
            <a:r>
              <a:rPr lang="en-US" altLang="en-US" sz="2400" dirty="0"/>
              <a:t>DNA profiles are kept by police agencies in electronic </a:t>
            </a:r>
            <a:r>
              <a:rPr lang="en-US" altLang="en-US" sz="2400" dirty="0" smtClean="0"/>
              <a:t>databases (CODIS) </a:t>
            </a: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720553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/>
          <p:cNvSpPr>
            <a:spLocks noGrp="1" noChangeArrowheads="1"/>
          </p:cNvSpPr>
          <p:nvPr>
            <p:ph type="title"/>
          </p:nvPr>
        </p:nvSpPr>
        <p:spPr>
          <a:xfrm>
            <a:off x="677333" y="609600"/>
            <a:ext cx="9769373" cy="1320800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altLang="en-US" dirty="0">
                <a:solidFill>
                  <a:srgbClr val="53A75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History of Biological </a:t>
            </a:r>
            <a:r>
              <a:rPr lang="en-US" altLang="en-US" dirty="0" smtClean="0">
                <a:solidFill>
                  <a:srgbClr val="53A75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Evidence </a:t>
            </a:r>
            <a:r>
              <a:rPr lang="en-US" altLang="en-US" dirty="0">
                <a:solidFill>
                  <a:srgbClr val="53A75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Forensics 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806822" y="1379255"/>
            <a:ext cx="10879961" cy="4123559"/>
          </a:xfrm>
        </p:spPr>
        <p:txBody>
          <a:bodyPr>
            <a:normAutofit/>
          </a:bodyPr>
          <a:lstStyle/>
          <a:p>
            <a:pPr marL="533400" indent="-533400"/>
            <a:r>
              <a:rPr lang="en-US" altLang="en-US" sz="2600" dirty="0"/>
              <a:t>DNA fingerprinting </a:t>
            </a:r>
          </a:p>
          <a:p>
            <a:pPr marL="914400" lvl="1" indent="-457200">
              <a:buSzPct val="90000"/>
            </a:pPr>
            <a:r>
              <a:rPr lang="en-US" altLang="en-US" sz="2600" dirty="0"/>
              <a:t>Also known as </a:t>
            </a:r>
            <a:r>
              <a:rPr lang="en-US" altLang="en-US" sz="2600" i="1" dirty="0"/>
              <a:t>DNA profiling</a:t>
            </a:r>
            <a:endParaRPr lang="en-US" altLang="en-US" sz="2600" dirty="0"/>
          </a:p>
          <a:p>
            <a:pPr marL="914400" lvl="1" indent="-457200">
              <a:buSzPct val="90000"/>
            </a:pPr>
            <a:r>
              <a:rPr lang="en-US" altLang="en-US" sz="2600" dirty="0"/>
              <a:t>Used with a high degree of accuracy</a:t>
            </a:r>
          </a:p>
          <a:p>
            <a:pPr marL="533400" indent="-533400"/>
            <a:r>
              <a:rPr lang="en-US" altLang="en-US" sz="2600" dirty="0"/>
              <a:t>Biological evidence is examined for the presence of inherited traits</a:t>
            </a:r>
          </a:p>
          <a:p>
            <a:pPr marL="533400" indent="-533400"/>
            <a:r>
              <a:rPr lang="en-US" altLang="en-US" sz="2600" dirty="0"/>
              <a:t>Some forensics laboratory techniques were originally developed for other purposes. </a:t>
            </a:r>
          </a:p>
          <a:p>
            <a:pPr marL="533400" indent="-533400"/>
            <a:endParaRPr lang="en-US" altLang="en-US" sz="2600" dirty="0"/>
          </a:p>
        </p:txBody>
      </p:sp>
      <p:pic>
        <p:nvPicPr>
          <p:cNvPr id="11266" name="Picture 2" descr="https://media3.giphy.com/media/3o85xluSS9Tw1auAP6/20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845" y="3958717"/>
            <a:ext cx="3870542" cy="2899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5424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Image result for collecting DNA evid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842" y="185362"/>
            <a:ext cx="6236654" cy="660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77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AutoShape 2"/>
          <p:cNvSpPr>
            <a:spLocks noGrp="1" noChangeArrowheads="1"/>
          </p:cNvSpPr>
          <p:nvPr>
            <p:ph type="title"/>
          </p:nvPr>
        </p:nvSpPr>
        <p:spPr>
          <a:xfrm>
            <a:off x="320940" y="412377"/>
            <a:ext cx="7010400" cy="914400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altLang="en-US" dirty="0">
                <a:solidFill>
                  <a:srgbClr val="53A75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DNA Profile 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320940" y="1111624"/>
            <a:ext cx="7149835" cy="5168151"/>
          </a:xfrm>
        </p:spPr>
        <p:txBody>
          <a:bodyPr>
            <a:normAutofit fontScale="92500" lnSpcReduction="10000"/>
          </a:bodyPr>
          <a:lstStyle/>
          <a:p>
            <a:pPr marL="533400" indent="-533400">
              <a:spcBef>
                <a:spcPct val="30000"/>
              </a:spcBef>
              <a:buNone/>
            </a:pPr>
            <a:r>
              <a:rPr lang="en-US" altLang="en-US" sz="2000" dirty="0"/>
              <a:t>Two types of repeating DNA </a:t>
            </a:r>
            <a:r>
              <a:rPr lang="en-US" altLang="en-US" sz="2000" dirty="0" smtClean="0"/>
              <a:t>sequences:</a:t>
            </a:r>
            <a:endParaRPr lang="en-US" altLang="en-US" sz="2000" dirty="0"/>
          </a:p>
          <a:p>
            <a:pPr marL="533400" indent="-533400">
              <a:spcBef>
                <a:spcPct val="30000"/>
              </a:spcBef>
            </a:pPr>
            <a:r>
              <a:rPr lang="en-US" altLang="en-US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Variable Numbers of Tandem Repeats </a:t>
            </a:r>
            <a:r>
              <a:rPr lang="en-US" alt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(VNTR)</a:t>
            </a:r>
            <a:endParaRPr lang="en-US" alt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marL="914400" lvl="1" indent="-457200">
              <a:spcBef>
                <a:spcPct val="30000"/>
              </a:spcBef>
            </a:pPr>
            <a:r>
              <a:rPr lang="en-US" altLang="en-US" sz="2400" dirty="0"/>
              <a:t>The number of repeats varies from person to person</a:t>
            </a:r>
          </a:p>
          <a:p>
            <a:pPr marL="914400" lvl="1" indent="-457200">
              <a:spcBef>
                <a:spcPct val="30000"/>
              </a:spcBef>
            </a:pPr>
            <a:r>
              <a:rPr lang="en-US" altLang="en-US" sz="2400" dirty="0"/>
              <a:t>9 to 80 bases in length</a:t>
            </a:r>
          </a:p>
          <a:p>
            <a:pPr marL="533400" indent="-533400">
              <a:spcBef>
                <a:spcPct val="30000"/>
              </a:spcBef>
            </a:pPr>
            <a:r>
              <a:rPr lang="en-US" altLang="en-US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Short Tandem Repeats </a:t>
            </a:r>
            <a:r>
              <a:rPr lang="en-US" alt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(STR)</a:t>
            </a:r>
            <a:r>
              <a:rPr lang="en-US" altLang="en-US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</a:p>
          <a:p>
            <a:pPr marL="914400" lvl="1" indent="-457200">
              <a:spcBef>
                <a:spcPct val="30000"/>
              </a:spcBef>
            </a:pPr>
            <a:r>
              <a:rPr lang="en-US" altLang="en-US" sz="2400" dirty="0"/>
              <a:t>2 to 5 bases in length</a:t>
            </a:r>
          </a:p>
          <a:p>
            <a:pPr marL="914400" lvl="1" indent="-457200">
              <a:spcBef>
                <a:spcPct val="30000"/>
              </a:spcBef>
            </a:pPr>
            <a:r>
              <a:rPr lang="en-US" altLang="en-US" sz="2400" dirty="0"/>
              <a:t>Shorter lengths make STRs easier to use than VNTRs</a:t>
            </a:r>
          </a:p>
          <a:p>
            <a:pPr marL="533400" indent="-533400"/>
            <a:r>
              <a:rPr lang="en-US" altLang="en-US" sz="2400" dirty="0"/>
              <a:t>VNTR and STR data are analyzed for </a:t>
            </a:r>
          </a:p>
          <a:p>
            <a:pPr marL="914400" lvl="1" indent="-457200">
              <a:buSzPct val="90000"/>
            </a:pPr>
            <a:r>
              <a:rPr lang="en-US" altLang="en-US" sz="2400" dirty="0"/>
              <a:t>tissue matching</a:t>
            </a:r>
          </a:p>
          <a:p>
            <a:pPr marL="914400" lvl="1" indent="-457200">
              <a:buSzPct val="90000"/>
            </a:pPr>
            <a:r>
              <a:rPr lang="en-US" altLang="en-US" sz="2400" dirty="0"/>
              <a:t>inheritance matching</a:t>
            </a:r>
          </a:p>
          <a:p>
            <a:pPr marL="533400" indent="-533400">
              <a:spcBef>
                <a:spcPct val="30000"/>
              </a:spcBef>
              <a:spcAft>
                <a:spcPct val="5000"/>
              </a:spcAft>
              <a:buSzPct val="90000"/>
              <a:buNone/>
            </a:pPr>
            <a:endParaRPr lang="en-US" alt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DA3E3-9DB8-4B51-935C-667617CE76D2}" type="slidenum">
              <a:rPr lang="en-US" altLang="en-US"/>
              <a:pPr/>
              <a:t>3</a:t>
            </a:fld>
            <a:endParaRPr lang="en-US" altLang="en-US"/>
          </a:p>
        </p:txBody>
      </p:sp>
      <p:pic>
        <p:nvPicPr>
          <p:cNvPr id="3074" name="Picture 2" descr="http://bio3400.nicerweb.com/Locked/media/ch22/22_27-VNT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775" y="384921"/>
            <a:ext cx="46101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le.ac.uk/ge/maj4/SNP_ST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920" y="4706471"/>
            <a:ext cx="5583079" cy="215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4923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706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 animBg="1"/>
      <p:bldP spid="7065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AutoShape 2"/>
          <p:cNvSpPr>
            <a:spLocks noGrp="1" noChangeArrowheads="1"/>
          </p:cNvSpPr>
          <p:nvPr>
            <p:ph type="title"/>
          </p:nvPr>
        </p:nvSpPr>
        <p:spPr>
          <a:xfrm>
            <a:off x="320940" y="560294"/>
            <a:ext cx="7010400" cy="914400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altLang="en-US" dirty="0">
                <a:solidFill>
                  <a:srgbClr val="53A75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DNA Profile Matching </a:t>
            </a:r>
          </a:p>
        </p:txBody>
      </p:sp>
      <p:sp>
        <p:nvSpPr>
          <p:cNvPr id="94212" name="Rectangle 4"/>
          <p:cNvSpPr>
            <a:spLocks noGrp="1" noChangeArrowheads="1"/>
          </p:cNvSpPr>
          <p:nvPr>
            <p:ph idx="1"/>
          </p:nvPr>
        </p:nvSpPr>
        <p:spPr>
          <a:xfrm>
            <a:off x="6984377" y="1333530"/>
            <a:ext cx="5291129" cy="1606708"/>
          </a:xfrm>
        </p:spPr>
        <p:txBody>
          <a:bodyPr>
            <a:normAutofit lnSpcReduction="10000"/>
          </a:bodyPr>
          <a:lstStyle/>
          <a:p>
            <a:r>
              <a:rPr lang="en-US" altLang="en-US" sz="2800" dirty="0"/>
              <a:t>Tissue Matching</a:t>
            </a:r>
          </a:p>
          <a:p>
            <a:pPr lvl="1"/>
            <a:r>
              <a:rPr lang="en-US" altLang="en-US" sz="2400" dirty="0"/>
              <a:t>Two samples that have the same band pattern are from the same </a:t>
            </a:r>
            <a:r>
              <a:rPr lang="en-US" altLang="en-US" sz="2400" dirty="0" smtClean="0"/>
              <a:t>person</a:t>
            </a:r>
            <a:endParaRPr lang="en-US" altLang="en-US" sz="2400" dirty="0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0" y="1507479"/>
            <a:ext cx="6375340" cy="35236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 smtClean="0"/>
              <a:t>Inheritance Matching</a:t>
            </a:r>
          </a:p>
          <a:p>
            <a:pPr lvl="1"/>
            <a:r>
              <a:rPr lang="en-US" altLang="en-US" sz="2400" dirty="0" smtClean="0"/>
              <a:t>Each band in a child’s DNA fingerprint must be present in at least one parent</a:t>
            </a:r>
            <a:endParaRPr lang="en-US" altLang="en-US" sz="2400" dirty="0"/>
          </a:p>
        </p:txBody>
      </p:sp>
      <p:pic>
        <p:nvPicPr>
          <p:cNvPr id="12294" name="Picture 6" descr="http://www.vce.bioninja.com.au/_Media/paternity_vs_crime_scene_med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60" y="3269294"/>
            <a:ext cx="11498787" cy="3311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7564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2600110" presetClass="entr" presetSubtype="-119014846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AutoShape 2"/>
          <p:cNvSpPr>
            <a:spLocks noGrp="1" noChangeArrowheads="1"/>
          </p:cNvSpPr>
          <p:nvPr>
            <p:ph type="title"/>
          </p:nvPr>
        </p:nvSpPr>
        <p:spPr>
          <a:xfrm>
            <a:off x="493059" y="506506"/>
            <a:ext cx="7467600" cy="914400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altLang="en-US" dirty="0">
                <a:solidFill>
                  <a:srgbClr val="53A75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DNA Population Databases 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665862" y="1232647"/>
            <a:ext cx="8556965" cy="4017269"/>
          </a:xfrm>
        </p:spPr>
        <p:txBody>
          <a:bodyPr>
            <a:normAutofit/>
          </a:bodyPr>
          <a:lstStyle/>
          <a:p>
            <a:pPr marL="533400" indent="-533400"/>
            <a:r>
              <a:rPr lang="en-US" altLang="en-US" sz="2400" b="1" dirty="0"/>
              <a:t>Population genetics:</a:t>
            </a:r>
            <a:r>
              <a:rPr lang="en-US" altLang="en-US" sz="2400" dirty="0"/>
              <a:t> </a:t>
            </a:r>
          </a:p>
          <a:p>
            <a:pPr marL="914400" lvl="1" indent="-457200"/>
            <a:r>
              <a:rPr lang="en-US" altLang="en-US" sz="2400" dirty="0" smtClean="0"/>
              <a:t>Study gene </a:t>
            </a:r>
            <a:r>
              <a:rPr lang="en-US" altLang="en-US" sz="2400" dirty="0"/>
              <a:t>variations among groups of </a:t>
            </a:r>
            <a:r>
              <a:rPr lang="en-US" altLang="en-US" sz="2400" dirty="0" smtClean="0"/>
              <a:t>people</a:t>
            </a:r>
            <a:endParaRPr lang="en-US" altLang="en-US" sz="2400" dirty="0"/>
          </a:p>
          <a:p>
            <a:pPr marL="914400" lvl="1" indent="-457200"/>
            <a:r>
              <a:rPr lang="en-US" altLang="en-US" sz="2400" dirty="0" smtClean="0"/>
              <a:t>Look at probability </a:t>
            </a:r>
            <a:r>
              <a:rPr lang="en-US" altLang="en-US" sz="2400" dirty="0"/>
              <a:t>of a</a:t>
            </a:r>
            <a:r>
              <a:rPr lang="en-US" altLang="en-US" sz="2400" dirty="0" smtClean="0"/>
              <a:t> person to have same form </a:t>
            </a:r>
            <a:r>
              <a:rPr lang="en-US" altLang="en-US" sz="2400" dirty="0"/>
              <a:t>of a gene (an allele</a:t>
            </a:r>
            <a:r>
              <a:rPr lang="en-US" altLang="en-US" sz="2400" dirty="0" smtClean="0"/>
              <a:t>) as another person</a:t>
            </a:r>
            <a:endParaRPr lang="en-US" altLang="en-US" sz="2400" dirty="0"/>
          </a:p>
          <a:p>
            <a:pPr marL="533400" indent="-533400"/>
            <a:r>
              <a:rPr lang="en-US" altLang="en-US" sz="2400" dirty="0"/>
              <a:t>Examples</a:t>
            </a:r>
          </a:p>
          <a:p>
            <a:pPr marL="914400" lvl="1" indent="-457200">
              <a:buSzPct val="90000"/>
            </a:pPr>
            <a:r>
              <a:rPr lang="en-US" altLang="en-US" sz="2400" dirty="0"/>
              <a:t>Identifying the suspect in a crime </a:t>
            </a:r>
          </a:p>
          <a:p>
            <a:pPr marL="914400" lvl="1" indent="-457200">
              <a:buSzPct val="90000"/>
            </a:pPr>
            <a:r>
              <a:rPr lang="en-US" altLang="en-US" sz="2400" dirty="0"/>
              <a:t>Identifying an alleged father in a paternity case</a:t>
            </a:r>
          </a:p>
        </p:txBody>
      </p:sp>
      <p:pic>
        <p:nvPicPr>
          <p:cNvPr id="17410" name="Picture 2" descr="http://image.slidesharecdn.com/biotechnology-dnafingerprinting-121120122529-phpapp01/95/biotechnology-dna-fingerprinting-13-638.jpg?cb=136649653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83" t="25674" r="-412" b="8984"/>
          <a:stretch/>
        </p:blipFill>
        <p:spPr bwMode="auto">
          <a:xfrm>
            <a:off x="8304755" y="3759319"/>
            <a:ext cx="3714793" cy="2981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leavingbio.net/HEREDITY-HIGHER%20LEVEL_files/image041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1" t="3899" r="8706" b="5057"/>
          <a:stretch/>
        </p:blipFill>
        <p:spPr bwMode="auto">
          <a:xfrm>
            <a:off x="9532306" y="422924"/>
            <a:ext cx="1954061" cy="2818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Left Arrow 1"/>
          <p:cNvSpPr/>
          <p:nvPr/>
        </p:nvSpPr>
        <p:spPr>
          <a:xfrm rot="9444669">
            <a:off x="6219069" y="2939207"/>
            <a:ext cx="3378786" cy="378132"/>
          </a:xfrm>
          <a:prstGeom prst="leftArrow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Bent Arrow 3"/>
          <p:cNvSpPr/>
          <p:nvPr/>
        </p:nvSpPr>
        <p:spPr>
          <a:xfrm rot="10800000" flipH="1">
            <a:off x="5826438" y="4497245"/>
            <a:ext cx="2367419" cy="814192"/>
          </a:xfrm>
          <a:prstGeom prst="bentArrow">
            <a:avLst>
              <a:gd name="adj1" fmla="val 25000"/>
              <a:gd name="adj2" fmla="val 28077"/>
              <a:gd name="adj3" fmla="val 25000"/>
              <a:gd name="adj4" fmla="val 43750"/>
            </a:avLst>
          </a:prstGeom>
          <a:solidFill>
            <a:schemeClr val="accent5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1422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AutoShape 2"/>
          <p:cNvSpPr>
            <a:spLocks noGrp="1" noChangeArrowheads="1"/>
          </p:cNvSpPr>
          <p:nvPr>
            <p:ph type="title"/>
          </p:nvPr>
        </p:nvSpPr>
        <p:spPr>
          <a:xfrm>
            <a:off x="359040" y="358588"/>
            <a:ext cx="6934200" cy="914400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altLang="en-US" dirty="0">
                <a:solidFill>
                  <a:srgbClr val="53A75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Sources of DNA   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152899" y="1071282"/>
            <a:ext cx="9972737" cy="3810000"/>
          </a:xfrm>
        </p:spPr>
        <p:txBody>
          <a:bodyPr/>
          <a:lstStyle/>
          <a:p>
            <a:pPr marL="533400" indent="-533400"/>
            <a:r>
              <a:rPr lang="en-US" altLang="en-US" sz="2600" b="1" i="1" dirty="0"/>
              <a:t>Biological </a:t>
            </a:r>
            <a:r>
              <a:rPr lang="en-US" altLang="en-US" sz="2600" b="1" dirty="0" smtClean="0"/>
              <a:t>evidence</a:t>
            </a:r>
          </a:p>
          <a:p>
            <a:pPr marL="933450" lvl="1" indent="-533400"/>
            <a:r>
              <a:rPr lang="en-US" altLang="en-US" sz="2400" dirty="0" smtClean="0"/>
              <a:t>Ex:</a:t>
            </a:r>
            <a:r>
              <a:rPr lang="en-US" altLang="en-US" sz="2400" b="1" dirty="0" smtClean="0"/>
              <a:t> </a:t>
            </a:r>
            <a:r>
              <a:rPr lang="en-US" altLang="en-US" sz="2400" dirty="0"/>
              <a:t>saliva, blood, skin, hair, </a:t>
            </a:r>
            <a:r>
              <a:rPr lang="en-US" altLang="en-US" sz="2400" dirty="0" smtClean="0"/>
              <a:t>urine, etc. </a:t>
            </a:r>
          </a:p>
          <a:p>
            <a:pPr marL="933450" lvl="1" indent="-533400"/>
            <a:r>
              <a:rPr lang="en-US" altLang="en-US" sz="2400" dirty="0" smtClean="0"/>
              <a:t>May be class or individual evidence</a:t>
            </a:r>
            <a:endParaRPr lang="en-US" altLang="en-US" sz="2400" dirty="0"/>
          </a:p>
          <a:p>
            <a:pPr marL="933450" lvl="1" indent="-533400"/>
            <a:r>
              <a:rPr lang="en-US" altLang="en-US" sz="2400" dirty="0" smtClean="0"/>
              <a:t>May </a:t>
            </a:r>
            <a:r>
              <a:rPr lang="en-US" altLang="en-US" sz="2400" dirty="0"/>
              <a:t>be only </a:t>
            </a:r>
            <a:r>
              <a:rPr lang="en-US" altLang="en-US" sz="2400" b="1" i="1" dirty="0"/>
              <a:t>trace </a:t>
            </a:r>
            <a:r>
              <a:rPr lang="en-US" altLang="en-US" sz="2400" b="1" dirty="0" smtClean="0"/>
              <a:t>evidence</a:t>
            </a:r>
            <a:r>
              <a:rPr lang="en-US" altLang="en-US" sz="2400" dirty="0" smtClean="0"/>
              <a:t> (</a:t>
            </a:r>
            <a:r>
              <a:rPr lang="en-US" altLang="en-US" sz="2400" dirty="0"/>
              <a:t>Small </a:t>
            </a:r>
            <a:r>
              <a:rPr lang="en-US" altLang="en-US" sz="2400" dirty="0" smtClean="0"/>
              <a:t>amount)</a:t>
            </a:r>
            <a:endParaRPr lang="en-US" altLang="en-US" sz="2400" dirty="0"/>
          </a:p>
          <a:p>
            <a:pPr marL="533400" lvl="1" indent="-533400"/>
            <a:r>
              <a:rPr lang="en-US" altLang="en-US" sz="2400" b="1" dirty="0"/>
              <a:t>Polymerase chain reaction</a:t>
            </a:r>
            <a:r>
              <a:rPr lang="en-US" altLang="en-US" sz="2400" dirty="0">
                <a:solidFill>
                  <a:srgbClr val="CC3300"/>
                </a:solidFill>
              </a:rPr>
              <a:t> </a:t>
            </a:r>
            <a:r>
              <a:rPr lang="en-US" altLang="en-US" sz="2400" dirty="0"/>
              <a:t>(PCR)</a:t>
            </a:r>
          </a:p>
          <a:p>
            <a:pPr marL="933450" lvl="1" indent="-533400"/>
            <a:r>
              <a:rPr lang="en-US" altLang="en-US" sz="2400" dirty="0"/>
              <a:t>Makes many copies of DNA evidence</a:t>
            </a:r>
          </a:p>
          <a:p>
            <a:pPr marL="933450" lvl="1" indent="-533400"/>
            <a:r>
              <a:rPr lang="en-US" altLang="en-US" sz="2400" dirty="0" smtClean="0"/>
              <a:t>Amplifies the DNA “signal”</a:t>
            </a:r>
          </a:p>
        </p:txBody>
      </p:sp>
      <p:pic>
        <p:nvPicPr>
          <p:cNvPr id="4098" name="Picture 2" descr="http://www.gmotesting.com/images/Image-6-PCR-amplification2.aspx?width=410&amp;height=2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431" y="3107378"/>
            <a:ext cx="5728570" cy="3772474"/>
          </a:xfrm>
          <a:prstGeom prst="rect">
            <a:avLst/>
          </a:prstGeom>
          <a:solidFill>
            <a:schemeClr val="tx1"/>
          </a:solidFill>
          <a:extLst/>
        </p:spPr>
      </p:pic>
    </p:spTree>
    <p:extLst>
      <p:ext uri="{BB962C8B-B14F-4D97-AF65-F5344CB8AC3E}">
        <p14:creationId xmlns:p14="http://schemas.microsoft.com/office/powerpoint/2010/main" val="7717873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AutoShape 2"/>
          <p:cNvSpPr>
            <a:spLocks noGrp="1" noChangeArrowheads="1"/>
          </p:cNvSpPr>
          <p:nvPr>
            <p:ph type="title"/>
          </p:nvPr>
        </p:nvSpPr>
        <p:spPr>
          <a:xfrm>
            <a:off x="414288" y="519707"/>
            <a:ext cx="7877943" cy="1066800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>
              <a:lnSpc>
                <a:spcPct val="85000"/>
              </a:lnSpc>
            </a:pPr>
            <a:r>
              <a:rPr lang="en-US" altLang="en-US" dirty="0">
                <a:solidFill>
                  <a:srgbClr val="53A75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Collection and </a:t>
            </a:r>
            <a:r>
              <a:rPr lang="en-US" altLang="en-US" dirty="0" smtClean="0">
                <a:solidFill>
                  <a:srgbClr val="53A75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Preservation </a:t>
            </a:r>
            <a:r>
              <a:rPr lang="en-US" altLang="en-US" dirty="0">
                <a:solidFill>
                  <a:srgbClr val="53A75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 DNA 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250289" y="1808413"/>
            <a:ext cx="8505403" cy="3886200"/>
          </a:xfrm>
        </p:spPr>
        <p:txBody>
          <a:bodyPr>
            <a:normAutofit/>
          </a:bodyPr>
          <a:lstStyle/>
          <a:p>
            <a:pPr marL="533400" indent="-533400">
              <a:buSzPct val="90000"/>
              <a:buFont typeface="Wingdings" panose="05000000000000000000" pitchFamily="2" charset="2"/>
              <a:buAutoNum type="arabicPeriod"/>
            </a:pPr>
            <a:r>
              <a:rPr lang="en-US" altLang="en-US" sz="2600" dirty="0"/>
              <a:t>Use disposable gloves and collection instruments </a:t>
            </a:r>
          </a:p>
          <a:p>
            <a:pPr marL="533400" indent="-533400">
              <a:buSzPct val="90000"/>
              <a:buFont typeface="Wingdings" panose="05000000000000000000" pitchFamily="2" charset="2"/>
              <a:buAutoNum type="arabicPeriod"/>
            </a:pPr>
            <a:r>
              <a:rPr lang="en-US" altLang="en-US" sz="2600" dirty="0"/>
              <a:t>Avoid physical contact, talking, sneezing, and coughing in the evidence area</a:t>
            </a:r>
          </a:p>
          <a:p>
            <a:pPr marL="533400" indent="-533400">
              <a:buSzPct val="90000"/>
              <a:buFont typeface="Wingdings" panose="05000000000000000000" pitchFamily="2" charset="2"/>
              <a:buAutoNum type="arabicPeriod"/>
            </a:pPr>
            <a:r>
              <a:rPr lang="en-US" altLang="en-US" sz="2600" dirty="0"/>
              <a:t>Air-dry evidence and put it into new paper bags or envelopes</a:t>
            </a:r>
          </a:p>
          <a:p>
            <a:pPr marL="533400" indent="-533400">
              <a:buSzPct val="90000"/>
              <a:buFont typeface="Wingdings" panose="05000000000000000000" pitchFamily="2" charset="2"/>
              <a:buAutoNum type="arabicPeriod"/>
            </a:pPr>
            <a:r>
              <a:rPr lang="en-US" altLang="en-US" sz="2600" dirty="0"/>
              <a:t>Dry or freeze the evidence</a:t>
            </a:r>
          </a:p>
          <a:p>
            <a:pPr marL="533400" indent="-533400">
              <a:buSzPct val="90000"/>
              <a:buFont typeface="Wingdings" panose="05000000000000000000" pitchFamily="2" charset="2"/>
              <a:buAutoNum type="arabicPeriod"/>
            </a:pPr>
            <a:r>
              <a:rPr lang="en-US" altLang="en-US" sz="2600" dirty="0"/>
              <a:t>Keep evidence cool and dry during transportation and storage</a:t>
            </a:r>
          </a:p>
        </p:txBody>
      </p:sp>
      <p:pic>
        <p:nvPicPr>
          <p:cNvPr id="5122" name="Picture 2" descr="Image result for collecting DNA evid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906" y="4588092"/>
            <a:ext cx="3261846" cy="217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collecting DNA evide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934" y="84308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collecting DNA eviden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472" y="2707373"/>
            <a:ext cx="2503706" cy="188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7446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53A75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Preparing DNA Samples </a:t>
            </a:r>
            <a:br>
              <a:rPr lang="en-US" altLang="en-US" dirty="0">
                <a:solidFill>
                  <a:srgbClr val="53A75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dirty="0">
                <a:solidFill>
                  <a:srgbClr val="53A75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 Fingerprinting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Steps: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Extraction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Amplification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Gel Electrophoresis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Probes</a:t>
            </a:r>
            <a:endParaRPr lang="en-US" sz="2800" dirty="0"/>
          </a:p>
        </p:txBody>
      </p:sp>
      <p:pic>
        <p:nvPicPr>
          <p:cNvPr id="14342" name="Picture 6" descr="http://upload.wikimedia.org/wikipedia/en/thumb/c/c5/Step-by-step_procedure_of_using_T-RFLP_analysis_in_microbiology.pdf/page1-440px-Step-by-step_procedure_of_using_T-RFLP_analysis_in_microbiology.pd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793" y="12526"/>
            <a:ext cx="6563681" cy="507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www.thermofisher.com/content/dam/LifeTech/global/life-sciences/cellanalysis/Images/0701/ptaq_fig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3" y="5022981"/>
            <a:ext cx="6667500" cy="1781176"/>
          </a:xfrm>
          <a:prstGeom prst="rect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69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AutoShape 2"/>
          <p:cNvSpPr>
            <a:spLocks noGrp="1" noChangeArrowheads="1"/>
          </p:cNvSpPr>
          <p:nvPr>
            <p:ph type="title"/>
          </p:nvPr>
        </p:nvSpPr>
        <p:spPr>
          <a:xfrm>
            <a:off x="677334" y="397113"/>
            <a:ext cx="7239000" cy="1066800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>
              <a:lnSpc>
                <a:spcPct val="85000"/>
              </a:lnSpc>
            </a:pPr>
            <a:r>
              <a:rPr lang="en-US" altLang="en-US" dirty="0">
                <a:solidFill>
                  <a:srgbClr val="53A75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Preparing DNA Samples </a:t>
            </a:r>
            <a:br>
              <a:rPr lang="en-US" altLang="en-US" dirty="0">
                <a:solidFill>
                  <a:srgbClr val="53A75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dirty="0">
                <a:solidFill>
                  <a:srgbClr val="53A75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 Fingerprinting 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897638" y="1694329"/>
            <a:ext cx="6594025" cy="3886200"/>
          </a:xfrm>
        </p:spPr>
        <p:txBody>
          <a:bodyPr>
            <a:normAutofit lnSpcReduction="10000"/>
          </a:bodyPr>
          <a:lstStyle/>
          <a:p>
            <a:pPr marL="533400" indent="-533400">
              <a:buSzPct val="90000"/>
              <a:buNone/>
            </a:pPr>
            <a:r>
              <a:rPr lang="en-US" altLang="en-US" sz="2900" b="1" dirty="0" smtClean="0"/>
              <a:t>Step 1: Extraction</a:t>
            </a:r>
            <a:endParaRPr lang="en-US" altLang="en-US" sz="2900" dirty="0"/>
          </a:p>
          <a:p>
            <a:pPr marL="533400" indent="-533400">
              <a:buSzPct val="90000"/>
              <a:buFont typeface="+mj-lt"/>
              <a:buAutoNum type="alphaUcPeriod"/>
            </a:pPr>
            <a:r>
              <a:rPr lang="en-US" altLang="en-US" sz="2600" dirty="0"/>
              <a:t>Cells are isolated from biological evidence such as blood, saliva, urine, semen, and hair </a:t>
            </a:r>
          </a:p>
          <a:p>
            <a:pPr marL="533400" indent="-533400">
              <a:buSzPct val="90000"/>
              <a:buFont typeface="Arial" panose="020B0604020202020204" pitchFamily="34" charset="0"/>
              <a:buAutoNum type="alphaUcPeriod"/>
            </a:pPr>
            <a:r>
              <a:rPr lang="en-US" altLang="en-US" sz="2600" dirty="0"/>
              <a:t>The cells are </a:t>
            </a:r>
            <a:r>
              <a:rPr lang="en-US" altLang="en-US" sz="2600" dirty="0" smtClean="0"/>
              <a:t>broken to </a:t>
            </a:r>
            <a:r>
              <a:rPr lang="en-US" altLang="en-US" sz="2600" dirty="0"/>
              <a:t>release the DNA from proteins and other cell components </a:t>
            </a:r>
          </a:p>
          <a:p>
            <a:pPr marL="533400" indent="-533400">
              <a:buSzPct val="90000"/>
              <a:buFont typeface="Arial" panose="020B0604020202020204" pitchFamily="34" charset="0"/>
              <a:buAutoNum type="alphaUcPeriod"/>
            </a:pPr>
            <a:r>
              <a:rPr lang="en-US" altLang="en-US" sz="2600" dirty="0"/>
              <a:t>The DNA can be extracted from the cell nucleus</a:t>
            </a:r>
          </a:p>
        </p:txBody>
      </p:sp>
      <p:pic>
        <p:nvPicPr>
          <p:cNvPr id="9218" name="Picture 2" descr="http://universe-review.ca/I11-50-extrac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039" y="1871576"/>
            <a:ext cx="4089344" cy="3531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0099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766</TotalTime>
  <Words>755</Words>
  <Application>Microsoft Office PowerPoint</Application>
  <PresentationFormat>Widescreen</PresentationFormat>
  <Paragraphs>105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Times New Roman</vt:lpstr>
      <vt:lpstr>Trebuchet MS</vt:lpstr>
      <vt:lpstr>Wingdings</vt:lpstr>
      <vt:lpstr>Wingdings 3</vt:lpstr>
      <vt:lpstr>Facet</vt:lpstr>
      <vt:lpstr>Forensic Science  DNA Analysis  </vt:lpstr>
      <vt:lpstr>History of Biological Evidence in Forensics  </vt:lpstr>
      <vt:lpstr>DNA Profile </vt:lpstr>
      <vt:lpstr>DNA Profile Matching </vt:lpstr>
      <vt:lpstr>DNA Population Databases </vt:lpstr>
      <vt:lpstr>Sources of DNA   </vt:lpstr>
      <vt:lpstr>Collection and Preservation of DNA </vt:lpstr>
      <vt:lpstr>Preparing DNA Samples  for Fingerprinting </vt:lpstr>
      <vt:lpstr>Preparing DNA Samples  for Fingerprinting </vt:lpstr>
      <vt:lpstr>Preparing DNA Samples for Fingerprinting </vt:lpstr>
      <vt:lpstr>Amplification: PCR</vt:lpstr>
      <vt:lpstr>PCR song</vt:lpstr>
      <vt:lpstr>Preparing DNA Samples for Fingerprinting </vt:lpstr>
      <vt:lpstr>Gel Electrophoresis</vt:lpstr>
      <vt:lpstr>Probes </vt:lpstr>
      <vt:lpstr>Analysis of DNA Fingerprints and Applications </vt:lpstr>
      <vt:lpstr>Analysis of DNA  Fingerprints and Applications </vt:lpstr>
      <vt:lpstr>  . . . . . . . . . . . . . . Summary . . . .</vt:lpstr>
      <vt:lpstr>  . . . . . . . . . . . . . . . . . Summary </vt:lpstr>
      <vt:lpstr>PowerPoint Presentation</vt:lpstr>
    </vt:vector>
  </TitlesOfParts>
  <Company>Academy School District #20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 Follett</dc:creator>
  <cp:lastModifiedBy>Jessica Milhollan</cp:lastModifiedBy>
  <cp:revision>30</cp:revision>
  <dcterms:created xsi:type="dcterms:W3CDTF">2015-03-30T19:29:56Z</dcterms:created>
  <dcterms:modified xsi:type="dcterms:W3CDTF">2016-02-09T19:30:22Z</dcterms:modified>
</cp:coreProperties>
</file>