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95" r:id="rId5"/>
    <p:sldId id="259" r:id="rId6"/>
    <p:sldId id="260" r:id="rId7"/>
    <p:sldId id="262" r:id="rId8"/>
    <p:sldId id="263" r:id="rId9"/>
    <p:sldId id="261" r:id="rId10"/>
    <p:sldId id="264" r:id="rId11"/>
    <p:sldId id="265" r:id="rId12"/>
    <p:sldId id="267" r:id="rId13"/>
    <p:sldId id="268" r:id="rId14"/>
    <p:sldId id="269" r:id="rId15"/>
    <p:sldId id="278" r:id="rId16"/>
    <p:sldId id="266" r:id="rId17"/>
    <p:sldId id="270" r:id="rId18"/>
    <p:sldId id="273" r:id="rId19"/>
    <p:sldId id="274" r:id="rId20"/>
    <p:sldId id="275" r:id="rId21"/>
    <p:sldId id="271" r:id="rId22"/>
    <p:sldId id="276" r:id="rId23"/>
    <p:sldId id="277" r:id="rId24"/>
    <p:sldId id="272" r:id="rId25"/>
    <p:sldId id="280" r:id="rId26"/>
    <p:sldId id="279" r:id="rId27"/>
    <p:sldId id="282" r:id="rId28"/>
    <p:sldId id="281" r:id="rId29"/>
    <p:sldId id="283" r:id="rId30"/>
    <p:sldId id="284" r:id="rId31"/>
    <p:sldId id="286" r:id="rId32"/>
    <p:sldId id="288" r:id="rId33"/>
    <p:sldId id="293" r:id="rId34"/>
    <p:sldId id="294" r:id="rId35"/>
    <p:sldId id="290" r:id="rId36"/>
    <p:sldId id="291" r:id="rId37"/>
    <p:sldId id="292" r:id="rId38"/>
    <p:sldId id="287" r:id="rId39"/>
    <p:sldId id="28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29E659F-1D20-4A13-B22B-95FEED7F3415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E1FD72D-0BEC-4B49-ACCC-41A0E1B6D3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1263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659F-1D20-4A13-B22B-95FEED7F3415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D72D-0BEC-4B49-ACCC-41A0E1B6D3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22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659F-1D20-4A13-B22B-95FEED7F3415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D72D-0BEC-4B49-ACCC-41A0E1B6D3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613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659F-1D20-4A13-B22B-95FEED7F3415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D72D-0BEC-4B49-ACCC-41A0E1B6D3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438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29E659F-1D20-4A13-B22B-95FEED7F3415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E1FD72D-0BEC-4B49-ACCC-41A0E1B6D313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92911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659F-1D20-4A13-B22B-95FEED7F3415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D72D-0BEC-4B49-ACCC-41A0E1B6D3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77189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659F-1D20-4A13-B22B-95FEED7F3415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D72D-0BEC-4B49-ACCC-41A0E1B6D3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40005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659F-1D20-4A13-B22B-95FEED7F3415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D72D-0BEC-4B49-ACCC-41A0E1B6D3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363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659F-1D20-4A13-B22B-95FEED7F3415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D72D-0BEC-4B49-ACCC-41A0E1B6D3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627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29E659F-1D20-4A13-B22B-95FEED7F3415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4E1FD72D-0BEC-4B49-ACCC-41A0E1B6D3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43249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29E659F-1D20-4A13-B22B-95FEED7F3415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4E1FD72D-0BEC-4B49-ACCC-41A0E1B6D3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22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29E659F-1D20-4A13-B22B-95FEED7F3415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E1FD72D-0BEC-4B49-ACCC-41A0E1B6D3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910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2zAGAmTkZNY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62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Transcription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46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transcription?</a:t>
            </a:r>
            <a:br>
              <a:rPr lang="en-US" dirty="0" smtClean="0"/>
            </a:br>
            <a:r>
              <a:rPr lang="en-US" dirty="0" smtClean="0"/>
              <a:t>DNA</a:t>
            </a:r>
            <a:r>
              <a:rPr lang="en-US" dirty="0" smtClean="0">
                <a:sym typeface="Wingdings" panose="05000000000000000000" pitchFamily="2" charset="2"/>
              </a:rPr>
              <a:t>RNA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When DNA is used to make mRNA. </a:t>
            </a:r>
          </a:p>
          <a:p>
            <a:pPr lvl="1"/>
            <a:r>
              <a:rPr lang="en-US" sz="3600" dirty="0" smtClean="0"/>
              <a:t>Occurs in the nucleus! </a:t>
            </a:r>
          </a:p>
          <a:p>
            <a:pPr lvl="1"/>
            <a:r>
              <a:rPr lang="en-US" sz="3600" dirty="0" smtClean="0"/>
              <a:t>Uracil replaces thymine! </a:t>
            </a:r>
          </a:p>
          <a:p>
            <a:pPr lvl="1"/>
            <a:r>
              <a:rPr lang="en-US" sz="3600" dirty="0" smtClean="0"/>
              <a:t>Very similar to DNA replication but RNA is the end result!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0924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role of RNA?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To serve as the MESSENGER between DNA and the ribosomes. </a:t>
            </a:r>
          </a:p>
          <a:p>
            <a:r>
              <a:rPr lang="en-US" sz="3600" dirty="0" smtClean="0"/>
              <a:t>DNA:  ACG CAC TAG </a:t>
            </a:r>
          </a:p>
          <a:p>
            <a:r>
              <a:rPr lang="en-US" sz="3600" dirty="0" smtClean="0"/>
              <a:t>RNA: </a:t>
            </a:r>
          </a:p>
        </p:txBody>
      </p:sp>
    </p:spTree>
    <p:extLst>
      <p:ext uri="{BB962C8B-B14F-4D97-AF65-F5344CB8AC3E}">
        <p14:creationId xmlns:p14="http://schemas.microsoft.com/office/powerpoint/2010/main" val="29961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40" y="254635"/>
            <a:ext cx="6603365" cy="6603365"/>
          </a:xfrm>
        </p:spPr>
      </p:pic>
    </p:spTree>
    <p:extLst>
      <p:ext uri="{BB962C8B-B14F-4D97-AF65-F5344CB8AC3E}">
        <p14:creationId xmlns:p14="http://schemas.microsoft.com/office/powerpoint/2010/main" val="94095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RNA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118" y="0"/>
            <a:ext cx="4116341" cy="6548725"/>
          </a:xfrm>
        </p:spPr>
      </p:pic>
    </p:spTree>
    <p:extLst>
      <p:ext uri="{BB962C8B-B14F-4D97-AF65-F5344CB8AC3E}">
        <p14:creationId xmlns:p14="http://schemas.microsoft.com/office/powerpoint/2010/main" val="17552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Agenda: 1/24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Translation</a:t>
            </a:r>
          </a:p>
          <a:p>
            <a:r>
              <a:rPr lang="en-US" dirty="0" smtClean="0"/>
              <a:t>Protein Synthesis Activity</a:t>
            </a:r>
          </a:p>
          <a:p>
            <a:r>
              <a:rPr lang="en-US" dirty="0" smtClean="0"/>
              <a:t>Gene, what gene?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4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79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Translation?</a:t>
            </a:r>
            <a:br>
              <a:rPr lang="en-US" dirty="0" smtClean="0"/>
            </a:br>
            <a:r>
              <a:rPr lang="en-US" dirty="0" smtClean="0"/>
              <a:t>RNA</a:t>
            </a:r>
            <a:r>
              <a:rPr lang="en-US" dirty="0" smtClean="0">
                <a:sym typeface="Wingdings" panose="05000000000000000000" pitchFamily="2" charset="2"/>
              </a:rPr>
              <a:t> Protein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194561"/>
            <a:ext cx="10178322" cy="3593591"/>
          </a:xfrm>
        </p:spPr>
        <p:txBody>
          <a:bodyPr>
            <a:noAutofit/>
          </a:bodyPr>
          <a:lstStyle/>
          <a:p>
            <a:r>
              <a:rPr lang="en-US" sz="3600" dirty="0" smtClean="0"/>
              <a:t>When RNA from transcription is used to make protein. </a:t>
            </a:r>
          </a:p>
          <a:p>
            <a:pPr lvl="1"/>
            <a:r>
              <a:rPr lang="en-US" sz="3200" dirty="0" smtClean="0"/>
              <a:t>Happens at the ribosomes in the cytoplasm.</a:t>
            </a:r>
          </a:p>
          <a:p>
            <a:pPr lvl="1"/>
            <a:r>
              <a:rPr lang="en-US" sz="3200" dirty="0" smtClean="0"/>
              <a:t>mRNA is “read” by ribosomes is sets of 3 nucleotides. </a:t>
            </a:r>
          </a:p>
          <a:p>
            <a:pPr lvl="2"/>
            <a:r>
              <a:rPr lang="en-US" sz="2800" dirty="0" smtClean="0"/>
              <a:t>These are called CODONS</a:t>
            </a:r>
          </a:p>
          <a:p>
            <a:pPr lvl="1"/>
            <a:r>
              <a:rPr lang="en-US" sz="3200" dirty="0" smtClean="0"/>
              <a:t>Each codon codes for a specific amino acid. </a:t>
            </a:r>
          </a:p>
          <a:p>
            <a:pPr lvl="1"/>
            <a:r>
              <a:rPr lang="en-US" sz="3200" dirty="0" smtClean="0"/>
              <a:t>Amino acids build protein.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1793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know which amino acids to use?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294" y="-128788"/>
            <a:ext cx="7096259" cy="7096259"/>
          </a:xfrm>
        </p:spPr>
      </p:pic>
    </p:spTree>
    <p:extLst>
      <p:ext uri="{BB962C8B-B14F-4D97-AF65-F5344CB8AC3E}">
        <p14:creationId xmlns:p14="http://schemas.microsoft.com/office/powerpoint/2010/main" val="413332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know which amino acids to use?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5263422" cy="404621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DNA:  ACA GTA CAT</a:t>
            </a:r>
          </a:p>
          <a:p>
            <a:r>
              <a:rPr lang="en-US" sz="3600" dirty="0" smtClean="0"/>
              <a:t>RNA:</a:t>
            </a:r>
          </a:p>
          <a:p>
            <a:r>
              <a:rPr lang="en-US" sz="3600" dirty="0" smtClean="0"/>
              <a:t>Amino: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604" y="1128451"/>
            <a:ext cx="5446396" cy="544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3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DNA replicate itself?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For the formation of </a:t>
            </a:r>
            <a:r>
              <a:rPr lang="en-US" sz="3200" u="sng" dirty="0" smtClean="0"/>
              <a:t>gametes</a:t>
            </a:r>
            <a:r>
              <a:rPr lang="en-US" sz="3200" dirty="0" smtClean="0"/>
              <a:t>. </a:t>
            </a:r>
          </a:p>
          <a:p>
            <a:pPr lvl="1"/>
            <a:r>
              <a:rPr lang="en-US" sz="2800" dirty="0" smtClean="0"/>
              <a:t>These are </a:t>
            </a:r>
            <a:r>
              <a:rPr lang="en-US" sz="2800" b="1" dirty="0" smtClean="0"/>
              <a:t>sex cells </a:t>
            </a:r>
            <a:r>
              <a:rPr lang="en-US" sz="2800" dirty="0" smtClean="0"/>
              <a:t>that help with reproduction</a:t>
            </a:r>
            <a:r>
              <a:rPr lang="en-US" sz="2800" dirty="0" smtClean="0"/>
              <a:t>.</a:t>
            </a:r>
          </a:p>
          <a:p>
            <a:pPr lvl="1"/>
            <a:r>
              <a:rPr lang="en-US" sz="2800" dirty="0" smtClean="0"/>
              <a:t>Divide through the process of Meiosis. </a:t>
            </a: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For making </a:t>
            </a:r>
            <a:r>
              <a:rPr lang="en-US" sz="3200" u="sng" dirty="0" smtClean="0"/>
              <a:t>new </a:t>
            </a:r>
            <a:r>
              <a:rPr lang="en-US" sz="3200" u="sng" dirty="0" smtClean="0"/>
              <a:t>cells</a:t>
            </a:r>
            <a:r>
              <a:rPr lang="en-US" sz="3200" b="1" dirty="0" smtClean="0"/>
              <a:t> through MITOSIS</a:t>
            </a:r>
            <a:r>
              <a:rPr lang="en-US" sz="3200" dirty="0" smtClean="0"/>
              <a:t>. </a:t>
            </a:r>
            <a:endParaRPr lang="en-US" sz="3200" dirty="0" smtClean="0"/>
          </a:p>
          <a:p>
            <a:pPr lvl="1"/>
            <a:r>
              <a:rPr lang="en-US" sz="2800" dirty="0" smtClean="0"/>
              <a:t>Also know as </a:t>
            </a:r>
            <a:r>
              <a:rPr lang="en-US" sz="2800" b="1" dirty="0" smtClean="0"/>
              <a:t>somatic</a:t>
            </a:r>
            <a:r>
              <a:rPr lang="en-US" sz="2800" dirty="0" smtClean="0"/>
              <a:t>, or body cells.</a:t>
            </a:r>
          </a:p>
          <a:p>
            <a:pPr lvl="1"/>
            <a:r>
              <a:rPr lang="en-US" sz="2800" dirty="0" smtClean="0"/>
              <a:t>Helps with </a:t>
            </a:r>
            <a:r>
              <a:rPr lang="en-US" sz="2800" b="1" dirty="0" smtClean="0"/>
              <a:t>growth</a:t>
            </a:r>
            <a:r>
              <a:rPr lang="en-US" sz="2800" dirty="0" smtClean="0"/>
              <a:t> and </a:t>
            </a:r>
            <a:r>
              <a:rPr lang="en-US" sz="2800" b="1" dirty="0" smtClean="0"/>
              <a:t>maintenance.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1567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know which amino acids to use?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5263422" cy="404621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DNA:  AGC CGA TAG</a:t>
            </a:r>
          </a:p>
          <a:p>
            <a:r>
              <a:rPr lang="en-US" sz="3600" dirty="0" smtClean="0"/>
              <a:t>RNA:</a:t>
            </a:r>
          </a:p>
          <a:p>
            <a:r>
              <a:rPr lang="en-US" sz="3600" dirty="0" smtClean="0"/>
              <a:t>Amino: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604" y="1128451"/>
            <a:ext cx="5446396" cy="544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5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know which amino acids to use?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smtClean="0"/>
              <a:t>mRNA tells the ribosome which amino acid is needed. </a:t>
            </a:r>
          </a:p>
          <a:p>
            <a:r>
              <a:rPr lang="en-US" sz="3600" dirty="0" smtClean="0"/>
              <a:t>tRNA then brings the amino acid to the ribosomes according the codon on mRNA. </a:t>
            </a:r>
          </a:p>
          <a:p>
            <a:pPr lvl="1"/>
            <a:r>
              <a:rPr lang="en-US" sz="3400" dirty="0" smtClean="0"/>
              <a:t>tRNA=transfer RNA</a:t>
            </a:r>
          </a:p>
          <a:p>
            <a:pPr lvl="1"/>
            <a:r>
              <a:rPr lang="en-US" sz="3200" dirty="0" smtClean="0"/>
              <a:t>Transfers the correct amino acid with use of matching anticodons.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21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TRNA Vs. mRNA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170" y="1478502"/>
            <a:ext cx="6970088" cy="4453113"/>
          </a:xfrm>
        </p:spPr>
      </p:pic>
    </p:spTree>
    <p:extLst>
      <p:ext uri="{BB962C8B-B14F-4D97-AF65-F5344CB8AC3E}">
        <p14:creationId xmlns:p14="http://schemas.microsoft.com/office/powerpoint/2010/main" val="28502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TRNA Vs. mRNA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170" y="1478502"/>
            <a:ext cx="6970088" cy="4453113"/>
          </a:xfrm>
        </p:spPr>
      </p:pic>
    </p:spTree>
    <p:extLst>
      <p:ext uri="{BB962C8B-B14F-4D97-AF65-F5344CB8AC3E}">
        <p14:creationId xmlns:p14="http://schemas.microsoft.com/office/powerpoint/2010/main" val="189824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Putting it all together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103" y="1128451"/>
            <a:ext cx="4661757" cy="528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2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CODON!!!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1500" b="1" dirty="0" smtClean="0"/>
              <a:t>AUG</a:t>
            </a:r>
            <a:r>
              <a:rPr lang="en-US" sz="11500" b="1" dirty="0" smtClean="0">
                <a:sym typeface="Wingdings" panose="05000000000000000000" pitchFamily="2" charset="2"/>
              </a:rPr>
              <a:t>MET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124204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Coding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of you need to decode at least 5 DNA sequences. </a:t>
            </a:r>
          </a:p>
          <a:p>
            <a:r>
              <a:rPr lang="en-US" dirty="0" smtClean="0"/>
              <a:t>This is individual! </a:t>
            </a:r>
          </a:p>
          <a:p>
            <a:r>
              <a:rPr lang="en-US" dirty="0" smtClean="0"/>
              <a:t>Each person at your group needs to complete different sequences…meaning no two people at a table should have the same sequence. </a:t>
            </a:r>
          </a:p>
          <a:p>
            <a:r>
              <a:rPr lang="en-US" dirty="0" smtClean="0"/>
              <a:t>Treat the table you are sitting at now as the nucleus. </a:t>
            </a:r>
          </a:p>
          <a:p>
            <a:r>
              <a:rPr lang="en-US" dirty="0" smtClean="0"/>
              <a:t>The lab tables with the correct color is the cytoplasm!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52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2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Replication, Transcription/Translation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Take a few minutes to look over your notes, any questions? </a:t>
            </a:r>
          </a:p>
          <a:p>
            <a:r>
              <a:rPr lang="en-US" sz="3200" dirty="0" smtClean="0"/>
              <a:t>While you are looking over your notes I will be coming around to take a look at your Gene, What gene? Assignment. Do not turn this in yet…we will go over part of it as a class today!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6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Replication, Transcription/Translation Quiz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codon chart cir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8" y="232241"/>
            <a:ext cx="9393309" cy="68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4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</a:t>
            </a:r>
            <a:br>
              <a:rPr lang="en-US" dirty="0" smtClean="0"/>
            </a:br>
            <a:r>
              <a:rPr lang="en-US" dirty="0" smtClean="0"/>
              <a:t>What is Replication?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6063522" cy="3840479"/>
          </a:xfrm>
        </p:spPr>
        <p:txBody>
          <a:bodyPr/>
          <a:lstStyle/>
          <a:p>
            <a:r>
              <a:rPr lang="en-US" sz="4000" dirty="0" smtClean="0"/>
              <a:t>When DNA in cells is copied during interphase.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797" y="176645"/>
            <a:ext cx="4005263" cy="629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8647" y="1397358"/>
            <a:ext cx="10178322" cy="3593591"/>
          </a:xfrm>
        </p:spPr>
        <p:txBody>
          <a:bodyPr>
            <a:noAutofit/>
          </a:bodyPr>
          <a:lstStyle/>
          <a:p>
            <a:r>
              <a:rPr lang="en-US" sz="3600" dirty="0" smtClean="0"/>
              <a:t>Two different types of mutations: </a:t>
            </a:r>
          </a:p>
          <a:p>
            <a:pPr lvl="1"/>
            <a:r>
              <a:rPr lang="en-US" sz="3200" dirty="0" smtClean="0"/>
              <a:t>Gene</a:t>
            </a:r>
          </a:p>
          <a:p>
            <a:pPr lvl="2"/>
            <a:r>
              <a:rPr lang="en-US" sz="2800" dirty="0" smtClean="0"/>
              <a:t>Change in the sequence of nucleotides in DNA.</a:t>
            </a:r>
          </a:p>
          <a:p>
            <a:pPr lvl="2"/>
            <a:r>
              <a:rPr lang="en-US" sz="2800" dirty="0" smtClean="0"/>
              <a:t>Can happen in somatic cells as well as gametes.</a:t>
            </a:r>
          </a:p>
          <a:p>
            <a:pPr lvl="1"/>
            <a:r>
              <a:rPr lang="en-US" sz="3200" dirty="0" smtClean="0"/>
              <a:t>Chromosomal</a:t>
            </a:r>
          </a:p>
          <a:p>
            <a:pPr lvl="2"/>
            <a:r>
              <a:rPr lang="en-US" sz="3000" dirty="0" smtClean="0"/>
              <a:t>More on this next unit!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84656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gene mutations?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6449888" cy="406328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Change in the nucleotide sequence of a gene. </a:t>
            </a:r>
          </a:p>
          <a:p>
            <a:r>
              <a:rPr lang="en-US" sz="3200" dirty="0" smtClean="0"/>
              <a:t>May only involve a single nucleotide. </a:t>
            </a:r>
          </a:p>
          <a:p>
            <a:r>
              <a:rPr lang="en-US" sz="3200" dirty="0" smtClean="0"/>
              <a:t>May be a result of errors in DNA replication, exposure to chemicals, etc.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762" y="2286001"/>
            <a:ext cx="2999619" cy="244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4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types of gene mutations?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Types Gene Mutations: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Point mutations</a:t>
            </a:r>
          </a:p>
          <a:p>
            <a:pPr lvl="2"/>
            <a:r>
              <a:rPr lang="en-US" sz="2800" dirty="0" smtClean="0"/>
              <a:t>Change in a single nucleotide.</a:t>
            </a:r>
          </a:p>
          <a:p>
            <a:pPr lvl="2"/>
            <a:r>
              <a:rPr lang="en-US" sz="2800" dirty="0" smtClean="0"/>
              <a:t>Example: </a:t>
            </a:r>
          </a:p>
          <a:p>
            <a:pPr lvl="3"/>
            <a:r>
              <a:rPr lang="en-US" sz="2400" dirty="0" smtClean="0"/>
              <a:t>Substitution mutations</a:t>
            </a:r>
          </a:p>
          <a:p>
            <a:pPr lvl="1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1200150" lvl="1" indent="-742950">
              <a:buFont typeface="+mj-lt"/>
              <a:buAutoNum type="arabicPeriod" startAt="2"/>
            </a:pPr>
            <a:r>
              <a:rPr lang="en-US" sz="3600" dirty="0"/>
              <a:t>Frameshift </a:t>
            </a:r>
          </a:p>
          <a:p>
            <a:pPr lvl="2"/>
            <a:r>
              <a:rPr lang="en-US" sz="3200" dirty="0"/>
              <a:t>Inserting or deleting one or more nucleotides. </a:t>
            </a:r>
          </a:p>
          <a:p>
            <a:pPr lvl="2"/>
            <a:r>
              <a:rPr lang="en-US" sz="3200" dirty="0"/>
              <a:t>Example: </a:t>
            </a:r>
          </a:p>
          <a:p>
            <a:pPr lvl="3"/>
            <a:r>
              <a:rPr lang="en-US" sz="2800" dirty="0"/>
              <a:t>Insertions</a:t>
            </a:r>
          </a:p>
          <a:p>
            <a:pPr lvl="3"/>
            <a:r>
              <a:rPr lang="en-US" sz="2800" dirty="0"/>
              <a:t>Deletions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15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mutations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50" y="1874517"/>
            <a:ext cx="5806889" cy="308490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When one base is changed in the DNA sequence. </a:t>
            </a:r>
          </a:p>
          <a:p>
            <a:pPr lvl="1"/>
            <a:r>
              <a:rPr lang="en-US" sz="3200" dirty="0" smtClean="0"/>
              <a:t>Can be harmful, beneficial or silent.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698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Diseases caused by point mutations: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5110485" cy="38701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Sickle Cell Anemia.</a:t>
            </a:r>
          </a:p>
          <a:p>
            <a:pPr lvl="1"/>
            <a:r>
              <a:rPr lang="en-US" sz="2800" dirty="0" smtClean="0"/>
              <a:t>Caused by substitution mutation.</a:t>
            </a:r>
          </a:p>
          <a:p>
            <a:pPr lvl="1"/>
            <a:r>
              <a:rPr lang="en-US" sz="2800" dirty="0" smtClean="0"/>
              <a:t>Changes the shape of red blood cell. </a:t>
            </a:r>
          </a:p>
          <a:p>
            <a:pPr lvl="1"/>
            <a:r>
              <a:rPr lang="en-US" sz="2800" dirty="0" smtClean="0"/>
              <a:t>Hemoglobin is misshaped. </a:t>
            </a:r>
          </a:p>
          <a:p>
            <a:pPr lvl="2"/>
            <a:r>
              <a:rPr lang="en-US" sz="2400" dirty="0" smtClean="0"/>
              <a:t>Hemoglobin is the protein that your binds to oxygen in your blood. 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800" y="2059547"/>
            <a:ext cx="37211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2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Frameshift Mutations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Caused by inserting or deleting one or more nucleotides in DNA. </a:t>
            </a:r>
          </a:p>
          <a:p>
            <a:pPr lvl="1"/>
            <a:r>
              <a:rPr lang="en-US" sz="3800" dirty="0" smtClean="0"/>
              <a:t>Changes the “reading frame” of the DNA. </a:t>
            </a:r>
          </a:p>
          <a:p>
            <a:pPr lvl="1"/>
            <a:r>
              <a:rPr lang="en-US" sz="3800" dirty="0" smtClean="0"/>
              <a:t>Proteins built incorrectly. </a:t>
            </a:r>
          </a:p>
          <a:p>
            <a:pPr lvl="1"/>
            <a:r>
              <a:rPr lang="en-US" sz="3600" dirty="0" smtClean="0"/>
              <a:t>Can be harmful!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8464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Frameshift Mutations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Original:</a:t>
            </a:r>
          </a:p>
          <a:p>
            <a:pPr lvl="1"/>
            <a:r>
              <a:rPr lang="en-US" altLang="en-US" sz="3600" b="1" dirty="0">
                <a:solidFill>
                  <a:schemeClr val="tx1"/>
                </a:solidFill>
              </a:rPr>
              <a:t>The fat cat ate the wee rat</a:t>
            </a:r>
            <a:r>
              <a:rPr lang="en-US" altLang="en-US" sz="4400" b="1" dirty="0">
                <a:solidFill>
                  <a:schemeClr val="tx1"/>
                </a:solidFill>
              </a:rPr>
              <a:t>.</a:t>
            </a:r>
          </a:p>
          <a:p>
            <a:r>
              <a:rPr lang="en-US" altLang="en-US" sz="3600" dirty="0"/>
              <a:t>Frame Shift (“a” added):</a:t>
            </a:r>
          </a:p>
          <a:p>
            <a:pPr lvl="1"/>
            <a:r>
              <a:rPr lang="en-US" altLang="en-US" sz="3600" b="1" dirty="0">
                <a:solidFill>
                  <a:srgbClr val="CC3300"/>
                </a:solidFill>
              </a:rPr>
              <a:t> </a:t>
            </a:r>
            <a:r>
              <a:rPr lang="en-US" altLang="en-US" sz="3600" b="1" dirty="0">
                <a:solidFill>
                  <a:schemeClr val="tx1"/>
                </a:solidFill>
              </a:rPr>
              <a:t>The fat </a:t>
            </a:r>
            <a:r>
              <a:rPr lang="en-US" altLang="en-US" sz="3600" b="1" dirty="0" err="1">
                <a:solidFill>
                  <a:schemeClr val="tx1"/>
                </a:solidFill>
              </a:rPr>
              <a:t>c</a:t>
            </a:r>
            <a:r>
              <a:rPr lang="en-US" altLang="en-US" sz="3600" b="1" dirty="0" err="1">
                <a:solidFill>
                  <a:srgbClr val="FF0000"/>
                </a:solidFill>
              </a:rPr>
              <a:t>a</a:t>
            </a:r>
            <a:r>
              <a:rPr lang="en-US" altLang="en-US" sz="3600" b="1" dirty="0" err="1">
                <a:solidFill>
                  <a:schemeClr val="tx1"/>
                </a:solidFill>
              </a:rPr>
              <a:t>a</a:t>
            </a:r>
            <a:r>
              <a:rPr lang="en-US" altLang="en-US" sz="3600" b="1" dirty="0">
                <a:solidFill>
                  <a:schemeClr val="tx1"/>
                </a:solidFill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</a:rPr>
              <a:t>tet</a:t>
            </a:r>
            <a:r>
              <a:rPr lang="en-US" altLang="en-US" sz="3600" b="1" dirty="0">
                <a:solidFill>
                  <a:schemeClr val="tx1"/>
                </a:solidFill>
              </a:rPr>
              <a:t> hew </a:t>
            </a:r>
            <a:r>
              <a:rPr lang="en-US" altLang="en-US" sz="3600" b="1" dirty="0" err="1">
                <a:solidFill>
                  <a:schemeClr val="tx1"/>
                </a:solidFill>
              </a:rPr>
              <a:t>eer</a:t>
            </a:r>
            <a:r>
              <a:rPr lang="en-US" altLang="en-US" sz="3600" b="1" dirty="0">
                <a:solidFill>
                  <a:schemeClr val="tx1"/>
                </a:solidFill>
              </a:rPr>
              <a:t> at.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3529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members.cox.net/amgough/Mutation_frameshift-01_03_03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939" y="137023"/>
            <a:ext cx="7115581" cy="668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37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chromosomal mutations?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5606322" cy="434339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More on this next unit! </a:t>
            </a:r>
          </a:p>
          <a:p>
            <a:r>
              <a:rPr lang="en-US" sz="4000" dirty="0" smtClean="0"/>
              <a:t>These usually deal with changing the structure or number of chromosomes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833" y="1483946"/>
            <a:ext cx="1908213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3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mutations Helpful or harmful?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Mutations happen ALL THE TIME! </a:t>
            </a:r>
          </a:p>
          <a:p>
            <a:r>
              <a:rPr lang="en-US" sz="3600" dirty="0" smtClean="0"/>
              <a:t>Most don’t have any effect on the organism.</a:t>
            </a:r>
          </a:p>
          <a:p>
            <a:r>
              <a:rPr lang="en-US" sz="3600" dirty="0" smtClean="0"/>
              <a:t>Mutations cause genetic variation, which is extremely beneficial!</a:t>
            </a:r>
          </a:p>
          <a:p>
            <a:pPr lvl="1"/>
            <a:r>
              <a:rPr lang="en-US" sz="3400" dirty="0" smtClean="0"/>
              <a:t>Variation in traits are all thanks to mutations.   </a:t>
            </a:r>
          </a:p>
          <a:p>
            <a:r>
              <a:rPr lang="en-US" sz="3600" dirty="0" smtClean="0"/>
              <a:t>Many are repaired by enzymes before they have any negative effect.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2905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DNA contained inside of a cell?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19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steps of replication?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6200682" cy="397763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The DNA strands need to separate!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400" dirty="0" smtClean="0"/>
              <a:t>Is done with the help of </a:t>
            </a:r>
            <a:r>
              <a:rPr lang="en-US" sz="3400" b="1" u="sng" dirty="0" smtClean="0"/>
              <a:t>HELICASE</a:t>
            </a:r>
            <a:r>
              <a:rPr lang="en-US" sz="3400" dirty="0" smtClean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400" dirty="0" smtClean="0"/>
              <a:t>Enzyme that breaks Hydrogen Bonds between bases!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60" y="1623060"/>
            <a:ext cx="3944620" cy="394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9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steps of replication?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4577622" cy="4229099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/>
              <a:t>2. Each strand then serves as a template to be copied. 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870" y="2286001"/>
            <a:ext cx="5868236" cy="355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steps of replication?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3600" dirty="0" smtClean="0"/>
              <a:t>Nucleotides are added according to base pair rules with help from </a:t>
            </a:r>
            <a:r>
              <a:rPr lang="en-US" sz="3600" b="1" u="sng" dirty="0" smtClean="0"/>
              <a:t>DNA Polymerase.</a:t>
            </a:r>
          </a:p>
          <a:p>
            <a:pPr lvl="1"/>
            <a:r>
              <a:rPr lang="en-US" sz="3400" dirty="0" smtClean="0"/>
              <a:t>Adds nucleotides to create new strand</a:t>
            </a:r>
          </a:p>
          <a:p>
            <a:pPr lvl="1"/>
            <a:r>
              <a:rPr lang="en-US" sz="3400" dirty="0" smtClean="0"/>
              <a:t>creates a hydrogen bond between the base on the template strand and the base on the new strand.</a:t>
            </a:r>
          </a:p>
          <a:p>
            <a:pPr marL="914400" lvl="1" indent="-457200">
              <a:buFont typeface="+mj-lt"/>
              <a:buAutoNum type="arabicPeriod" startAt="3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88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42" y="0"/>
            <a:ext cx="10667857" cy="6590886"/>
          </a:xfrm>
        </p:spPr>
      </p:pic>
    </p:spTree>
    <p:extLst>
      <p:ext uri="{BB962C8B-B14F-4D97-AF65-F5344CB8AC3E}">
        <p14:creationId xmlns:p14="http://schemas.microsoft.com/office/powerpoint/2010/main" val="355697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end result?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5171982" cy="393191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Two new copies of DNA! </a:t>
            </a:r>
          </a:p>
          <a:p>
            <a:pPr lvl="1"/>
            <a:r>
              <a:rPr lang="en-US" sz="2800" dirty="0" smtClean="0"/>
              <a:t>One strand is from the original DNA</a:t>
            </a:r>
          </a:p>
          <a:p>
            <a:pPr lvl="1"/>
            <a:r>
              <a:rPr lang="en-US" sz="2800" dirty="0" smtClean="0"/>
              <a:t>The other is the new DNA.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787" y="1051560"/>
            <a:ext cx="4470023" cy="481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1404</TotalTime>
  <Words>866</Words>
  <Application>Microsoft Office PowerPoint</Application>
  <PresentationFormat>Widescreen</PresentationFormat>
  <Paragraphs>128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Gill Sans MT</vt:lpstr>
      <vt:lpstr>Impact</vt:lpstr>
      <vt:lpstr>Wingdings</vt:lpstr>
      <vt:lpstr>Badge</vt:lpstr>
      <vt:lpstr>DNA Replication</vt:lpstr>
      <vt:lpstr>WHY does DNA replicate itself? </vt:lpstr>
      <vt:lpstr>Recap:  What is Replication? </vt:lpstr>
      <vt:lpstr>Where is DNA contained inside of a cell? </vt:lpstr>
      <vt:lpstr>What are the steps of replication? </vt:lpstr>
      <vt:lpstr>What are the steps of replication? </vt:lpstr>
      <vt:lpstr>What are the steps of replication? </vt:lpstr>
      <vt:lpstr>PowerPoint Presentation</vt:lpstr>
      <vt:lpstr>What is the end result? </vt:lpstr>
      <vt:lpstr>Transcription</vt:lpstr>
      <vt:lpstr>What is transcription? DNARNA </vt:lpstr>
      <vt:lpstr>What is the role of RNA? </vt:lpstr>
      <vt:lpstr>PowerPoint Presentation</vt:lpstr>
      <vt:lpstr>Recap: RNA</vt:lpstr>
      <vt:lpstr>Agenda: 1/24</vt:lpstr>
      <vt:lpstr>Translation</vt:lpstr>
      <vt:lpstr>What is Translation? RNA Protein</vt:lpstr>
      <vt:lpstr>How do we know which amino acids to use? </vt:lpstr>
      <vt:lpstr>How do we know which amino acids to use? </vt:lpstr>
      <vt:lpstr>How do we know which amino acids to use? </vt:lpstr>
      <vt:lpstr>How do we know which amino acids to use? </vt:lpstr>
      <vt:lpstr>TRNA Vs. mRNA</vt:lpstr>
      <vt:lpstr>TRNA Vs. mRNA</vt:lpstr>
      <vt:lpstr>Putting it all together</vt:lpstr>
      <vt:lpstr>START CODON!!!</vt:lpstr>
      <vt:lpstr>Genetic Coding </vt:lpstr>
      <vt:lpstr>Mutations</vt:lpstr>
      <vt:lpstr>Replication, Transcription/Translation Quiz</vt:lpstr>
      <vt:lpstr>Replication, Transcription/Translation Quiz</vt:lpstr>
      <vt:lpstr>Mutations</vt:lpstr>
      <vt:lpstr>What are gene mutations?</vt:lpstr>
      <vt:lpstr>What are the types of gene mutations? </vt:lpstr>
      <vt:lpstr>Point mutations</vt:lpstr>
      <vt:lpstr>Diseases caused by point mutations: </vt:lpstr>
      <vt:lpstr>Frameshift Mutations</vt:lpstr>
      <vt:lpstr>Frameshift Mutations</vt:lpstr>
      <vt:lpstr>PowerPoint Presentation</vt:lpstr>
      <vt:lpstr>What are chromosomal mutations?</vt:lpstr>
      <vt:lpstr>Are mutations Helpful or harmful? </vt:lpstr>
    </vt:vector>
  </TitlesOfParts>
  <Company>Academy School District #20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Replication</dc:title>
  <dc:creator>Amanda Villa</dc:creator>
  <cp:lastModifiedBy>Amanda Villa</cp:lastModifiedBy>
  <cp:revision>32</cp:revision>
  <dcterms:created xsi:type="dcterms:W3CDTF">2017-01-19T15:15:59Z</dcterms:created>
  <dcterms:modified xsi:type="dcterms:W3CDTF">2018-02-01T22:49:01Z</dcterms:modified>
</cp:coreProperties>
</file>