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73" r:id="rId3"/>
  </p:sldMasterIdLst>
  <p:notesMasterIdLst>
    <p:notesMasterId r:id="rId18"/>
  </p:notesMasterIdLst>
  <p:sldIdLst>
    <p:sldId id="298" r:id="rId4"/>
    <p:sldId id="299" r:id="rId5"/>
    <p:sldId id="300" r:id="rId6"/>
    <p:sldId id="301" r:id="rId7"/>
    <p:sldId id="302" r:id="rId8"/>
    <p:sldId id="303" r:id="rId9"/>
    <p:sldId id="318" r:id="rId10"/>
    <p:sldId id="305" r:id="rId11"/>
    <p:sldId id="306" r:id="rId12"/>
    <p:sldId id="312" r:id="rId13"/>
    <p:sldId id="313" r:id="rId14"/>
    <p:sldId id="315" r:id="rId15"/>
    <p:sldId id="316" r:id="rId16"/>
    <p:sldId id="31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916942-9A8B-D24F-8495-F88ECF95A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52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E9935DE-5903-2446-93FE-D48282E8FF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B978D-5ADE-FE43-BBCD-DC6663B18C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0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0ADA0-A9C8-804F-94AB-FB71C0225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0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lex\Desktop\Send Back to FTP\LO banner art\BIO10NAE_12_LOT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lex\Desktop\Send Back to FTP\LO banner art\BIO10NAE_11_LOT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0" y="0"/>
            <a:ext cx="3886200" cy="457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Lesson Overview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971800" y="0"/>
            <a:ext cx="5943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2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Identifying the Substance of Genes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sz="2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8282-C2EB-44A6-A42F-46D97A7F67F5}" type="datetime1">
              <a:rPr lang="en-US"/>
              <a:pPr>
                <a:defRPr/>
              </a:pPr>
              <a:t>2/5/2016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BE4F9-58C5-4D39-B465-04C5DAC9F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10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2CE00B-EF70-DE46-A748-888FCB9FF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3D7D0-2634-F84E-82B5-7FF764235B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12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B7169-F9F8-0B4C-A5EC-F09AFE1E02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9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713B3-37C6-D04A-AE70-966EAB5C2F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15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17487-152B-3841-90D0-B569EB02B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DB652-CA2F-3F4B-9F36-00EA5FF0D0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96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4C310-2A03-714C-A01D-6E9EB3354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8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5158-C7D9-D64B-A6C2-02E2169B3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08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B6786-F853-EC49-A2DE-C0471D5E1F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79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B928A-91CB-3649-89AB-BC76775934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09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94098-8784-0946-AD56-CB41ED550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0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D2DF2-45B8-2943-AC73-736FB366F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48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5E9935DE-5903-2446-93FE-D48282E8F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83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5158-C7D9-D64B-A6C2-02E2169B3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75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DDE8-412C-2C49-87AE-CCEF9C22D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07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15CB-04DD-DE4E-9D91-18E362D31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6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8433-C242-7A45-BF58-23496298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8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FCDB-ED60-DC4A-9074-8E62496DE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2DDE8-412C-2C49-87AE-CCEF9C22D7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88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0F44-089F-B94E-9443-CCAE1D0D2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33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88D1-AFF3-4746-82B9-5A03A5330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5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5AA4-F0CC-5349-B803-89A798A91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87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048C-8D91-2042-B8C0-36D470F96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86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048C-8D91-2042-B8C0-36D470F96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97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048C-8D91-2042-B8C0-36D470F96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01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048C-8D91-2042-B8C0-36D470F96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37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048C-8D91-2042-B8C0-36D470F96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98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048C-8D91-2042-B8C0-36D470F96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74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978D-5ADE-FE43-BBCD-DC6663B18C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1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E15CB-04DD-DE4E-9D91-18E362D31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05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ADA0-A9C8-804F-94AB-FB71C0225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23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lex\Desktop\Send Back to FTP\LO banner art\BIO10NAE_12_LOT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lex\Desktop\Send Back to FTP\LO banner art\BIO10NAE_11_LOT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0" y="0"/>
            <a:ext cx="3886200" cy="457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Lesson Overview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971800" y="0"/>
            <a:ext cx="5943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2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Identifying the Substance of Genes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sz="2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8282-C2EB-44A6-A42F-46D97A7F67F5}" type="datetime1">
              <a:rPr lang="en-US"/>
              <a:pPr>
                <a:defRPr/>
              </a:pPr>
              <a:t>2/5/2016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BE4F9-58C5-4D39-B465-04C5DAC9F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70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48433-C242-7A45-BF58-234962988D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DFCDB-ED60-DC4A-9074-8E62496DE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0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80F44-089F-B94E-9443-CCAE1D0D2D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7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E88D1-AFF3-4746-82B9-5A03A53302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7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A5AA4-F0CC-5349-B803-89A798A913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152400" y="274638"/>
            <a:ext cx="8867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152400" y="1600200"/>
            <a:ext cx="88677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5B048C-8D91-2042-B8C0-36D470F968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7030B5-FF27-0748-B29A-8056AF21E0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5B048C-8D91-2042-B8C0-36D470F96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52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D6KY1QBR5s" TargetMode="Externa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1" y="1964267"/>
            <a:ext cx="7227094" cy="2421464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Forensic DNA Analysis</a:t>
            </a:r>
            <a:endParaRPr lang="en-US" sz="5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DNA Replication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630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606665"/>
            <a:ext cx="4852988" cy="564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6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14351" y="152400"/>
            <a:ext cx="7598569" cy="14562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 b="1" dirty="0" smtClean="0">
                <a:solidFill>
                  <a:srgbClr val="3366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Telomeres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>
          <a:xfrm>
            <a:off x="79219" y="533400"/>
            <a:ext cx="8864756" cy="4484739"/>
          </a:xfrm>
        </p:spPr>
        <p:txBody>
          <a:bodyPr>
            <a:noAutofit/>
          </a:bodyPr>
          <a:lstStyle/>
          <a:p>
            <a:pPr marL="514350" lvl="1" indent="-342900" eaLnBrk="1" hangingPunct="1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Tips of chromosomes  called </a:t>
            </a:r>
            <a:r>
              <a:rPr lang="en-US" altLang="en-US" sz="25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telomeres</a:t>
            </a:r>
            <a:endParaRPr lang="en-US" altLang="en-US" sz="25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514350" lvl="1" indent="-342900" eaLnBrk="1" hangingPunct="1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DNA is often lost from telomeres each time a chromosome replicates</a:t>
            </a:r>
          </a:p>
          <a:p>
            <a:pPr marL="514350" lvl="1" indent="-342900" eaLnBrk="1" hangingPunct="1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 enzyme called </a:t>
            </a:r>
            <a:r>
              <a:rPr lang="en-US" altLang="en-US" sz="25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telomerase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compensates for this problem by adding short</a:t>
            </a:r>
            <a:r>
              <a:rPr lang="en-US" altLang="en-US" sz="235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DNA sequences to telomeres</a:t>
            </a:r>
          </a:p>
          <a:p>
            <a:pPr marL="857250" lvl="2" indent="-342900"/>
            <a:r>
              <a:rPr lang="en-US" altLang="en-US" sz="2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Lengthening the chromosomes slightly</a:t>
            </a:r>
            <a:endParaRPr lang="en-US" altLang="en-US" sz="235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122" name="Picture 2" descr="http://www.web-books.com/MoBio/Free/images/Ch7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4191000"/>
            <a:ext cx="5362575" cy="257453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1812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4279" y="319088"/>
            <a:ext cx="8226425" cy="5492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500" b="1" dirty="0" smtClean="0">
                <a:solidFill>
                  <a:srgbClr val="3366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Eukaryotic DNA Replication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idx="1"/>
          </p:nvPr>
        </p:nvSpPr>
        <p:spPr>
          <a:xfrm>
            <a:off x="116487" y="762000"/>
            <a:ext cx="8534400" cy="21336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DNA copies separate from each other in anaphase of mitosis, producing two cells, each with a complete set of genes coded in DNA.</a:t>
            </a:r>
          </a:p>
        </p:txBody>
      </p:sp>
      <p:pic>
        <p:nvPicPr>
          <p:cNvPr id="77826" name="Picture 2" descr="http://php.med.unsw.edu.au/cellbiology/images/b/ba/Mitosis_meios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354286" cy="304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http://mturin.files.wordpress.com/2011/10/mitos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4624854" cy="304800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media3.giphy.com/media/7VgpwwyZZngQM/2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117"/>
            <a:ext cx="9068622" cy="510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GTCA Song…</a:t>
            </a: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hlinkClick r:id="rId2"/>
              </a:rPr>
              <a:t>https://</a:t>
            </a:r>
            <a:r>
              <a:rPr lang="en-US" sz="2500" dirty="0" smtClean="0">
                <a:hlinkClick r:id="rId2"/>
              </a:rPr>
              <a:t>www.youtube.com/watch?v=ID6KY1QBR5s</a:t>
            </a:r>
            <a:r>
              <a:rPr lang="en-US" sz="2500" dirty="0" smtClean="0"/>
              <a:t>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70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906" r="26666" b="13379"/>
          <a:stretch>
            <a:fillRect/>
          </a:stretch>
        </p:blipFill>
        <p:spPr bwMode="auto">
          <a:xfrm>
            <a:off x="306589" y="3505200"/>
            <a:ext cx="294741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514351" y="381000"/>
            <a:ext cx="7598569" cy="14562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 b="1" dirty="0" smtClean="0">
                <a:solidFill>
                  <a:srgbClr val="3366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Double-Helix Model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body" idx="1"/>
          </p:nvPr>
        </p:nvSpPr>
        <p:spPr>
          <a:xfrm>
            <a:off x="-152400" y="854075"/>
            <a:ext cx="9144000" cy="3032125"/>
          </a:xfrm>
        </p:spPr>
        <p:txBody>
          <a:bodyPr/>
          <a:lstStyle/>
          <a:p>
            <a:pPr lvl="1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Explains </a:t>
            </a:r>
            <a:r>
              <a:rPr lang="en-US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Chargaff’s rule of </a:t>
            </a:r>
            <a:r>
              <a:rPr lang="en-US" altLang="en-US" sz="25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base pairing 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(how strands DNA strands </a:t>
            </a:r>
            <a:r>
              <a:rPr lang="en-US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held 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together)</a:t>
            </a:r>
          </a:p>
          <a:p>
            <a:pPr lvl="1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</a:t>
            </a:r>
            <a:r>
              <a:rPr lang="en-US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nucleotides can be joined together in any 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order</a:t>
            </a:r>
          </a:p>
          <a:p>
            <a:pPr lvl="2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So, </a:t>
            </a:r>
            <a:r>
              <a:rPr lang="en-US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sequence of bases is possible</a:t>
            </a:r>
            <a:endParaRPr lang="en-US" altLang="en-US" sz="25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 descr="E:\LESSON OVRVW batch 2\art\BIO10NAE_04_12_03_005_LRIM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r="22137"/>
          <a:stretch/>
        </p:blipFill>
        <p:spPr bwMode="auto">
          <a:xfrm>
            <a:off x="3581400" y="3962400"/>
            <a:ext cx="533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3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257800" cy="652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14351" y="304800"/>
            <a:ext cx="7598569" cy="14562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 b="1" dirty="0" smtClean="0">
                <a:solidFill>
                  <a:srgbClr val="3366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Antiparallel Strands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>
          <a:xfrm>
            <a:off x="86152" y="1143000"/>
            <a:ext cx="8981648" cy="3184716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In the double-helix model, the two strands of DNA are “antiparallel”—they run in opposite directions</a:t>
            </a:r>
          </a:p>
          <a:p>
            <a:pPr lvl="1" eaLnBrk="1" hangingPunct="1"/>
            <a:endParaRPr lang="en-US" altLang="en-US" sz="25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It allows each strand to carry a </a:t>
            </a:r>
            <a:endParaRPr lang="en-US" altLang="en-US" sz="25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0" eaLnBrk="1" hangingPunct="1">
              <a:buNone/>
            </a:pPr>
            <a:r>
              <a:rPr lang="en-US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		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sequence 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nucleotides</a:t>
            </a:r>
          </a:p>
          <a:p>
            <a:pPr lvl="2"/>
            <a:r>
              <a:rPr lang="en-US" altLang="en-US" sz="235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Like letters in a four-letter alphabet</a:t>
            </a:r>
          </a:p>
        </p:txBody>
      </p:sp>
      <p:pic>
        <p:nvPicPr>
          <p:cNvPr id="1026" name="Picture 2" descr="http://www.phschool.com/science/biology_place/biocoach/dnarep/images/dnarib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20" y="2895600"/>
            <a:ext cx="2491409" cy="383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500" b="1" dirty="0" smtClean="0">
                <a:solidFill>
                  <a:srgbClr val="3366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Hydrogen Bonding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953000" cy="50292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Hydrogen bonds between bases hold the two strands together</a:t>
            </a:r>
          </a:p>
          <a:p>
            <a:pPr lvl="2"/>
            <a:r>
              <a:rPr lang="en-US" altLang="en-US" sz="235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G-C has 3</a:t>
            </a:r>
          </a:p>
          <a:p>
            <a:pPr lvl="2"/>
            <a:r>
              <a:rPr lang="en-US" altLang="en-US" sz="235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A-T has 2</a:t>
            </a:r>
          </a:p>
          <a:p>
            <a:pPr lvl="2"/>
            <a:endParaRPr lang="en-US" altLang="en-US" sz="25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Hydrogen bonds can be broken easily</a:t>
            </a:r>
          </a:p>
          <a:p>
            <a:pPr lvl="2"/>
            <a:r>
              <a:rPr lang="en-US" altLang="en-US" sz="235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Two strands can separate to be copied</a:t>
            </a:r>
          </a:p>
        </p:txBody>
      </p:sp>
      <p:pic>
        <p:nvPicPr>
          <p:cNvPr id="1026" name="Picture 2" descr="http://www.ric.edu/faculty/jmontvilo/109graphics/dnaandrna/dnastructur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8"/>
          <a:stretch/>
        </p:blipFill>
        <p:spPr bwMode="auto">
          <a:xfrm>
            <a:off x="5562600" y="1905000"/>
            <a:ext cx="3409950" cy="40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14351" y="228600"/>
            <a:ext cx="7598569" cy="14562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 b="1" dirty="0" smtClean="0">
                <a:solidFill>
                  <a:srgbClr val="3399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Copying the Code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>
          <a:xfrm>
            <a:off x="228600" y="609600"/>
            <a:ext cx="8458200" cy="4525963"/>
          </a:xfrm>
        </p:spPr>
        <p:txBody>
          <a:bodyPr>
            <a:normAutofit/>
          </a:bodyPr>
          <a:lstStyle/>
          <a:p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Each </a:t>
            </a:r>
            <a:r>
              <a:rPr lang="en-US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strand of 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DNA has </a:t>
            </a:r>
            <a:r>
              <a:rPr lang="en-US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 the information needed to 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make the </a:t>
            </a:r>
            <a:r>
              <a:rPr lang="en-US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other 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half: through base pairing</a:t>
            </a:r>
            <a:endParaRPr lang="en-US" altLang="en-US" sz="25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5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Because </a:t>
            </a:r>
            <a:r>
              <a:rPr lang="en-US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each strand can be used to make the other strand, the strands are said to be </a:t>
            </a:r>
            <a:r>
              <a:rPr lang="en-US" altLang="en-US" sz="25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complementary</a:t>
            </a:r>
            <a:r>
              <a:rPr lang="en-US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endParaRPr lang="en-US" altLang="en-US" sz="25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050" name="Picture 2" descr="https://classconnection.s3.amazonaws.com/490/flashcards/4144490/gif/cbp-1mvporq-142578B105548D1E6ED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85"/>
          <a:stretch/>
        </p:blipFill>
        <p:spPr bwMode="auto">
          <a:xfrm rot="16200000">
            <a:off x="3198018" y="2690019"/>
            <a:ext cx="2762252" cy="51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14351" y="228600"/>
            <a:ext cx="7598569" cy="14562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 b="1" dirty="0" smtClean="0">
                <a:solidFill>
                  <a:srgbClr val="33996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replication process</a:t>
            </a:r>
          </a:p>
        </p:txBody>
      </p:sp>
      <p:pic>
        <p:nvPicPr>
          <p:cNvPr id="3074" name="Picture 2" descr="http://www.visionlearning.com/img/library/large_images/image_4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399"/>
            <a:ext cx="5992837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152400" y="0"/>
            <a:ext cx="85344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4313" indent="-214313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Char char="•"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fontAlgn="auto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Before a cell divides, it duplicates its DNA </a:t>
            </a:r>
          </a:p>
          <a:p>
            <a:pPr lvl="2" fontAlgn="auto"/>
            <a:r>
              <a:rPr lang="en-US" altLang="en-US" sz="235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Replication</a:t>
            </a:r>
            <a:endParaRPr lang="en-US" altLang="en-US" sz="235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fontAlgn="auto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This process makes sure that each cell has the same complete set of DNA molecules</a:t>
            </a:r>
          </a:p>
        </p:txBody>
      </p:sp>
    </p:spTree>
    <p:extLst>
      <p:ext uri="{BB962C8B-B14F-4D97-AF65-F5344CB8AC3E}">
        <p14:creationId xmlns:p14="http://schemas.microsoft.com/office/powerpoint/2010/main" val="15806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514351" y="304800"/>
            <a:ext cx="7598569" cy="14562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 b="1" dirty="0" smtClean="0">
                <a:solidFill>
                  <a:srgbClr val="3366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Replication Process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534400" cy="3459163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During replication:</a:t>
            </a:r>
          </a:p>
          <a:p>
            <a:pPr lvl="2"/>
            <a:r>
              <a:rPr lang="en-US" altLang="en-US" sz="235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DNA molecule separates into two strands </a:t>
            </a:r>
          </a:p>
          <a:p>
            <a:pPr lvl="2"/>
            <a:r>
              <a:rPr lang="en-US" altLang="en-US" sz="235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Then produces two new complementary strands </a:t>
            </a:r>
          </a:p>
          <a:p>
            <a:pPr lvl="2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Each strand of the double helix of DNA serves as a template, or model, for the new strand</a:t>
            </a:r>
          </a:p>
        </p:txBody>
      </p:sp>
      <p:pic>
        <p:nvPicPr>
          <p:cNvPr id="4098" name="Picture 2" descr="http://anthro.palomar.edu/biobasis/images/DNA_replic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93" y="4066979"/>
            <a:ext cx="5772807" cy="256242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0743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itle 1"/>
          <p:cNvSpPr>
            <a:spLocks noGrp="1"/>
          </p:cNvSpPr>
          <p:nvPr>
            <p:ph type="title"/>
          </p:nvPr>
        </p:nvSpPr>
        <p:spPr>
          <a:xfrm>
            <a:off x="514351" y="228600"/>
            <a:ext cx="7598569" cy="14562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 b="1" dirty="0" smtClean="0">
                <a:solidFill>
                  <a:srgbClr val="3366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Replication Process</a:t>
            </a:r>
          </a:p>
        </p:txBody>
      </p:sp>
      <p:sp>
        <p:nvSpPr>
          <p:cNvPr id="49154" name="Text Placeholder 2"/>
          <p:cNvSpPr>
            <a:spLocks noGrp="1"/>
          </p:cNvSpPr>
          <p:nvPr>
            <p:ph type="body" idx="1"/>
          </p:nvPr>
        </p:nvSpPr>
        <p:spPr>
          <a:xfrm>
            <a:off x="147638" y="304800"/>
            <a:ext cx="8534400" cy="4525963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result of replication is two DNA molecules identical to each other and to the original molecule.</a:t>
            </a:r>
          </a:p>
          <a:p>
            <a:pPr lvl="1" eaLnBrk="1" hangingPunct="1"/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Each DNA molecule resulting from replication has </a:t>
            </a:r>
          </a:p>
          <a:p>
            <a:pPr marL="1200150" lvl="2" indent="-342900" eaLnBrk="1" hangingPunct="1">
              <a:buFont typeface="Calibri" panose="020F0502020204030204" pitchFamily="34" charset="0"/>
              <a:buAutoNum type="arabicPeriod"/>
            </a:pPr>
            <a:r>
              <a:rPr lang="en-US" altLang="en-US" sz="25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one original strand 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2. </a:t>
            </a:r>
            <a:r>
              <a:rPr lang="en-US" altLang="en-US" sz="2500" dirty="0" smtClean="0">
                <a:solidFill>
                  <a:srgbClr val="FF66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one new strand</a:t>
            </a:r>
          </a:p>
        </p:txBody>
      </p:sp>
      <p:pic>
        <p:nvPicPr>
          <p:cNvPr id="26" name="Picture 2" descr="http://www.visionlearning.com/img/library/large_images/image_4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22" y="3468757"/>
            <a:ext cx="549343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657C0E2D-1377-47D4-BBBF-F8EE57EEBA16}" vid="{5A696315-3A8C-4020-ADB7-EA2BB4C6417E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4886</TotalTime>
  <Words>281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Default Design</vt:lpstr>
      <vt:lpstr>1_Default Design</vt:lpstr>
      <vt:lpstr>Celestial</vt:lpstr>
      <vt:lpstr>Forensic DNA Analysis</vt:lpstr>
      <vt:lpstr>The Double-Helix Model</vt:lpstr>
      <vt:lpstr>PowerPoint Presentation</vt:lpstr>
      <vt:lpstr>Antiparallel Strands</vt:lpstr>
      <vt:lpstr>Hydrogen Bonding</vt:lpstr>
      <vt:lpstr>Copying the Code</vt:lpstr>
      <vt:lpstr>The replication process</vt:lpstr>
      <vt:lpstr>The Replication Process</vt:lpstr>
      <vt:lpstr>The Replication Process</vt:lpstr>
      <vt:lpstr>PowerPoint Presentation</vt:lpstr>
      <vt:lpstr>Telomeres</vt:lpstr>
      <vt:lpstr>Eukaryotic DNA Replication</vt:lpstr>
      <vt:lpstr>PowerPoint Presentation</vt:lpstr>
      <vt:lpstr>GTCA Song…</vt:lpstr>
    </vt:vector>
  </TitlesOfParts>
  <Company>Indezine.com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Indezine Template</dc:title>
  <dc:creator>Geetesh Bajaj</dc:creator>
  <cp:lastModifiedBy>Jessica Milhollan</cp:lastModifiedBy>
  <cp:revision>87</cp:revision>
  <dcterms:created xsi:type="dcterms:W3CDTF">2007-02-02T06:34:24Z</dcterms:created>
  <dcterms:modified xsi:type="dcterms:W3CDTF">2016-02-05T21:40:17Z</dcterms:modified>
</cp:coreProperties>
</file>