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90" r:id="rId3"/>
    <p:sldMasterId id="2147483702" r:id="rId4"/>
    <p:sldMasterId id="2147483704" r:id="rId5"/>
    <p:sldMasterId id="2147483716" r:id="rId6"/>
  </p:sldMasterIdLst>
  <p:notesMasterIdLst>
    <p:notesMasterId r:id="rId26"/>
  </p:notesMasterIdLst>
  <p:sldIdLst>
    <p:sldId id="298" r:id="rId7"/>
    <p:sldId id="256" r:id="rId8"/>
    <p:sldId id="292" r:id="rId9"/>
    <p:sldId id="260" r:id="rId10"/>
    <p:sldId id="263" r:id="rId11"/>
    <p:sldId id="286" r:id="rId12"/>
    <p:sldId id="287" r:id="rId13"/>
    <p:sldId id="257" r:id="rId14"/>
    <p:sldId id="297" r:id="rId15"/>
    <p:sldId id="291" r:id="rId16"/>
    <p:sldId id="282" r:id="rId17"/>
    <p:sldId id="283" r:id="rId18"/>
    <p:sldId id="259" r:id="rId19"/>
    <p:sldId id="293" r:id="rId20"/>
    <p:sldId id="289" r:id="rId21"/>
    <p:sldId id="290" r:id="rId22"/>
    <p:sldId id="264" r:id="rId23"/>
    <p:sldId id="265" r:id="rId24"/>
    <p:sldId id="26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9946" autoAdjust="0"/>
  </p:normalViewPr>
  <p:slideViewPr>
    <p:cSldViewPr>
      <p:cViewPr varScale="1">
        <p:scale>
          <a:sx n="59" d="100"/>
          <a:sy n="59" d="100"/>
        </p:scale>
        <p:origin x="16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1A916942-9A8B-D24F-8495-F88ECF95A840}" type="slidenum">
              <a:rPr lang="en-US"/>
              <a:pPr/>
              <a:t>‹#›</a:t>
            </a:fld>
            <a:endParaRPr lang="en-US"/>
          </a:p>
        </p:txBody>
      </p:sp>
    </p:spTree>
    <p:extLst>
      <p:ext uri="{BB962C8B-B14F-4D97-AF65-F5344CB8AC3E}">
        <p14:creationId xmlns:p14="http://schemas.microsoft.com/office/powerpoint/2010/main" val="22016529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Restriction_fragment_length_polymorphis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sng" kern="1200" dirty="0" smtClean="0">
                <a:solidFill>
                  <a:schemeClr val="tx1"/>
                </a:solidFill>
                <a:effectLst/>
                <a:latin typeface="Arial" charset="0"/>
                <a:ea typeface="ＭＳ Ｐゴシック" charset="0"/>
                <a:cs typeface="+mn-cs"/>
                <a:hlinkClick r:id="rId3"/>
              </a:rPr>
              <a:t>Restriction fragment length polymorphism</a:t>
            </a:r>
            <a:endParaRPr lang="en-US" sz="1200" b="0" i="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1A916942-9A8B-D24F-8495-F88ECF95A840}" type="slidenum">
              <a:rPr lang="en-US" smtClean="0"/>
              <a:pPr/>
              <a:t>4</a:t>
            </a:fld>
            <a:endParaRPr lang="en-US"/>
          </a:p>
        </p:txBody>
      </p:sp>
    </p:spTree>
    <p:extLst>
      <p:ext uri="{BB962C8B-B14F-4D97-AF65-F5344CB8AC3E}">
        <p14:creationId xmlns:p14="http://schemas.microsoft.com/office/powerpoint/2010/main" val="404703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ＭＳ Ｐゴシック" charset="0"/>
                <a:cs typeface="+mn-cs"/>
              </a:rPr>
              <a:t>a local 17-year-old with learning disabilities who worked at Carlton Hayes psychiatric hospital, had been spotted near Dawn Ashworth’s murder scene and knew unreleased details about the body. In 1986, he confessed to Dawn Ashworth’s murder but not Lynda Mann’s.</a:t>
            </a:r>
            <a:endParaRPr lang="en-US" dirty="0"/>
          </a:p>
        </p:txBody>
      </p:sp>
      <p:sp>
        <p:nvSpPr>
          <p:cNvPr id="4" name="Slide Number Placeholder 3"/>
          <p:cNvSpPr>
            <a:spLocks noGrp="1"/>
          </p:cNvSpPr>
          <p:nvPr>
            <p:ph type="sldNum" sz="quarter" idx="10"/>
          </p:nvPr>
        </p:nvSpPr>
        <p:spPr/>
        <p:txBody>
          <a:bodyPr/>
          <a:lstStyle/>
          <a:p>
            <a:fld id="{1A916942-9A8B-D24F-8495-F88ECF95A840}" type="slidenum">
              <a:rPr lang="en-US" smtClean="0"/>
              <a:pPr/>
              <a:t>6</a:t>
            </a:fld>
            <a:endParaRPr lang="en-US"/>
          </a:p>
        </p:txBody>
      </p:sp>
    </p:spTree>
    <p:extLst>
      <p:ext uri="{BB962C8B-B14F-4D97-AF65-F5344CB8AC3E}">
        <p14:creationId xmlns:p14="http://schemas.microsoft.com/office/powerpoint/2010/main" val="3831388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 20%</a:t>
            </a:r>
          </a:p>
          <a:p>
            <a:r>
              <a:rPr lang="en-US" dirty="0" smtClean="0"/>
              <a:t>G= 30%</a:t>
            </a:r>
            <a:endParaRPr lang="en-US" dirty="0"/>
          </a:p>
        </p:txBody>
      </p:sp>
      <p:sp>
        <p:nvSpPr>
          <p:cNvPr id="4" name="Slide Number Placeholder 3"/>
          <p:cNvSpPr>
            <a:spLocks noGrp="1"/>
          </p:cNvSpPr>
          <p:nvPr>
            <p:ph type="sldNum" sz="quarter" idx="10"/>
          </p:nvPr>
        </p:nvSpPr>
        <p:spPr/>
        <p:txBody>
          <a:bodyPr/>
          <a:lstStyle/>
          <a:p>
            <a:fld id="{1A916942-9A8B-D24F-8495-F88ECF95A840}" type="slidenum">
              <a:rPr lang="en-US" smtClean="0"/>
              <a:pPr/>
              <a:t>10</a:t>
            </a:fld>
            <a:endParaRPr lang="en-US"/>
          </a:p>
        </p:txBody>
      </p:sp>
    </p:spTree>
    <p:extLst>
      <p:ext uri="{BB962C8B-B14F-4D97-AF65-F5344CB8AC3E}">
        <p14:creationId xmlns:p14="http://schemas.microsoft.com/office/powerpoint/2010/main" val="7999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0484" name="Rectangle 4"/>
          <p:cNvSpPr>
            <a:spLocks noGrp="1" noChangeArrowheads="1"/>
          </p:cNvSpPr>
          <p:nvPr>
            <p:ph type="dt" sz="half" idx="2"/>
          </p:nvPr>
        </p:nvSpPr>
        <p:spPr/>
        <p:txBody>
          <a:bodyPr/>
          <a:lstStyle>
            <a:lvl1pPr>
              <a:defRPr/>
            </a:lvl1pPr>
          </a:lstStyle>
          <a:p>
            <a:endParaRPr lang="en-US"/>
          </a:p>
        </p:txBody>
      </p:sp>
      <p:sp>
        <p:nvSpPr>
          <p:cNvPr id="20485" name="Rectangle 5"/>
          <p:cNvSpPr>
            <a:spLocks noGrp="1" noChangeArrowheads="1"/>
          </p:cNvSpPr>
          <p:nvPr>
            <p:ph type="ftr" sz="quarter" idx="3"/>
          </p:nvPr>
        </p:nvSpPr>
        <p:spPr/>
        <p:txBody>
          <a:bodyPr/>
          <a:lstStyle>
            <a:lvl1pPr>
              <a:defRPr/>
            </a:lvl1pPr>
          </a:lstStyle>
          <a:p>
            <a:endParaRPr lang="en-US"/>
          </a:p>
        </p:txBody>
      </p:sp>
      <p:sp>
        <p:nvSpPr>
          <p:cNvPr id="20486" name="Rectangle 6"/>
          <p:cNvSpPr>
            <a:spLocks noGrp="1" noChangeArrowheads="1"/>
          </p:cNvSpPr>
          <p:nvPr>
            <p:ph type="sldNum" sz="quarter" idx="4"/>
          </p:nvPr>
        </p:nvSpPr>
        <p:spPr/>
        <p:txBody>
          <a:bodyPr/>
          <a:lstStyle>
            <a:lvl1pPr>
              <a:defRPr/>
            </a:lvl1pPr>
          </a:lstStyle>
          <a:p>
            <a:fld id="{5E9935DE-5903-2446-93FE-D48282E8FFB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CB978D-5ADE-FE43-BBCD-DC6663B18C48}" type="slidenum">
              <a:rPr lang="en-US"/>
              <a:pPr/>
              <a:t>‹#›</a:t>
            </a:fld>
            <a:endParaRPr lang="en-US"/>
          </a:p>
        </p:txBody>
      </p:sp>
    </p:spTree>
    <p:extLst>
      <p:ext uri="{BB962C8B-B14F-4D97-AF65-F5344CB8AC3E}">
        <p14:creationId xmlns:p14="http://schemas.microsoft.com/office/powerpoint/2010/main" val="195460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00ADA0-A9C8-804F-94AB-FB71C02257E2}" type="slidenum">
              <a:rPr lang="en-US"/>
              <a:pPr/>
              <a:t>‹#›</a:t>
            </a:fld>
            <a:endParaRPr lang="en-US"/>
          </a:p>
        </p:txBody>
      </p:sp>
    </p:spTree>
    <p:extLst>
      <p:ext uri="{BB962C8B-B14F-4D97-AF65-F5344CB8AC3E}">
        <p14:creationId xmlns:p14="http://schemas.microsoft.com/office/powerpoint/2010/main" val="217400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27653" name="Rectangle 5"/>
          <p:cNvSpPr>
            <a:spLocks noGrp="1" noChangeArrowheads="1"/>
          </p:cNvSpPr>
          <p:nvPr>
            <p:ph type="dt" sz="half" idx="2"/>
          </p:nvPr>
        </p:nvSpPr>
        <p:spPr/>
        <p:txBody>
          <a:bodyPr/>
          <a:lstStyle>
            <a:lvl1pPr>
              <a:defRPr/>
            </a:lvl1pPr>
          </a:lstStyle>
          <a:p>
            <a:endParaRPr lang="en-US"/>
          </a:p>
        </p:txBody>
      </p:sp>
      <p:sp>
        <p:nvSpPr>
          <p:cNvPr id="27654" name="Rectangle 6"/>
          <p:cNvSpPr>
            <a:spLocks noGrp="1" noChangeArrowheads="1"/>
          </p:cNvSpPr>
          <p:nvPr>
            <p:ph type="ftr" sz="quarter" idx="3"/>
          </p:nvPr>
        </p:nvSpPr>
        <p:spPr/>
        <p:txBody>
          <a:bodyPr/>
          <a:lstStyle>
            <a:lvl1pPr>
              <a:defRPr/>
            </a:lvl1pPr>
          </a:lstStyle>
          <a:p>
            <a:endParaRPr lang="en-US"/>
          </a:p>
        </p:txBody>
      </p:sp>
      <p:sp>
        <p:nvSpPr>
          <p:cNvPr id="27655" name="Rectangle 7"/>
          <p:cNvSpPr>
            <a:spLocks noGrp="1" noChangeArrowheads="1"/>
          </p:cNvSpPr>
          <p:nvPr>
            <p:ph type="sldNum" sz="quarter" idx="4"/>
          </p:nvPr>
        </p:nvSpPr>
        <p:spPr/>
        <p:txBody>
          <a:bodyPr/>
          <a:lstStyle>
            <a:lvl1pPr>
              <a:defRPr/>
            </a:lvl1pPr>
          </a:lstStyle>
          <a:p>
            <a:fld id="{292CE00B-EF70-DE46-A748-888FCB9FF5D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73D7D0-2634-F84E-82B5-7FF764235B4D}" type="slidenum">
              <a:rPr lang="en-US"/>
              <a:pPr/>
              <a:t>‹#›</a:t>
            </a:fld>
            <a:endParaRPr lang="en-US"/>
          </a:p>
        </p:txBody>
      </p:sp>
    </p:spTree>
    <p:extLst>
      <p:ext uri="{BB962C8B-B14F-4D97-AF65-F5344CB8AC3E}">
        <p14:creationId xmlns:p14="http://schemas.microsoft.com/office/powerpoint/2010/main" val="1272912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FB7169-F9F8-0B4C-A5EC-F09AFE1E0295}" type="slidenum">
              <a:rPr lang="en-US"/>
              <a:pPr/>
              <a:t>‹#›</a:t>
            </a:fld>
            <a:endParaRPr lang="en-US"/>
          </a:p>
        </p:txBody>
      </p:sp>
    </p:spTree>
    <p:extLst>
      <p:ext uri="{BB962C8B-B14F-4D97-AF65-F5344CB8AC3E}">
        <p14:creationId xmlns:p14="http://schemas.microsoft.com/office/powerpoint/2010/main" val="344509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E713B3-37C6-D04A-AE70-966EAB5C2FCD}" type="slidenum">
              <a:rPr lang="en-US"/>
              <a:pPr/>
              <a:t>‹#›</a:t>
            </a:fld>
            <a:endParaRPr lang="en-US"/>
          </a:p>
        </p:txBody>
      </p:sp>
    </p:spTree>
    <p:extLst>
      <p:ext uri="{BB962C8B-B14F-4D97-AF65-F5344CB8AC3E}">
        <p14:creationId xmlns:p14="http://schemas.microsoft.com/office/powerpoint/2010/main" val="198851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017487-152B-3841-90D0-B569EB02BF61}" type="slidenum">
              <a:rPr lang="en-US"/>
              <a:pPr/>
              <a:t>‹#›</a:t>
            </a:fld>
            <a:endParaRPr lang="en-US"/>
          </a:p>
        </p:txBody>
      </p:sp>
    </p:spTree>
    <p:extLst>
      <p:ext uri="{BB962C8B-B14F-4D97-AF65-F5344CB8AC3E}">
        <p14:creationId xmlns:p14="http://schemas.microsoft.com/office/powerpoint/2010/main" val="55521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F1DB652-CA2F-3F4B-9F36-00EA5FF0D0EC}" type="slidenum">
              <a:rPr lang="en-US"/>
              <a:pPr/>
              <a:t>‹#›</a:t>
            </a:fld>
            <a:endParaRPr lang="en-US"/>
          </a:p>
        </p:txBody>
      </p:sp>
    </p:spTree>
    <p:extLst>
      <p:ext uri="{BB962C8B-B14F-4D97-AF65-F5344CB8AC3E}">
        <p14:creationId xmlns:p14="http://schemas.microsoft.com/office/powerpoint/2010/main" val="222519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94C310-2A03-714C-A01D-6E9EB3354F55}" type="slidenum">
              <a:rPr lang="en-US"/>
              <a:pPr/>
              <a:t>‹#›</a:t>
            </a:fld>
            <a:endParaRPr lang="en-US"/>
          </a:p>
        </p:txBody>
      </p:sp>
    </p:spTree>
    <p:extLst>
      <p:ext uri="{BB962C8B-B14F-4D97-AF65-F5344CB8AC3E}">
        <p14:creationId xmlns:p14="http://schemas.microsoft.com/office/powerpoint/2010/main" val="3050281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1B6786-F853-EC49-A2DE-C0471D5E1FAF}" type="slidenum">
              <a:rPr lang="en-US"/>
              <a:pPr/>
              <a:t>‹#›</a:t>
            </a:fld>
            <a:endParaRPr lang="en-US"/>
          </a:p>
        </p:txBody>
      </p:sp>
    </p:spTree>
    <p:extLst>
      <p:ext uri="{BB962C8B-B14F-4D97-AF65-F5344CB8AC3E}">
        <p14:creationId xmlns:p14="http://schemas.microsoft.com/office/powerpoint/2010/main" val="301427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CD5158-C7D9-D64B-A6C2-02E2169B361C}" type="slidenum">
              <a:rPr lang="en-US"/>
              <a:pPr/>
              <a:t>‹#›</a:t>
            </a:fld>
            <a:endParaRPr lang="en-US"/>
          </a:p>
        </p:txBody>
      </p:sp>
    </p:spTree>
    <p:extLst>
      <p:ext uri="{BB962C8B-B14F-4D97-AF65-F5344CB8AC3E}">
        <p14:creationId xmlns:p14="http://schemas.microsoft.com/office/powerpoint/2010/main" val="11106087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6B928A-91CB-3649-89AB-BC76775934B4}" type="slidenum">
              <a:rPr lang="en-US"/>
              <a:pPr/>
              <a:t>‹#›</a:t>
            </a:fld>
            <a:endParaRPr lang="en-US"/>
          </a:p>
        </p:txBody>
      </p:sp>
    </p:spTree>
    <p:extLst>
      <p:ext uri="{BB962C8B-B14F-4D97-AF65-F5344CB8AC3E}">
        <p14:creationId xmlns:p14="http://schemas.microsoft.com/office/powerpoint/2010/main" val="1986109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494098-8784-0946-AD56-CB41ED5507BC}" type="slidenum">
              <a:rPr lang="en-US"/>
              <a:pPr/>
              <a:t>‹#›</a:t>
            </a:fld>
            <a:endParaRPr lang="en-US"/>
          </a:p>
        </p:txBody>
      </p:sp>
    </p:spTree>
    <p:extLst>
      <p:ext uri="{BB962C8B-B14F-4D97-AF65-F5344CB8AC3E}">
        <p14:creationId xmlns:p14="http://schemas.microsoft.com/office/powerpoint/2010/main" val="658570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DD2DF2-45B8-2943-AC73-736FB366FF42}" type="slidenum">
              <a:rPr lang="en-US"/>
              <a:pPr/>
              <a:t>‹#›</a:t>
            </a:fld>
            <a:endParaRPr lang="en-US"/>
          </a:p>
        </p:txBody>
      </p:sp>
    </p:spTree>
    <p:extLst>
      <p:ext uri="{BB962C8B-B14F-4D97-AF65-F5344CB8AC3E}">
        <p14:creationId xmlns:p14="http://schemas.microsoft.com/office/powerpoint/2010/main" val="641848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11135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75635650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869702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7677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615109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20965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30783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42DDE8-412C-2C49-87AE-CCEF9C22D786}" type="slidenum">
              <a:rPr lang="en-US"/>
              <a:pPr/>
              <a:t>‹#›</a:t>
            </a:fld>
            <a:endParaRPr lang="en-US"/>
          </a:p>
        </p:txBody>
      </p:sp>
    </p:spTree>
    <p:extLst>
      <p:ext uri="{BB962C8B-B14F-4D97-AF65-F5344CB8AC3E}">
        <p14:creationId xmlns:p14="http://schemas.microsoft.com/office/powerpoint/2010/main" val="1214888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111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92553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419529527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8028096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099206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765002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4331470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51986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1229072"/>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90430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8E15CB-04DD-DE4E-9D91-18E362D3110D}" type="slidenum">
              <a:rPr lang="en-US"/>
              <a:pPr/>
              <a:t>‹#›</a:t>
            </a:fld>
            <a:endParaRPr lang="en-US"/>
          </a:p>
        </p:txBody>
      </p:sp>
    </p:spTree>
    <p:extLst>
      <p:ext uri="{BB962C8B-B14F-4D97-AF65-F5344CB8AC3E}">
        <p14:creationId xmlns:p14="http://schemas.microsoft.com/office/powerpoint/2010/main" val="10732055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17276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234588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9394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306934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428929164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257935691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00719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748433-C242-7A45-BF58-234962988D54}" type="slidenum">
              <a:rPr lang="en-US"/>
              <a:pPr/>
              <a:t>‹#›</a:t>
            </a:fld>
            <a:endParaRPr lang="en-US"/>
          </a:p>
        </p:txBody>
      </p:sp>
    </p:spTree>
    <p:extLst>
      <p:ext uri="{BB962C8B-B14F-4D97-AF65-F5344CB8AC3E}">
        <p14:creationId xmlns:p14="http://schemas.microsoft.com/office/powerpoint/2010/main" val="88568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B2DFCDB-ED60-DC4A-9074-8E62496DEA1D}" type="slidenum">
              <a:rPr lang="en-US"/>
              <a:pPr/>
              <a:t>‹#›</a:t>
            </a:fld>
            <a:endParaRPr lang="en-US"/>
          </a:p>
        </p:txBody>
      </p:sp>
    </p:spTree>
    <p:extLst>
      <p:ext uri="{BB962C8B-B14F-4D97-AF65-F5344CB8AC3E}">
        <p14:creationId xmlns:p14="http://schemas.microsoft.com/office/powerpoint/2010/main" val="233890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5A80F44-089F-B94E-9443-CCAE1D0D2D6C}" type="slidenum">
              <a:rPr lang="en-US"/>
              <a:pPr/>
              <a:t>‹#›</a:t>
            </a:fld>
            <a:endParaRPr lang="en-US"/>
          </a:p>
        </p:txBody>
      </p:sp>
    </p:spTree>
    <p:extLst>
      <p:ext uri="{BB962C8B-B14F-4D97-AF65-F5344CB8AC3E}">
        <p14:creationId xmlns:p14="http://schemas.microsoft.com/office/powerpoint/2010/main" val="318747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CE88D1-AFF3-4746-82B9-5A03A53302A0}" type="slidenum">
              <a:rPr lang="en-US"/>
              <a:pPr/>
              <a:t>‹#›</a:t>
            </a:fld>
            <a:endParaRPr lang="en-US"/>
          </a:p>
        </p:txBody>
      </p:sp>
    </p:spTree>
    <p:extLst>
      <p:ext uri="{BB962C8B-B14F-4D97-AF65-F5344CB8AC3E}">
        <p14:creationId xmlns:p14="http://schemas.microsoft.com/office/powerpoint/2010/main" val="3483875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7A5AA4-F0CC-5349-B803-89A798A91398}" type="slidenum">
              <a:rPr lang="en-US"/>
              <a:pPr/>
              <a:t>‹#›</a:t>
            </a:fld>
            <a:endParaRPr lang="en-US"/>
          </a:p>
        </p:txBody>
      </p:sp>
    </p:spTree>
    <p:extLst>
      <p:ext uri="{BB962C8B-B14F-4D97-AF65-F5344CB8AC3E}">
        <p14:creationId xmlns:p14="http://schemas.microsoft.com/office/powerpoint/2010/main" val="19995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3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46.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152400" y="274638"/>
            <a:ext cx="886777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custDataLst>
              <p:tags r:id="rId14"/>
            </p:custDataLst>
          </p:nvPr>
        </p:nvSpPr>
        <p:spPr bwMode="auto">
          <a:xfrm>
            <a:off x="152400" y="1600200"/>
            <a:ext cx="886777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E35B048C-8D91-2042-B8C0-36D470F9689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ea typeface="ＭＳ Ｐゴシック" charset="0"/>
        </a:defRPr>
      </a:lvl2pPr>
      <a:lvl3pPr algn="l" rtl="0" fontAlgn="base">
        <a:spcBef>
          <a:spcPct val="0"/>
        </a:spcBef>
        <a:spcAft>
          <a:spcPct val="0"/>
        </a:spcAft>
        <a:buClr>
          <a:schemeClr val="tx1"/>
        </a:buClr>
        <a:defRPr sz="3200">
          <a:solidFill>
            <a:schemeClr val="tx1"/>
          </a:solidFill>
          <a:latin typeface="Arial" charset="0"/>
          <a:ea typeface="ＭＳ Ｐゴシック" charset="0"/>
        </a:defRPr>
      </a:lvl3pPr>
      <a:lvl4pPr algn="l" rtl="0" fontAlgn="base">
        <a:spcBef>
          <a:spcPct val="0"/>
        </a:spcBef>
        <a:spcAft>
          <a:spcPct val="0"/>
        </a:spcAft>
        <a:buClr>
          <a:schemeClr val="tx1"/>
        </a:buClr>
        <a:defRPr sz="3200">
          <a:solidFill>
            <a:schemeClr val="tx1"/>
          </a:solidFill>
          <a:latin typeface="Arial" charset="0"/>
          <a:ea typeface="ＭＳ Ｐゴシック" charset="0"/>
        </a:defRPr>
      </a:lvl4pPr>
      <a:lvl5pPr algn="l" rtl="0" fontAlgn="base">
        <a:spcBef>
          <a:spcPct val="0"/>
        </a:spcBef>
        <a:spcAft>
          <a:spcPct val="0"/>
        </a:spcAft>
        <a:buClr>
          <a:schemeClr val="tx1"/>
        </a:buClr>
        <a:defRPr sz="3200">
          <a:solidFill>
            <a:schemeClr val="tx1"/>
          </a:solidFill>
          <a:latin typeface="Arial" charset="0"/>
          <a:ea typeface="ＭＳ Ｐゴシック" charset="0"/>
        </a:defRPr>
      </a:lvl5pPr>
      <a:lvl6pPr marL="457200" algn="l" rtl="0" fontAlgn="base">
        <a:spcBef>
          <a:spcPct val="0"/>
        </a:spcBef>
        <a:spcAft>
          <a:spcPct val="0"/>
        </a:spcAft>
        <a:buClr>
          <a:schemeClr val="tx1"/>
        </a:buClr>
        <a:defRPr sz="3200">
          <a:solidFill>
            <a:schemeClr val="tx1"/>
          </a:solidFill>
          <a:latin typeface="Arial" charset="0"/>
          <a:ea typeface="ＭＳ Ｐゴシック" charset="0"/>
        </a:defRPr>
      </a:lvl6pPr>
      <a:lvl7pPr marL="914400" algn="l" rtl="0" fontAlgn="base">
        <a:spcBef>
          <a:spcPct val="0"/>
        </a:spcBef>
        <a:spcAft>
          <a:spcPct val="0"/>
        </a:spcAft>
        <a:buClr>
          <a:schemeClr val="tx1"/>
        </a:buClr>
        <a:defRPr sz="3200">
          <a:solidFill>
            <a:schemeClr val="tx1"/>
          </a:solidFill>
          <a:latin typeface="Arial" charset="0"/>
          <a:ea typeface="ＭＳ Ｐゴシック" charset="0"/>
        </a:defRPr>
      </a:lvl7pPr>
      <a:lvl8pPr marL="1371600" algn="l" rtl="0" fontAlgn="base">
        <a:spcBef>
          <a:spcPct val="0"/>
        </a:spcBef>
        <a:spcAft>
          <a:spcPct val="0"/>
        </a:spcAft>
        <a:buClr>
          <a:schemeClr val="tx1"/>
        </a:buClr>
        <a:defRPr sz="3200">
          <a:solidFill>
            <a:schemeClr val="tx1"/>
          </a:solidFill>
          <a:latin typeface="Arial" charset="0"/>
          <a:ea typeface="ＭＳ Ｐゴシック" charset="0"/>
        </a:defRPr>
      </a:lvl8pPr>
      <a:lvl9pPr marL="1828800" algn="l" rtl="0" fontAlgn="base">
        <a:spcBef>
          <a:spcPct val="0"/>
        </a:spcBef>
        <a:spcAft>
          <a:spcPct val="0"/>
        </a:spcAft>
        <a:buClr>
          <a:schemeClr val="tx1"/>
        </a:buClr>
        <a:defRPr sz="3200">
          <a:solidFill>
            <a:schemeClr val="tx1"/>
          </a:solidFill>
          <a:latin typeface="Arial" charset="0"/>
          <a:ea typeface="ＭＳ Ｐゴシック"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ea typeface="+mn-ea"/>
        </a:defRPr>
      </a:lvl2pPr>
      <a:lvl3pPr marL="1143000" indent="-228600" algn="l" rtl="0" fontAlgn="base">
        <a:spcBef>
          <a:spcPct val="20000"/>
        </a:spcBef>
        <a:spcAft>
          <a:spcPct val="0"/>
        </a:spcAft>
        <a:buClr>
          <a:schemeClr val="tx1"/>
        </a:buClr>
        <a:buChar char="•"/>
        <a:defRPr sz="2400">
          <a:solidFill>
            <a:schemeClr val="tx1"/>
          </a:solidFill>
          <a:latin typeface="+mn-lt"/>
          <a:ea typeface="+mn-ea"/>
        </a:defRPr>
      </a:lvl3pPr>
      <a:lvl4pPr marL="1600200" indent="-228600" algn="l" rtl="0" fontAlgn="base">
        <a:spcBef>
          <a:spcPct val="20000"/>
        </a:spcBef>
        <a:spcAft>
          <a:spcPct val="0"/>
        </a:spcAft>
        <a:buClr>
          <a:schemeClr val="tx1"/>
        </a:buClr>
        <a:buChar char="•"/>
        <a:defRPr sz="2400">
          <a:solidFill>
            <a:schemeClr val="tx1"/>
          </a:solidFill>
          <a:latin typeface="+mn-lt"/>
          <a:ea typeface="+mn-ea"/>
        </a:defRPr>
      </a:lvl4pPr>
      <a:lvl5pPr marL="2057400" indent="-228600" algn="l" rtl="0" fontAlgn="base">
        <a:spcBef>
          <a:spcPct val="20000"/>
        </a:spcBef>
        <a:spcAft>
          <a:spcPct val="0"/>
        </a:spcAft>
        <a:buClr>
          <a:schemeClr val="tx1"/>
        </a:buClr>
        <a:buChar char="•"/>
        <a:defRPr sz="2400">
          <a:solidFill>
            <a:schemeClr val="tx1"/>
          </a:solidFill>
          <a:latin typeface="+mn-lt"/>
          <a:ea typeface="+mn-ea"/>
        </a:defRPr>
      </a:lvl5pPr>
      <a:lvl6pPr marL="2514600" indent="-228600" algn="l" rtl="0" fontAlgn="base">
        <a:spcBef>
          <a:spcPct val="20000"/>
        </a:spcBef>
        <a:spcAft>
          <a:spcPct val="0"/>
        </a:spcAft>
        <a:buClr>
          <a:schemeClr val="tx1"/>
        </a:buClr>
        <a:buChar char="•"/>
        <a:defRPr sz="2400">
          <a:solidFill>
            <a:schemeClr val="tx1"/>
          </a:solidFill>
          <a:latin typeface="+mn-lt"/>
          <a:ea typeface="+mn-ea"/>
        </a:defRPr>
      </a:lvl6pPr>
      <a:lvl7pPr marL="2971800" indent="-228600" algn="l" rtl="0" fontAlgn="base">
        <a:spcBef>
          <a:spcPct val="20000"/>
        </a:spcBef>
        <a:spcAft>
          <a:spcPct val="0"/>
        </a:spcAft>
        <a:buClr>
          <a:schemeClr val="tx1"/>
        </a:buClr>
        <a:buChar char="•"/>
        <a:defRPr sz="2400">
          <a:solidFill>
            <a:schemeClr val="tx1"/>
          </a:solidFill>
          <a:latin typeface="+mn-lt"/>
          <a:ea typeface="+mn-ea"/>
        </a:defRPr>
      </a:lvl7pPr>
      <a:lvl8pPr marL="3429000" indent="-228600" algn="l" rtl="0" fontAlgn="base">
        <a:spcBef>
          <a:spcPct val="20000"/>
        </a:spcBef>
        <a:spcAft>
          <a:spcPct val="0"/>
        </a:spcAft>
        <a:buClr>
          <a:schemeClr val="tx1"/>
        </a:buClr>
        <a:buChar char="•"/>
        <a:defRPr sz="2400">
          <a:solidFill>
            <a:schemeClr val="tx1"/>
          </a:solidFill>
          <a:latin typeface="+mn-lt"/>
          <a:ea typeface="+mn-ea"/>
        </a:defRPr>
      </a:lvl8pPr>
      <a:lvl9pPr marL="3886200" indent="-228600" algn="l" rtl="0" fontAlgn="base">
        <a:spcBef>
          <a:spcPct val="20000"/>
        </a:spcBef>
        <a:spcAft>
          <a:spcPct val="0"/>
        </a:spcAft>
        <a:buClr>
          <a:schemeClr val="tx1"/>
        </a:buClr>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827030B5-FF27-0748-B29A-8056AF21E06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ea typeface="ＭＳ Ｐゴシック" charset="0"/>
        </a:defRPr>
      </a:lvl2pPr>
      <a:lvl3pPr algn="l" rtl="0" fontAlgn="base">
        <a:spcBef>
          <a:spcPct val="0"/>
        </a:spcBef>
        <a:spcAft>
          <a:spcPct val="0"/>
        </a:spcAft>
        <a:buClr>
          <a:schemeClr val="tx1"/>
        </a:buClr>
        <a:defRPr sz="3200">
          <a:solidFill>
            <a:schemeClr val="tx1"/>
          </a:solidFill>
          <a:latin typeface="Arial" charset="0"/>
          <a:ea typeface="ＭＳ Ｐゴシック" charset="0"/>
        </a:defRPr>
      </a:lvl3pPr>
      <a:lvl4pPr algn="l" rtl="0" fontAlgn="base">
        <a:spcBef>
          <a:spcPct val="0"/>
        </a:spcBef>
        <a:spcAft>
          <a:spcPct val="0"/>
        </a:spcAft>
        <a:buClr>
          <a:schemeClr val="tx1"/>
        </a:buClr>
        <a:defRPr sz="3200">
          <a:solidFill>
            <a:schemeClr val="tx1"/>
          </a:solidFill>
          <a:latin typeface="Arial" charset="0"/>
          <a:ea typeface="ＭＳ Ｐゴシック" charset="0"/>
        </a:defRPr>
      </a:lvl4pPr>
      <a:lvl5pPr algn="l" rtl="0" fontAlgn="base">
        <a:spcBef>
          <a:spcPct val="0"/>
        </a:spcBef>
        <a:spcAft>
          <a:spcPct val="0"/>
        </a:spcAft>
        <a:buClr>
          <a:schemeClr val="tx1"/>
        </a:buClr>
        <a:defRPr sz="3200">
          <a:solidFill>
            <a:schemeClr val="tx1"/>
          </a:solidFill>
          <a:latin typeface="Arial" charset="0"/>
          <a:ea typeface="ＭＳ Ｐゴシック" charset="0"/>
        </a:defRPr>
      </a:lvl5pPr>
      <a:lvl6pPr marL="457200" algn="l" rtl="0" fontAlgn="base">
        <a:spcBef>
          <a:spcPct val="0"/>
        </a:spcBef>
        <a:spcAft>
          <a:spcPct val="0"/>
        </a:spcAft>
        <a:buClr>
          <a:schemeClr val="tx1"/>
        </a:buClr>
        <a:defRPr sz="3200">
          <a:solidFill>
            <a:schemeClr val="tx1"/>
          </a:solidFill>
          <a:latin typeface="Arial" charset="0"/>
          <a:ea typeface="ＭＳ Ｐゴシック" charset="0"/>
        </a:defRPr>
      </a:lvl6pPr>
      <a:lvl7pPr marL="914400" algn="l" rtl="0" fontAlgn="base">
        <a:spcBef>
          <a:spcPct val="0"/>
        </a:spcBef>
        <a:spcAft>
          <a:spcPct val="0"/>
        </a:spcAft>
        <a:buClr>
          <a:schemeClr val="tx1"/>
        </a:buClr>
        <a:defRPr sz="3200">
          <a:solidFill>
            <a:schemeClr val="tx1"/>
          </a:solidFill>
          <a:latin typeface="Arial" charset="0"/>
          <a:ea typeface="ＭＳ Ｐゴシック" charset="0"/>
        </a:defRPr>
      </a:lvl7pPr>
      <a:lvl8pPr marL="1371600" algn="l" rtl="0" fontAlgn="base">
        <a:spcBef>
          <a:spcPct val="0"/>
        </a:spcBef>
        <a:spcAft>
          <a:spcPct val="0"/>
        </a:spcAft>
        <a:buClr>
          <a:schemeClr val="tx1"/>
        </a:buClr>
        <a:defRPr sz="3200">
          <a:solidFill>
            <a:schemeClr val="tx1"/>
          </a:solidFill>
          <a:latin typeface="Arial" charset="0"/>
          <a:ea typeface="ＭＳ Ｐゴシック" charset="0"/>
        </a:defRPr>
      </a:lvl8pPr>
      <a:lvl9pPr marL="1828800" algn="l" rtl="0" fontAlgn="base">
        <a:spcBef>
          <a:spcPct val="0"/>
        </a:spcBef>
        <a:spcAft>
          <a:spcPct val="0"/>
        </a:spcAft>
        <a:buClr>
          <a:schemeClr val="tx1"/>
        </a:buClr>
        <a:defRPr sz="3200">
          <a:solidFill>
            <a:schemeClr val="tx1"/>
          </a:solidFill>
          <a:latin typeface="Arial" charset="0"/>
          <a:ea typeface="ＭＳ Ｐゴシック"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ea typeface="+mn-ea"/>
        </a:defRPr>
      </a:lvl2pPr>
      <a:lvl3pPr marL="1143000" indent="-228600" algn="l" rtl="0" fontAlgn="base">
        <a:spcBef>
          <a:spcPct val="20000"/>
        </a:spcBef>
        <a:spcAft>
          <a:spcPct val="0"/>
        </a:spcAft>
        <a:buClr>
          <a:schemeClr val="tx1"/>
        </a:buClr>
        <a:buChar char="•"/>
        <a:defRPr sz="2400">
          <a:solidFill>
            <a:schemeClr val="tx1"/>
          </a:solidFill>
          <a:latin typeface="+mn-lt"/>
          <a:ea typeface="+mn-ea"/>
        </a:defRPr>
      </a:lvl3pPr>
      <a:lvl4pPr marL="1600200" indent="-228600" algn="l" rtl="0" fontAlgn="base">
        <a:spcBef>
          <a:spcPct val="20000"/>
        </a:spcBef>
        <a:spcAft>
          <a:spcPct val="0"/>
        </a:spcAft>
        <a:buClr>
          <a:schemeClr val="tx1"/>
        </a:buClr>
        <a:buChar char="•"/>
        <a:defRPr sz="2400">
          <a:solidFill>
            <a:schemeClr val="tx1"/>
          </a:solidFill>
          <a:latin typeface="+mn-lt"/>
          <a:ea typeface="+mn-ea"/>
        </a:defRPr>
      </a:lvl4pPr>
      <a:lvl5pPr marL="2057400" indent="-228600" algn="l" rtl="0" fontAlgn="base">
        <a:spcBef>
          <a:spcPct val="20000"/>
        </a:spcBef>
        <a:spcAft>
          <a:spcPct val="0"/>
        </a:spcAft>
        <a:buClr>
          <a:schemeClr val="tx1"/>
        </a:buClr>
        <a:buChar char="•"/>
        <a:defRPr sz="2400">
          <a:solidFill>
            <a:schemeClr val="tx1"/>
          </a:solidFill>
          <a:latin typeface="+mn-lt"/>
          <a:ea typeface="+mn-ea"/>
        </a:defRPr>
      </a:lvl5pPr>
      <a:lvl6pPr marL="2514600" indent="-228600" algn="l" rtl="0" fontAlgn="base">
        <a:spcBef>
          <a:spcPct val="20000"/>
        </a:spcBef>
        <a:spcAft>
          <a:spcPct val="0"/>
        </a:spcAft>
        <a:buClr>
          <a:schemeClr val="tx1"/>
        </a:buClr>
        <a:buChar char="•"/>
        <a:defRPr sz="2400">
          <a:solidFill>
            <a:schemeClr val="tx1"/>
          </a:solidFill>
          <a:latin typeface="+mn-lt"/>
          <a:ea typeface="+mn-ea"/>
        </a:defRPr>
      </a:lvl6pPr>
      <a:lvl7pPr marL="2971800" indent="-228600" algn="l" rtl="0" fontAlgn="base">
        <a:spcBef>
          <a:spcPct val="20000"/>
        </a:spcBef>
        <a:spcAft>
          <a:spcPct val="0"/>
        </a:spcAft>
        <a:buClr>
          <a:schemeClr val="tx1"/>
        </a:buClr>
        <a:buChar char="•"/>
        <a:defRPr sz="2400">
          <a:solidFill>
            <a:schemeClr val="tx1"/>
          </a:solidFill>
          <a:latin typeface="+mn-lt"/>
          <a:ea typeface="+mn-ea"/>
        </a:defRPr>
      </a:lvl7pPr>
      <a:lvl8pPr marL="3429000" indent="-228600" algn="l" rtl="0" fontAlgn="base">
        <a:spcBef>
          <a:spcPct val="20000"/>
        </a:spcBef>
        <a:spcAft>
          <a:spcPct val="0"/>
        </a:spcAft>
        <a:buClr>
          <a:schemeClr val="tx1"/>
        </a:buClr>
        <a:buChar char="•"/>
        <a:defRPr sz="2400">
          <a:solidFill>
            <a:schemeClr val="tx1"/>
          </a:solidFill>
          <a:latin typeface="+mn-lt"/>
          <a:ea typeface="+mn-ea"/>
        </a:defRPr>
      </a:lvl8pPr>
      <a:lvl9pPr marL="3886200" indent="-228600" algn="l" rtl="0" fontAlgn="base">
        <a:spcBef>
          <a:spcPct val="20000"/>
        </a:spcBef>
        <a:spcAft>
          <a:spcPct val="0"/>
        </a:spcAft>
        <a:buClr>
          <a:schemeClr val="tx1"/>
        </a:buClr>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75451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1065619"/>
      </p:ext>
    </p:extLst>
  </p:cSld>
  <p:clrMap bg1="lt1" tx1="dk1" bg2="lt2" tx2="dk2" accent1="accent1" accent2="accent2" accent3="accent3" accent4="accent4" accent5="accent5" accent6="accent6" hlink="hlink" folHlink="folHlink"/>
  <p:sldLayoutIdLst>
    <p:sldLayoutId id="214748370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6455088"/>
      </p:ext>
    </p:extLst>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8904223"/>
      </p:ext>
    </p:extLst>
  </p:cSld>
  <p:clrMap bg1="lt1" tx1="dk1" bg2="lt2" tx2="dk2" accent1="accent1" accent2="accent2" accent3="accent3" accent4="accent4" accent5="accent5" accent6="accent6" hlink="hlink" folHlink="folHlink"/>
  <p:sldLayoutIdLst>
    <p:sldLayoutId id="2147483717"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043208" cy="1523494"/>
          </a:xfrm>
        </p:spPr>
        <p:txBody>
          <a:bodyPr/>
          <a:lstStyle/>
          <a:p>
            <a:r>
              <a:rPr lang="en-US" dirty="0" smtClean="0"/>
              <a:t>Grab a packet of notes!!</a:t>
            </a:r>
            <a:endParaRPr lang="en-US" dirty="0"/>
          </a:p>
        </p:txBody>
      </p:sp>
    </p:spTree>
    <p:extLst>
      <p:ext uri="{BB962C8B-B14F-4D97-AF65-F5344CB8AC3E}">
        <p14:creationId xmlns:p14="http://schemas.microsoft.com/office/powerpoint/2010/main" val="20449051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274638"/>
            <a:ext cx="8791575" cy="1143000"/>
          </a:xfrm>
        </p:spPr>
        <p:txBody>
          <a:bodyPr/>
          <a:lstStyle/>
          <a:p>
            <a:pPr algn="ctr"/>
            <a:r>
              <a:rPr lang="en-US" b="1" dirty="0" smtClean="0"/>
              <a:t>DNA General Information</a:t>
            </a:r>
            <a:endParaRPr lang="en-US" b="1" dirty="0"/>
          </a:p>
        </p:txBody>
      </p:sp>
      <p:sp>
        <p:nvSpPr>
          <p:cNvPr id="54275" name="Rectangle 3"/>
          <p:cNvSpPr>
            <a:spLocks noGrp="1" noChangeArrowheads="1"/>
          </p:cNvSpPr>
          <p:nvPr>
            <p:ph idx="1"/>
          </p:nvPr>
        </p:nvSpPr>
        <p:spPr>
          <a:xfrm>
            <a:off x="204787" y="1417638"/>
            <a:ext cx="8791575" cy="5042919"/>
          </a:xfrm>
        </p:spPr>
        <p:txBody>
          <a:bodyPr/>
          <a:lstStyle/>
          <a:p>
            <a:pPr>
              <a:spcBef>
                <a:spcPct val="10000"/>
              </a:spcBef>
            </a:pPr>
            <a:r>
              <a:rPr lang="en-US" sz="2500" dirty="0" smtClean="0">
                <a:latin typeface="Arial" panose="020B0604020202020204" pitchFamily="34" charset="0"/>
                <a:cs typeface="Arial" panose="020B0604020202020204" pitchFamily="34" charset="0"/>
              </a:rPr>
              <a:t>The rungs that form the middle of the molecule are made up of pairs of nitrogen bases. </a:t>
            </a:r>
          </a:p>
          <a:p>
            <a:pPr>
              <a:spcBef>
                <a:spcPct val="10000"/>
              </a:spcBef>
            </a:pPr>
            <a:r>
              <a:rPr lang="en-US" sz="2500" dirty="0" smtClean="0">
                <a:latin typeface="Arial" panose="020B0604020202020204" pitchFamily="34" charset="0"/>
                <a:cs typeface="Arial" panose="020B0604020202020204" pitchFamily="34" charset="0"/>
              </a:rPr>
              <a:t>Four bases in DNA:</a:t>
            </a:r>
          </a:p>
          <a:p>
            <a:pPr lvl="1">
              <a:spcBef>
                <a:spcPct val="10000"/>
              </a:spcBef>
            </a:pPr>
            <a:r>
              <a:rPr lang="en-US" sz="2500" dirty="0" smtClean="0">
                <a:latin typeface="Arial" panose="020B0604020202020204" pitchFamily="34" charset="0"/>
                <a:cs typeface="Arial" panose="020B0604020202020204" pitchFamily="34" charset="0"/>
              </a:rPr>
              <a:t>Adenine (A)</a:t>
            </a:r>
            <a:endParaRPr lang="en-US" sz="2500" dirty="0">
              <a:latin typeface="Arial" panose="020B0604020202020204" pitchFamily="34" charset="0"/>
              <a:cs typeface="Arial" panose="020B0604020202020204" pitchFamily="34" charset="0"/>
            </a:endParaRPr>
          </a:p>
          <a:p>
            <a:pPr lvl="1">
              <a:spcBef>
                <a:spcPct val="10000"/>
              </a:spcBef>
            </a:pPr>
            <a:r>
              <a:rPr lang="en-US" sz="2500" dirty="0" smtClean="0">
                <a:latin typeface="Arial" panose="020B0604020202020204" pitchFamily="34" charset="0"/>
                <a:cs typeface="Arial" panose="020B0604020202020204" pitchFamily="34" charset="0"/>
              </a:rPr>
              <a:t>Cytosine (C)</a:t>
            </a:r>
            <a:endParaRPr lang="en-US" sz="2500" dirty="0">
              <a:latin typeface="Arial" panose="020B0604020202020204" pitchFamily="34" charset="0"/>
              <a:cs typeface="Arial" panose="020B0604020202020204" pitchFamily="34" charset="0"/>
            </a:endParaRPr>
          </a:p>
          <a:p>
            <a:pPr lvl="1">
              <a:spcBef>
                <a:spcPct val="10000"/>
              </a:spcBef>
            </a:pPr>
            <a:r>
              <a:rPr lang="en-US" sz="2500" dirty="0" smtClean="0">
                <a:latin typeface="Arial" panose="020B0604020202020204" pitchFamily="34" charset="0"/>
                <a:cs typeface="Arial" panose="020B0604020202020204" pitchFamily="34" charset="0"/>
              </a:rPr>
              <a:t>Guanine (G)</a:t>
            </a:r>
            <a:endParaRPr lang="en-US" sz="2500" dirty="0">
              <a:latin typeface="Arial" panose="020B0604020202020204" pitchFamily="34" charset="0"/>
              <a:cs typeface="Arial" panose="020B0604020202020204" pitchFamily="34" charset="0"/>
            </a:endParaRPr>
          </a:p>
          <a:p>
            <a:pPr lvl="1">
              <a:spcBef>
                <a:spcPct val="10000"/>
              </a:spcBef>
            </a:pPr>
            <a:r>
              <a:rPr lang="en-US" sz="2500" dirty="0" smtClean="0">
                <a:latin typeface="Arial" panose="020B0604020202020204" pitchFamily="34" charset="0"/>
                <a:cs typeface="Arial" panose="020B0604020202020204" pitchFamily="34" charset="0"/>
              </a:rPr>
              <a:t>Thymine (T)</a:t>
            </a:r>
          </a:p>
          <a:p>
            <a:pPr marL="517525" lvl="1" indent="0">
              <a:spcBef>
                <a:spcPct val="10000"/>
              </a:spcBef>
              <a:buNone/>
            </a:pPr>
            <a:endParaRPr lang="en-US" sz="2500" dirty="0" smtClean="0">
              <a:latin typeface="Arial" panose="020B0604020202020204" pitchFamily="34" charset="0"/>
              <a:cs typeface="Arial" panose="020B0604020202020204" pitchFamily="34" charset="0"/>
            </a:endParaRPr>
          </a:p>
          <a:p>
            <a:pPr>
              <a:spcBef>
                <a:spcPct val="10000"/>
              </a:spcBef>
            </a:pPr>
            <a:r>
              <a:rPr lang="en-US" sz="2500" dirty="0" smtClean="0">
                <a:latin typeface="Arial" panose="020B0604020202020204" pitchFamily="34" charset="0"/>
                <a:cs typeface="Arial" panose="020B0604020202020204" pitchFamily="34" charset="0"/>
              </a:rPr>
              <a:t>Chargaff’s Rule: Bases always pair A to T and G to C.</a:t>
            </a:r>
          </a:p>
          <a:p>
            <a:pPr lvl="1">
              <a:spcBef>
                <a:spcPct val="10000"/>
              </a:spcBef>
            </a:pPr>
            <a:r>
              <a:rPr lang="en-US" sz="2500" dirty="0" smtClean="0">
                <a:latin typeface="Arial" panose="020B0604020202020204" pitchFamily="34" charset="0"/>
                <a:cs typeface="Arial" panose="020B0604020202020204" pitchFamily="34" charset="0"/>
              </a:rPr>
              <a:t>If a sample has 20% Adenine, how much thymine is present?</a:t>
            </a:r>
          </a:p>
          <a:p>
            <a:pPr lvl="1">
              <a:spcBef>
                <a:spcPct val="10000"/>
              </a:spcBef>
            </a:pPr>
            <a:r>
              <a:rPr lang="en-US" sz="2500" dirty="0" smtClean="0">
                <a:latin typeface="Arial" panose="020B0604020202020204" pitchFamily="34" charset="0"/>
                <a:cs typeface="Arial" panose="020B0604020202020204" pitchFamily="34" charset="0"/>
              </a:rPr>
              <a:t>Guanine?</a:t>
            </a:r>
          </a:p>
          <a:p>
            <a:endParaRPr lang="en-US" dirty="0"/>
          </a:p>
        </p:txBody>
      </p:sp>
      <p:pic>
        <p:nvPicPr>
          <p:cNvPr id="69634" name="Picture 2" descr="Purines_and_Pyrimid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4681"/>
            <a:ext cx="3905250" cy="238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8940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latin typeface="Arial" charset="0"/>
              </a:rPr>
              <a:t>Types of DNA</a:t>
            </a:r>
            <a:endParaRPr lang="en-US" dirty="0">
              <a:solidFill>
                <a:schemeClr val="tx1"/>
              </a:solidFill>
            </a:endParaRPr>
          </a:p>
        </p:txBody>
      </p:sp>
      <p:sp>
        <p:nvSpPr>
          <p:cNvPr id="5" name="Text Placeholder 4"/>
          <p:cNvSpPr>
            <a:spLocks noGrp="1"/>
          </p:cNvSpPr>
          <p:nvPr>
            <p:ph type="body" idx="1"/>
          </p:nvPr>
        </p:nvSpPr>
        <p:spPr>
          <a:xfrm>
            <a:off x="381000" y="1371600"/>
            <a:ext cx="4114800" cy="346249"/>
          </a:xfrm>
        </p:spPr>
        <p:txBody>
          <a:bodyPr/>
          <a:lstStyle/>
          <a:p>
            <a:r>
              <a:rPr lang="en-US" b="0" dirty="0" smtClean="0">
                <a:latin typeface="Arial" charset="0"/>
              </a:rPr>
              <a:t>Nuclear</a:t>
            </a:r>
            <a:endParaRPr lang="en-US" b="0" dirty="0"/>
          </a:p>
        </p:txBody>
      </p:sp>
      <p:sp>
        <p:nvSpPr>
          <p:cNvPr id="6" name="Content Placeholder 5"/>
          <p:cNvSpPr>
            <a:spLocks noGrp="1"/>
          </p:cNvSpPr>
          <p:nvPr>
            <p:ph sz="half" idx="2"/>
          </p:nvPr>
        </p:nvSpPr>
        <p:spPr>
          <a:xfrm>
            <a:off x="380999" y="1828800"/>
            <a:ext cx="4114800" cy="2442207"/>
          </a:xfrm>
        </p:spPr>
        <p:txBody>
          <a:bodyPr/>
          <a:lstStyle/>
          <a:p>
            <a:r>
              <a:rPr lang="en-US" dirty="0">
                <a:latin typeface="Arial" charset="0"/>
              </a:rPr>
              <a:t>Found in </a:t>
            </a:r>
            <a:r>
              <a:rPr lang="en-US" dirty="0" smtClean="0">
                <a:latin typeface="Arial" charset="0"/>
              </a:rPr>
              <a:t>nucleus</a:t>
            </a:r>
            <a:endParaRPr lang="en-US" dirty="0">
              <a:latin typeface="Arial" charset="0"/>
            </a:endParaRPr>
          </a:p>
          <a:p>
            <a:r>
              <a:rPr lang="en-US" dirty="0" smtClean="0">
                <a:latin typeface="Arial" charset="0"/>
              </a:rPr>
              <a:t>Has 23 </a:t>
            </a:r>
            <a:r>
              <a:rPr lang="en-US" dirty="0">
                <a:latin typeface="Arial" charset="0"/>
              </a:rPr>
              <a:t>pairs of chromosomes inherited from both </a:t>
            </a:r>
            <a:r>
              <a:rPr lang="en-US" dirty="0" smtClean="0">
                <a:latin typeface="Arial" charset="0"/>
              </a:rPr>
              <a:t>parents = 46 total</a:t>
            </a:r>
            <a:endParaRPr lang="en-US" dirty="0">
              <a:latin typeface="Arial" charset="0"/>
            </a:endParaRPr>
          </a:p>
          <a:p>
            <a:r>
              <a:rPr lang="en-US" dirty="0">
                <a:latin typeface="Arial" charset="0"/>
              </a:rPr>
              <a:t>Each cell contains only one nucleus</a:t>
            </a:r>
          </a:p>
          <a:p>
            <a:endParaRPr lang="en-US" dirty="0"/>
          </a:p>
        </p:txBody>
      </p:sp>
      <p:sp>
        <p:nvSpPr>
          <p:cNvPr id="7" name="Text Placeholder 6"/>
          <p:cNvSpPr>
            <a:spLocks noGrp="1"/>
          </p:cNvSpPr>
          <p:nvPr>
            <p:ph type="body" sz="quarter" idx="3"/>
          </p:nvPr>
        </p:nvSpPr>
        <p:spPr>
          <a:xfrm>
            <a:off x="4645981" y="1371600"/>
            <a:ext cx="4117019" cy="346249"/>
          </a:xfrm>
        </p:spPr>
        <p:txBody>
          <a:bodyPr/>
          <a:lstStyle/>
          <a:p>
            <a:r>
              <a:rPr lang="en-US" b="0" dirty="0" smtClean="0">
                <a:latin typeface="Arial" charset="0"/>
              </a:rPr>
              <a:t>Mitochondrial</a:t>
            </a:r>
            <a:endParaRPr lang="en-US" b="0" dirty="0">
              <a:latin typeface="Arial" charset="0"/>
            </a:endParaRPr>
          </a:p>
        </p:txBody>
      </p:sp>
      <p:sp>
        <p:nvSpPr>
          <p:cNvPr id="8" name="Content Placeholder 7"/>
          <p:cNvSpPr>
            <a:spLocks noGrp="1"/>
          </p:cNvSpPr>
          <p:nvPr>
            <p:ph sz="quarter" idx="4"/>
          </p:nvPr>
        </p:nvSpPr>
        <p:spPr>
          <a:xfrm>
            <a:off x="4645026" y="1828800"/>
            <a:ext cx="4117974" cy="2512996"/>
          </a:xfrm>
        </p:spPr>
        <p:txBody>
          <a:bodyPr/>
          <a:lstStyle/>
          <a:p>
            <a:r>
              <a:rPr lang="en-US" dirty="0">
                <a:latin typeface="Arial" charset="0"/>
              </a:rPr>
              <a:t>Found in the cytoplasm</a:t>
            </a:r>
          </a:p>
          <a:p>
            <a:r>
              <a:rPr lang="en-US" dirty="0">
                <a:latin typeface="Arial" charset="0"/>
              </a:rPr>
              <a:t>Is inherited only from mother </a:t>
            </a:r>
          </a:p>
          <a:p>
            <a:r>
              <a:rPr lang="en-US" dirty="0">
                <a:latin typeface="Arial" charset="0"/>
              </a:rPr>
              <a:t>Each cell contains hundreds to thousands of mitochondria</a:t>
            </a:r>
          </a:p>
          <a:p>
            <a:r>
              <a:rPr lang="en-US" dirty="0">
                <a:latin typeface="Arial" charset="0"/>
              </a:rPr>
              <a:t>Can be found in skeletal remains</a:t>
            </a:r>
          </a:p>
          <a:p>
            <a:endParaRPr lang="en-US" dirty="0"/>
          </a:p>
        </p:txBody>
      </p:sp>
      <p:sp>
        <p:nvSpPr>
          <p:cNvPr id="9" name="Text Box 5"/>
          <p:cNvSpPr txBox="1">
            <a:spLocks noChangeArrowheads="1"/>
          </p:cNvSpPr>
          <p:nvPr/>
        </p:nvSpPr>
        <p:spPr bwMode="auto">
          <a:xfrm>
            <a:off x="4419600" y="4321076"/>
            <a:ext cx="4495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0"/>
              </a:spcBef>
            </a:pPr>
            <a:r>
              <a:rPr lang="en-US" dirty="0" smtClean="0"/>
              <a:t>- Nuclear </a:t>
            </a:r>
            <a:r>
              <a:rPr lang="en-US" dirty="0"/>
              <a:t>DNA is present in the head of the sperm. </a:t>
            </a:r>
            <a:endParaRPr lang="en-US" dirty="0" smtClean="0"/>
          </a:p>
          <a:p>
            <a:pPr algn="l">
              <a:spcBef>
                <a:spcPct val="0"/>
              </a:spcBef>
            </a:pPr>
            <a:r>
              <a:rPr lang="en-US" dirty="0" smtClean="0"/>
              <a:t>- Mitochondrial </a:t>
            </a:r>
            <a:r>
              <a:rPr lang="en-US" dirty="0"/>
              <a:t>DNA is present in the tail. </a:t>
            </a:r>
            <a:endParaRPr lang="en-US" dirty="0" smtClean="0"/>
          </a:p>
          <a:p>
            <a:pPr algn="l">
              <a:spcBef>
                <a:spcPct val="0"/>
              </a:spcBef>
            </a:pPr>
            <a:r>
              <a:rPr lang="en-US" dirty="0" smtClean="0"/>
              <a:t>- At </a:t>
            </a:r>
            <a:r>
              <a:rPr lang="en-US" dirty="0"/>
              <a:t>conception, the head of the sperm enters the egg and unites with the nucleus. </a:t>
            </a:r>
            <a:endParaRPr lang="en-US" dirty="0" smtClean="0"/>
          </a:p>
          <a:p>
            <a:pPr algn="l">
              <a:spcBef>
                <a:spcPct val="0"/>
              </a:spcBef>
            </a:pPr>
            <a:r>
              <a:rPr lang="en-US" dirty="0" smtClean="0"/>
              <a:t>- The </a:t>
            </a:r>
            <a:r>
              <a:rPr lang="en-US" dirty="0"/>
              <a:t>tail falls off, losing the father</a:t>
            </a:r>
            <a:r>
              <a:rPr lang="ja-JP" altLang="en-US" dirty="0">
                <a:latin typeface="Arial"/>
              </a:rPr>
              <a:t>’</a:t>
            </a:r>
            <a:r>
              <a:rPr lang="en-US" dirty="0"/>
              <a:t>s mitochondrial DNA.</a:t>
            </a:r>
          </a:p>
        </p:txBody>
      </p:sp>
      <p:pic>
        <p:nvPicPr>
          <p:cNvPr id="5122" name="Picture 2" descr="http://evolution.berkeley.edu/evolibrary/images/news/mitochondrialdn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2" y="3970929"/>
            <a:ext cx="34385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edia3.giphy.com/media/7d5nDz9iz2YuI/2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34103"/>
            <a:ext cx="1839833" cy="159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70157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solidFill>
                  <a:schemeClr val="tx1"/>
                </a:solidFill>
                <a:latin typeface="Arial" charset="0"/>
              </a:rPr>
              <a:t>Mitochondrial DNA</a:t>
            </a:r>
            <a:endParaRPr lang="en-US" dirty="0">
              <a:solidFill>
                <a:schemeClr val="tx1"/>
              </a:solidFill>
            </a:endParaRPr>
          </a:p>
        </p:txBody>
      </p:sp>
      <p:sp>
        <p:nvSpPr>
          <p:cNvPr id="8" name="Content Placeholder 7"/>
          <p:cNvSpPr>
            <a:spLocks noGrp="1"/>
          </p:cNvSpPr>
          <p:nvPr>
            <p:ph idx="1"/>
          </p:nvPr>
        </p:nvSpPr>
        <p:spPr>
          <a:xfrm>
            <a:off x="381000" y="1412875"/>
            <a:ext cx="8382000" cy="3773341"/>
          </a:xfrm>
        </p:spPr>
        <p:txBody>
          <a:bodyPr/>
          <a:lstStyle/>
          <a:p>
            <a:r>
              <a:rPr lang="en-US" sz="2500" dirty="0">
                <a:latin typeface="Arial" charset="0"/>
              </a:rPr>
              <a:t>Analysis of </a:t>
            </a:r>
            <a:r>
              <a:rPr lang="en-US" sz="2500" dirty="0" err="1" smtClean="0">
                <a:latin typeface="Arial" charset="0"/>
              </a:rPr>
              <a:t>mtDNA</a:t>
            </a:r>
            <a:r>
              <a:rPr lang="en-US" sz="2500" dirty="0" smtClean="0">
                <a:latin typeface="Arial" charset="0"/>
              </a:rPr>
              <a:t> </a:t>
            </a:r>
            <a:r>
              <a:rPr lang="en-US" sz="2500" dirty="0">
                <a:latin typeface="Arial" charset="0"/>
              </a:rPr>
              <a:t>is </a:t>
            </a:r>
            <a:r>
              <a:rPr lang="en-US" sz="2500" dirty="0" smtClean="0">
                <a:latin typeface="Arial" charset="0"/>
              </a:rPr>
              <a:t>more:</a:t>
            </a:r>
          </a:p>
          <a:p>
            <a:pPr lvl="1"/>
            <a:r>
              <a:rPr lang="en-US" sz="2500" dirty="0" smtClean="0">
                <a:latin typeface="Arial" charset="0"/>
              </a:rPr>
              <a:t>Rigorous</a:t>
            </a:r>
          </a:p>
          <a:p>
            <a:pPr lvl="1"/>
            <a:r>
              <a:rPr lang="en-US" sz="2500" dirty="0" smtClean="0">
                <a:latin typeface="Arial" charset="0"/>
              </a:rPr>
              <a:t>Time</a:t>
            </a:r>
            <a:r>
              <a:rPr lang="en-US" sz="2500" dirty="0">
                <a:latin typeface="Arial" charset="0"/>
              </a:rPr>
              <a:t>-consuming </a:t>
            </a:r>
            <a:endParaRPr lang="en-US" sz="2500" dirty="0" smtClean="0">
              <a:latin typeface="Arial" charset="0"/>
            </a:endParaRPr>
          </a:p>
          <a:p>
            <a:pPr lvl="1"/>
            <a:r>
              <a:rPr lang="en-US" sz="2500" dirty="0" smtClean="0">
                <a:latin typeface="Arial" charset="0"/>
              </a:rPr>
              <a:t>Costly </a:t>
            </a:r>
            <a:r>
              <a:rPr lang="en-US" sz="2500" dirty="0">
                <a:latin typeface="Arial" charset="0"/>
              </a:rPr>
              <a:t>than nucleic testing of DNA</a:t>
            </a:r>
          </a:p>
          <a:p>
            <a:r>
              <a:rPr lang="en-US" sz="2500" dirty="0" err="1" smtClean="0">
                <a:latin typeface="Arial" charset="0"/>
              </a:rPr>
              <a:t>mtDNA</a:t>
            </a:r>
            <a:r>
              <a:rPr lang="en-US" sz="2500" dirty="0" smtClean="0">
                <a:latin typeface="Arial" charset="0"/>
              </a:rPr>
              <a:t> </a:t>
            </a:r>
            <a:r>
              <a:rPr lang="en-US" sz="2500" dirty="0">
                <a:latin typeface="Arial" charset="0"/>
              </a:rPr>
              <a:t>is constructed in a circle or loop</a:t>
            </a:r>
          </a:p>
          <a:p>
            <a:r>
              <a:rPr lang="en-US" sz="2500" dirty="0">
                <a:latin typeface="Arial" charset="0"/>
              </a:rPr>
              <a:t>Thirty-seven genes are involved in mitochondrial energy generation</a:t>
            </a:r>
          </a:p>
          <a:p>
            <a:r>
              <a:rPr lang="en-US" sz="2500" dirty="0">
                <a:latin typeface="Arial" charset="0"/>
              </a:rPr>
              <a:t>Is used when nuclear DNA typing is not possible</a:t>
            </a:r>
          </a:p>
          <a:p>
            <a:endParaRPr lang="en-US" dirty="0"/>
          </a:p>
        </p:txBody>
      </p:sp>
    </p:spTree>
    <p:extLst>
      <p:ext uri="{BB962C8B-B14F-4D97-AF65-F5344CB8AC3E}">
        <p14:creationId xmlns:p14="http://schemas.microsoft.com/office/powerpoint/2010/main" val="23430530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b="1" dirty="0" smtClean="0"/>
              <a:t>Where is DNA Found?</a:t>
            </a:r>
            <a:endParaRPr lang="en-US" b="1" dirty="0"/>
          </a:p>
        </p:txBody>
      </p:sp>
      <p:sp>
        <p:nvSpPr>
          <p:cNvPr id="56323" name="Rectangle 3"/>
          <p:cNvSpPr>
            <a:spLocks noGrp="1" noChangeArrowheads="1"/>
          </p:cNvSpPr>
          <p:nvPr>
            <p:ph idx="1"/>
          </p:nvPr>
        </p:nvSpPr>
        <p:spPr>
          <a:xfrm>
            <a:off x="381000" y="1143000"/>
            <a:ext cx="8382000" cy="4764381"/>
          </a:xfrm>
        </p:spPr>
        <p:txBody>
          <a:bodyPr/>
          <a:lstStyle/>
          <a:p>
            <a:r>
              <a:rPr lang="en-US" sz="2500" dirty="0" smtClean="0">
                <a:latin typeface="Arial" charset="0"/>
              </a:rPr>
              <a:t>Genes are portions of DNA that code for specific proteins</a:t>
            </a:r>
          </a:p>
          <a:p>
            <a:pPr>
              <a:lnSpc>
                <a:spcPct val="120000"/>
              </a:lnSpc>
            </a:pPr>
            <a:r>
              <a:rPr lang="en-US" sz="2500" dirty="0" smtClean="0">
                <a:latin typeface="Arial" charset="0"/>
              </a:rPr>
              <a:t>DNA is found in all body cells that have a nucleus:</a:t>
            </a:r>
          </a:p>
          <a:p>
            <a:pPr lvl="1">
              <a:lnSpc>
                <a:spcPct val="120000"/>
              </a:lnSpc>
            </a:pPr>
            <a:r>
              <a:rPr lang="en-US" sz="2100" dirty="0" smtClean="0">
                <a:latin typeface="Arial" charset="0"/>
              </a:rPr>
              <a:t>White blood cells, semen, saliva, urine, hair roots, teeth, bone, tissue, etc. </a:t>
            </a:r>
          </a:p>
          <a:p>
            <a:pPr>
              <a:lnSpc>
                <a:spcPct val="120000"/>
              </a:lnSpc>
            </a:pPr>
            <a:r>
              <a:rPr lang="en-US" sz="2500" dirty="0" smtClean="0">
                <a:latin typeface="Arial" charset="0"/>
              </a:rPr>
              <a:t>Most abundant in cheek cells</a:t>
            </a:r>
          </a:p>
          <a:p>
            <a:pPr>
              <a:lnSpc>
                <a:spcPct val="120000"/>
              </a:lnSpc>
            </a:pPr>
            <a:r>
              <a:rPr lang="en-US" sz="2500" dirty="0" smtClean="0">
                <a:latin typeface="Arial" charset="0"/>
              </a:rPr>
              <a:t>Red blood cells have no nuclei</a:t>
            </a:r>
          </a:p>
          <a:p>
            <a:pPr lvl="1">
              <a:lnSpc>
                <a:spcPct val="120000"/>
              </a:lnSpc>
            </a:pPr>
            <a:r>
              <a:rPr lang="en-US" sz="2100" dirty="0" smtClean="0">
                <a:latin typeface="Arial" charset="0"/>
              </a:rPr>
              <a:t>Therefore, no nuclear DNA</a:t>
            </a:r>
          </a:p>
          <a:p>
            <a:pPr>
              <a:lnSpc>
                <a:spcPct val="120000"/>
              </a:lnSpc>
            </a:pPr>
            <a:r>
              <a:rPr lang="en-US" sz="2500" dirty="0" smtClean="0">
                <a:latin typeface="Arial" charset="0"/>
              </a:rPr>
              <a:t>DNA obtained from blood </a:t>
            </a:r>
          </a:p>
          <a:p>
            <a:pPr marL="0" indent="0">
              <a:lnSpc>
                <a:spcPct val="120000"/>
              </a:lnSpc>
              <a:buNone/>
            </a:pPr>
            <a:r>
              <a:rPr lang="en-US" sz="2500" dirty="0" smtClean="0">
                <a:latin typeface="Arial" charset="0"/>
              </a:rPr>
              <a:t>       comes from white blood cells</a:t>
            </a:r>
            <a:endParaRPr lang="en-US" sz="2500" dirty="0"/>
          </a:p>
        </p:txBody>
      </p:sp>
      <p:pic>
        <p:nvPicPr>
          <p:cNvPr id="6146" name="Picture 2" descr="File:Red White Blood cells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006" y="4310270"/>
            <a:ext cx="3853794"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Factors Affect DNA Evidence</a:t>
            </a:r>
            <a:endParaRPr lang="en-US" b="1" dirty="0"/>
          </a:p>
        </p:txBody>
      </p:sp>
      <p:sp>
        <p:nvSpPr>
          <p:cNvPr id="3" name="Content Placeholder 2"/>
          <p:cNvSpPr>
            <a:spLocks noGrp="1"/>
          </p:cNvSpPr>
          <p:nvPr>
            <p:ph idx="1"/>
          </p:nvPr>
        </p:nvSpPr>
        <p:spPr>
          <a:xfrm>
            <a:off x="685800" y="1412875"/>
            <a:ext cx="8001000" cy="4424288"/>
          </a:xfrm>
        </p:spPr>
        <p:txBody>
          <a:bodyPr/>
          <a:lstStyle/>
          <a:p>
            <a:r>
              <a:rPr lang="en-US" sz="2500" dirty="0" smtClean="0">
                <a:cs typeface="Times New Roman" pitchFamily="18" charset="0"/>
              </a:rPr>
              <a:t>Several factors can affect DNA left at a crime scene, such as environmental factors:</a:t>
            </a:r>
          </a:p>
          <a:p>
            <a:pPr lvl="1"/>
            <a:r>
              <a:rPr lang="en-US" sz="2500" dirty="0" smtClean="0">
                <a:cs typeface="Times New Roman" pitchFamily="18" charset="0"/>
              </a:rPr>
              <a:t>Heat</a:t>
            </a:r>
          </a:p>
          <a:p>
            <a:pPr lvl="1"/>
            <a:r>
              <a:rPr lang="en-US" sz="2500" dirty="0" smtClean="0">
                <a:cs typeface="Times New Roman" pitchFamily="18" charset="0"/>
              </a:rPr>
              <a:t>Sunlight</a:t>
            </a:r>
          </a:p>
          <a:p>
            <a:pPr lvl="1"/>
            <a:r>
              <a:rPr lang="en-US" sz="2500" dirty="0" smtClean="0">
                <a:cs typeface="Times New Roman" pitchFamily="18" charset="0"/>
              </a:rPr>
              <a:t>Moisture</a:t>
            </a:r>
          </a:p>
          <a:p>
            <a:pPr lvl="1"/>
            <a:r>
              <a:rPr lang="en-US" sz="2500" dirty="0" smtClean="0">
                <a:cs typeface="Times New Roman" pitchFamily="18" charset="0"/>
              </a:rPr>
              <a:t>Bacteria</a:t>
            </a:r>
          </a:p>
          <a:p>
            <a:pPr lvl="1"/>
            <a:r>
              <a:rPr lang="en-US" sz="2500" dirty="0" smtClean="0">
                <a:cs typeface="Times New Roman" pitchFamily="18" charset="0"/>
              </a:rPr>
              <a:t>Mold</a:t>
            </a:r>
          </a:p>
          <a:p>
            <a:r>
              <a:rPr lang="en-US" sz="2500" dirty="0" smtClean="0">
                <a:cs typeface="Times New Roman" pitchFamily="18" charset="0"/>
              </a:rPr>
              <a:t>Not all DNA evidence will result in a usable DNA profile</a:t>
            </a:r>
          </a:p>
          <a:p>
            <a:r>
              <a:rPr lang="en-US" sz="2500" dirty="0" smtClean="0">
                <a:cs typeface="Times New Roman" pitchFamily="18" charset="0"/>
              </a:rPr>
              <a:t>DNA testing cannot identify when the suspect was at the crime scene or for how long</a:t>
            </a:r>
          </a:p>
          <a:p>
            <a:endParaRPr lang="en-US" sz="2500" dirty="0"/>
          </a:p>
        </p:txBody>
      </p:sp>
    </p:spTree>
    <p:extLst>
      <p:ext uri="{BB962C8B-B14F-4D97-AF65-F5344CB8AC3E}">
        <p14:creationId xmlns:p14="http://schemas.microsoft.com/office/powerpoint/2010/main" val="15078780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DNA Collection &amp; Comparison</a:t>
            </a:r>
            <a:endParaRPr lang="en-US" b="1" dirty="0">
              <a:solidFill>
                <a:srgbClr val="000000"/>
              </a:solidFill>
            </a:endParaRPr>
          </a:p>
        </p:txBody>
      </p:sp>
      <p:sp>
        <p:nvSpPr>
          <p:cNvPr id="3" name="Content Placeholder 2"/>
          <p:cNvSpPr>
            <a:spLocks noGrp="1"/>
          </p:cNvSpPr>
          <p:nvPr>
            <p:ph idx="1"/>
          </p:nvPr>
        </p:nvSpPr>
        <p:spPr>
          <a:xfrm>
            <a:off x="304800" y="1295400"/>
            <a:ext cx="8610600" cy="4424288"/>
          </a:xfrm>
        </p:spPr>
        <p:txBody>
          <a:bodyPr/>
          <a:lstStyle/>
          <a:p>
            <a:pPr marL="609600" indent="-609600"/>
            <a:r>
              <a:rPr lang="en-US" sz="2500" dirty="0" smtClean="0"/>
              <a:t>DNA is collected at crime scenes in a variety of ways using tools such as:</a:t>
            </a:r>
          </a:p>
          <a:p>
            <a:pPr marL="990600" lvl="1" indent="-533400"/>
            <a:r>
              <a:rPr lang="en-US" sz="2500" dirty="0" err="1"/>
              <a:t>Luminol</a:t>
            </a:r>
            <a:r>
              <a:rPr lang="en-US" sz="2500" dirty="0"/>
              <a:t> and/or blood collection kits (for sample collection of suspects or living victims</a:t>
            </a:r>
            <a:r>
              <a:rPr lang="en-US" sz="2500" dirty="0" smtClean="0"/>
              <a:t>)</a:t>
            </a:r>
            <a:endParaRPr lang="en-US" sz="2500" dirty="0"/>
          </a:p>
          <a:p>
            <a:pPr marL="990600" lvl="1" indent="-533400"/>
            <a:r>
              <a:rPr lang="en-US" sz="2500" dirty="0" smtClean="0"/>
              <a:t>Scalpels</a:t>
            </a:r>
          </a:p>
          <a:p>
            <a:pPr marL="990600" lvl="1" indent="-533400"/>
            <a:r>
              <a:rPr lang="en-US" sz="2500" dirty="0" smtClean="0"/>
              <a:t>Tweezers</a:t>
            </a:r>
          </a:p>
          <a:p>
            <a:pPr marL="990600" lvl="1" indent="-533400"/>
            <a:r>
              <a:rPr lang="en-US" sz="2500" dirty="0" smtClean="0"/>
              <a:t>Scissors</a:t>
            </a:r>
          </a:p>
          <a:p>
            <a:pPr marL="990600" lvl="1" indent="-533400"/>
            <a:r>
              <a:rPr lang="en-US" sz="2500" dirty="0" smtClean="0"/>
              <a:t>Sterile cloth squares</a:t>
            </a:r>
          </a:p>
          <a:p>
            <a:pPr marL="990600" lvl="1" indent="-533400"/>
            <a:r>
              <a:rPr lang="en-US" sz="2500" dirty="0" smtClean="0"/>
              <a:t>UV light</a:t>
            </a:r>
          </a:p>
          <a:p>
            <a:pPr marL="990600" lvl="1" indent="-533400"/>
            <a:r>
              <a:rPr lang="en-US" sz="2500" dirty="0" smtClean="0"/>
              <a:t>Smear </a:t>
            </a:r>
            <a:r>
              <a:rPr lang="en-US" sz="2500" dirty="0"/>
              <a:t>slides</a:t>
            </a:r>
          </a:p>
          <a:p>
            <a:pPr marL="990600" lvl="1" indent="-533400"/>
            <a:endParaRPr lang="en-US" sz="2500" dirty="0"/>
          </a:p>
        </p:txBody>
      </p:sp>
      <p:pic>
        <p:nvPicPr>
          <p:cNvPr id="7170" name="Picture 2" descr="http://www.ruf.rice.edu/~bioslabs/studies/sds-page/gelpics/sds_images/smea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2857499"/>
            <a:ext cx="4143375" cy="4000501"/>
          </a:xfrm>
          <a:prstGeom prst="rect">
            <a:avLst/>
          </a:prstGeom>
          <a:solidFill>
            <a:schemeClr val="tx1"/>
          </a:solidFill>
          <a:ln>
            <a:noFill/>
          </a:ln>
        </p:spPr>
      </p:pic>
    </p:spTree>
    <p:extLst>
      <p:ext uri="{BB962C8B-B14F-4D97-AF65-F5344CB8AC3E}">
        <p14:creationId xmlns:p14="http://schemas.microsoft.com/office/powerpoint/2010/main" val="174695504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DNA Collection &amp; Comparison</a:t>
            </a:r>
            <a:endParaRPr lang="en-US" b="1" dirty="0"/>
          </a:p>
        </p:txBody>
      </p:sp>
      <p:sp>
        <p:nvSpPr>
          <p:cNvPr id="3" name="Content Placeholder 2"/>
          <p:cNvSpPr>
            <a:spLocks noGrp="1"/>
          </p:cNvSpPr>
          <p:nvPr>
            <p:ph idx="1"/>
          </p:nvPr>
        </p:nvSpPr>
        <p:spPr>
          <a:xfrm>
            <a:off x="304800" y="990600"/>
            <a:ext cx="8534400" cy="5686172"/>
          </a:xfrm>
        </p:spPr>
        <p:txBody>
          <a:bodyPr/>
          <a:lstStyle/>
          <a:p>
            <a:pPr>
              <a:lnSpc>
                <a:spcPct val="90000"/>
              </a:lnSpc>
            </a:pPr>
            <a:r>
              <a:rPr lang="en-US" sz="3000" dirty="0" smtClean="0">
                <a:latin typeface="Arial" panose="020B0604020202020204" pitchFamily="34" charset="0"/>
                <a:cs typeface="Arial" panose="020B0604020202020204" pitchFamily="34" charset="0"/>
              </a:rPr>
              <a:t>How is blood collected?</a:t>
            </a:r>
          </a:p>
          <a:p>
            <a:pPr lvl="1">
              <a:lnSpc>
                <a:spcPct val="90000"/>
              </a:lnSpc>
            </a:pPr>
            <a:r>
              <a:rPr lang="en-US" sz="2500" dirty="0" smtClean="0">
                <a:latin typeface="Arial" panose="020B0604020202020204" pitchFamily="34" charset="0"/>
                <a:cs typeface="Arial" panose="020B0604020202020204" pitchFamily="34" charset="0"/>
              </a:rPr>
              <a:t>Blood on Clothing:</a:t>
            </a:r>
          </a:p>
          <a:p>
            <a:pPr lvl="2">
              <a:lnSpc>
                <a:spcPct val="90000"/>
              </a:lnSpc>
            </a:pPr>
            <a:r>
              <a:rPr lang="en-US" sz="2500" dirty="0" smtClean="0">
                <a:latin typeface="Arial" panose="020B0604020202020204" pitchFamily="34" charset="0"/>
                <a:cs typeface="Arial" panose="020B0604020202020204" pitchFamily="34" charset="0"/>
              </a:rPr>
              <a:t>Investigators submit whole pieces of clothing </a:t>
            </a:r>
          </a:p>
          <a:p>
            <a:pPr lvl="2">
              <a:lnSpc>
                <a:spcPct val="90000"/>
              </a:lnSpc>
            </a:pPr>
            <a:r>
              <a:rPr lang="en-US" sz="2500" dirty="0" smtClean="0">
                <a:latin typeface="Arial" panose="020B0604020202020204" pitchFamily="34" charset="0"/>
                <a:cs typeface="Arial" panose="020B0604020202020204" pitchFamily="34" charset="0"/>
              </a:rPr>
              <a:t>Or may use sterile cloth square and small amount of distilled water</a:t>
            </a:r>
          </a:p>
          <a:p>
            <a:pPr lvl="2">
              <a:lnSpc>
                <a:spcPct val="90000"/>
              </a:lnSpc>
            </a:pPr>
            <a:endParaRPr lang="en-US" sz="2500" dirty="0" smtClean="0">
              <a:latin typeface="Arial" panose="020B0604020202020204" pitchFamily="34" charset="0"/>
              <a:cs typeface="Arial" panose="020B0604020202020204" pitchFamily="34" charset="0"/>
            </a:endParaRPr>
          </a:p>
          <a:p>
            <a:pPr lvl="1">
              <a:lnSpc>
                <a:spcPct val="90000"/>
              </a:lnSpc>
            </a:pPr>
            <a:r>
              <a:rPr lang="en-US" sz="2500" dirty="0" smtClean="0">
                <a:latin typeface="Arial" panose="020B0604020202020204" pitchFamily="34" charset="0"/>
                <a:cs typeface="Arial" panose="020B0604020202020204" pitchFamily="34" charset="0"/>
              </a:rPr>
              <a:t>Dried blood on furniture:</a:t>
            </a:r>
          </a:p>
          <a:p>
            <a:pPr lvl="2">
              <a:lnSpc>
                <a:spcPct val="90000"/>
              </a:lnSpc>
            </a:pPr>
            <a:r>
              <a:rPr lang="en-US" sz="2500" dirty="0" smtClean="0">
                <a:latin typeface="Arial" panose="020B0604020202020204" pitchFamily="34" charset="0"/>
                <a:cs typeface="Arial" panose="020B0604020202020204" pitchFamily="34" charset="0"/>
              </a:rPr>
              <a:t>Investigators send the whole object to the lab</a:t>
            </a:r>
          </a:p>
          <a:p>
            <a:pPr lvl="2">
              <a:lnSpc>
                <a:spcPct val="90000"/>
              </a:lnSpc>
            </a:pPr>
            <a:endParaRPr lang="en-US" sz="2500" dirty="0" smtClean="0">
              <a:latin typeface="Arial" panose="020B0604020202020204" pitchFamily="34" charset="0"/>
              <a:cs typeface="Arial" panose="020B0604020202020204" pitchFamily="34" charset="0"/>
            </a:endParaRPr>
          </a:p>
          <a:p>
            <a:pPr lvl="1">
              <a:lnSpc>
                <a:spcPct val="90000"/>
              </a:lnSpc>
            </a:pPr>
            <a:r>
              <a:rPr lang="en-US" sz="2500" dirty="0" smtClean="0">
                <a:latin typeface="Arial" panose="020B0604020202020204" pitchFamily="34" charset="0"/>
                <a:cs typeface="Arial" panose="020B0604020202020204" pitchFamily="34" charset="0"/>
              </a:rPr>
              <a:t>Dried blood on a wall, tub or object too big to move to lab:</a:t>
            </a:r>
          </a:p>
          <a:p>
            <a:pPr lvl="2">
              <a:lnSpc>
                <a:spcPct val="90000"/>
              </a:lnSpc>
            </a:pPr>
            <a:r>
              <a:rPr lang="en-US" sz="2500" dirty="0" smtClean="0">
                <a:latin typeface="Arial" panose="020B0604020202020204" pitchFamily="34" charset="0"/>
                <a:cs typeface="Arial" panose="020B0604020202020204" pitchFamily="34" charset="0"/>
              </a:rPr>
              <a:t>Investigators scrape blood sample into sterile container for further analysis</a:t>
            </a:r>
          </a:p>
          <a:p>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718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DNA Typing</a:t>
            </a:r>
            <a:endParaRPr lang="en-US" b="1" dirty="0"/>
          </a:p>
        </p:txBody>
      </p:sp>
      <p:sp>
        <p:nvSpPr>
          <p:cNvPr id="3" name="Content Placeholder 2"/>
          <p:cNvSpPr>
            <a:spLocks noGrp="1"/>
          </p:cNvSpPr>
          <p:nvPr>
            <p:ph idx="1"/>
          </p:nvPr>
        </p:nvSpPr>
        <p:spPr>
          <a:xfrm>
            <a:off x="381000" y="1295400"/>
            <a:ext cx="8382000" cy="2773067"/>
          </a:xfrm>
        </p:spPr>
        <p:txBody>
          <a:bodyPr/>
          <a:lstStyle/>
          <a:p>
            <a:r>
              <a:rPr lang="en-US" sz="2500" dirty="0" smtClean="0">
                <a:latin typeface="Arial" charset="0"/>
              </a:rPr>
              <a:t>Method where DNA is converted into a series of bands that distinguish each individual</a:t>
            </a:r>
            <a:r>
              <a:rPr lang="en-US" sz="2500" dirty="0">
                <a:latin typeface="Arial" charset="0"/>
              </a:rPr>
              <a:t> </a:t>
            </a:r>
            <a:r>
              <a:rPr lang="en-US" sz="2500" dirty="0" smtClean="0">
                <a:latin typeface="Arial" charset="0"/>
              </a:rPr>
              <a:t>(unique pattern)</a:t>
            </a:r>
          </a:p>
          <a:p>
            <a:r>
              <a:rPr lang="en-US" sz="2500" dirty="0" smtClean="0">
                <a:latin typeface="Arial" charset="0"/>
              </a:rPr>
              <a:t>Only 0.1% of DNA (about three million bases) differs from one person to the next</a:t>
            </a:r>
          </a:p>
          <a:p>
            <a:r>
              <a:rPr lang="en-US" sz="2500" dirty="0" smtClean="0">
                <a:latin typeface="Arial" charset="0"/>
              </a:rPr>
              <a:t>Scientists use these regions to generate a DNA profile of an individual</a:t>
            </a:r>
          </a:p>
          <a:p>
            <a:endParaRPr lang="en-US" dirty="0"/>
          </a:p>
        </p:txBody>
      </p:sp>
      <p:pic>
        <p:nvPicPr>
          <p:cNvPr id="8196" name="Picture 4" descr="http://www.forensicmag.com/sites/forensicmag.com/files/styles/large/public/soft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29000"/>
            <a:ext cx="4953000" cy="32194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198" name="Picture 6" descr="http://tle.westone.wa.gov.au/content/file/969144ed-0d3b-fa04-2e88-8b23de2a630c/1/human_bio_science_3b.zip/content/005_dna/images/pic04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41" y="3810000"/>
            <a:ext cx="3537559" cy="2700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10030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Non-coding Regions</a:t>
            </a:r>
            <a:endParaRPr lang="en-US" b="1" dirty="0"/>
          </a:p>
        </p:txBody>
      </p:sp>
      <p:sp>
        <p:nvSpPr>
          <p:cNvPr id="3" name="Content Placeholder 2"/>
          <p:cNvSpPr>
            <a:spLocks noGrp="1"/>
          </p:cNvSpPr>
          <p:nvPr>
            <p:ph idx="1"/>
          </p:nvPr>
        </p:nvSpPr>
        <p:spPr>
          <a:xfrm>
            <a:off x="381000" y="1295400"/>
            <a:ext cx="8382000" cy="2846933"/>
          </a:xfrm>
        </p:spPr>
        <p:txBody>
          <a:bodyPr/>
          <a:lstStyle/>
          <a:p>
            <a:pPr>
              <a:lnSpc>
                <a:spcPct val="110000"/>
              </a:lnSpc>
            </a:pPr>
            <a:r>
              <a:rPr lang="en-US" sz="2500" dirty="0" smtClean="0">
                <a:latin typeface="Arial" charset="0"/>
              </a:rPr>
              <a:t>3% of </a:t>
            </a:r>
            <a:r>
              <a:rPr lang="en-US" sz="2500" dirty="0">
                <a:latin typeface="Arial" charset="0"/>
              </a:rPr>
              <a:t>the human DNA </a:t>
            </a:r>
            <a:r>
              <a:rPr lang="en-US" sz="2500" dirty="0" smtClean="0">
                <a:latin typeface="Arial" charset="0"/>
              </a:rPr>
              <a:t>code </a:t>
            </a:r>
            <a:r>
              <a:rPr lang="en-US" sz="2500" dirty="0">
                <a:latin typeface="Arial" charset="0"/>
              </a:rPr>
              <a:t>for </a:t>
            </a:r>
            <a:r>
              <a:rPr lang="en-US" sz="2500" dirty="0" smtClean="0">
                <a:latin typeface="Arial" charset="0"/>
              </a:rPr>
              <a:t>stuff we need/use</a:t>
            </a:r>
            <a:endParaRPr lang="en-US" sz="2500" dirty="0">
              <a:latin typeface="Arial" charset="0"/>
            </a:endParaRPr>
          </a:p>
          <a:p>
            <a:pPr>
              <a:lnSpc>
                <a:spcPct val="120000"/>
              </a:lnSpc>
            </a:pPr>
            <a:r>
              <a:rPr lang="en-US" sz="2500" dirty="0" smtClean="0">
                <a:latin typeface="Arial" charset="0"/>
              </a:rPr>
              <a:t>97% </a:t>
            </a:r>
            <a:r>
              <a:rPr lang="en-US" sz="2500" dirty="0">
                <a:latin typeface="Arial" charset="0"/>
              </a:rPr>
              <a:t>is non-coding and is repetitive, </a:t>
            </a:r>
            <a:r>
              <a:rPr lang="en-US" sz="2500" dirty="0" smtClean="0">
                <a:latin typeface="Arial" charset="0"/>
              </a:rPr>
              <a:t>repeating </a:t>
            </a:r>
            <a:r>
              <a:rPr lang="en-US" sz="2500" dirty="0">
                <a:latin typeface="Arial" charset="0"/>
              </a:rPr>
              <a:t>the same sequence over and </a:t>
            </a:r>
            <a:r>
              <a:rPr lang="en-US" sz="2500" dirty="0" smtClean="0">
                <a:latin typeface="Arial" charset="0"/>
              </a:rPr>
              <a:t>over</a:t>
            </a:r>
            <a:endParaRPr lang="en-US" sz="2500" dirty="0">
              <a:latin typeface="Arial" charset="0"/>
            </a:endParaRPr>
          </a:p>
          <a:p>
            <a:pPr>
              <a:lnSpc>
                <a:spcPct val="120000"/>
              </a:lnSpc>
            </a:pPr>
            <a:r>
              <a:rPr lang="en-US" sz="2500" dirty="0" smtClean="0">
                <a:latin typeface="Arial" charset="0"/>
              </a:rPr>
              <a:t>50% of </a:t>
            </a:r>
            <a:r>
              <a:rPr lang="en-US" sz="2500" dirty="0">
                <a:latin typeface="Arial" charset="0"/>
              </a:rPr>
              <a:t>the human genome has </a:t>
            </a:r>
            <a:r>
              <a:rPr lang="en-US" sz="2500" dirty="0" smtClean="0">
                <a:latin typeface="Arial" charset="0"/>
              </a:rPr>
              <a:t>interspersed repetitive sequences</a:t>
            </a:r>
            <a:endParaRPr lang="en-US" sz="2500" dirty="0">
              <a:latin typeface="Arial" charset="0"/>
            </a:endParaRPr>
          </a:p>
          <a:p>
            <a:endParaRPr lang="en-US" sz="2500" dirty="0"/>
          </a:p>
        </p:txBody>
      </p:sp>
      <p:pic>
        <p:nvPicPr>
          <p:cNvPr id="9218" name="Picture 2" descr="http://www.ubooks.pub/Books/B0/E10R1010/MAIN/images/image005.jpg"/>
          <p:cNvPicPr>
            <a:picLocks noChangeAspect="1" noChangeArrowheads="1"/>
          </p:cNvPicPr>
          <p:nvPr/>
        </p:nvPicPr>
        <p:blipFill rotWithShape="1">
          <a:blip r:embed="rId2">
            <a:extLst>
              <a:ext uri="{28A0092B-C50C-407E-A947-70E740481C1C}">
                <a14:useLocalDpi xmlns:a14="http://schemas.microsoft.com/office/drawing/2010/main" val="0"/>
              </a:ext>
            </a:extLst>
          </a:blip>
          <a:srcRect l="9824" t="12912" r="10176" b="8583"/>
          <a:stretch/>
        </p:blipFill>
        <p:spPr bwMode="auto">
          <a:xfrm>
            <a:off x="4197626" y="3213303"/>
            <a:ext cx="4946374" cy="364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0552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Uses of DNA Profiling</a:t>
            </a:r>
            <a:endParaRPr lang="en-US" b="1" dirty="0"/>
          </a:p>
        </p:txBody>
      </p:sp>
      <p:sp>
        <p:nvSpPr>
          <p:cNvPr id="3" name="Content Placeholder 2"/>
          <p:cNvSpPr>
            <a:spLocks noGrp="1"/>
          </p:cNvSpPr>
          <p:nvPr>
            <p:ph idx="1"/>
          </p:nvPr>
        </p:nvSpPr>
        <p:spPr>
          <a:xfrm>
            <a:off x="381000" y="1412875"/>
            <a:ext cx="8382000" cy="4984441"/>
          </a:xfrm>
        </p:spPr>
        <p:txBody>
          <a:bodyPr/>
          <a:lstStyle/>
          <a:p>
            <a:r>
              <a:rPr lang="en-US" sz="2500" dirty="0" smtClean="0">
                <a:latin typeface="Arial" charset="0"/>
              </a:rPr>
              <a:t>Identifying </a:t>
            </a:r>
            <a:r>
              <a:rPr lang="en-US" sz="2500" dirty="0">
                <a:latin typeface="Arial" charset="0"/>
              </a:rPr>
              <a:t>potential suspects</a:t>
            </a:r>
          </a:p>
          <a:p>
            <a:r>
              <a:rPr lang="en-US" sz="2500" dirty="0" smtClean="0">
                <a:latin typeface="Arial" charset="0"/>
              </a:rPr>
              <a:t>Exonerating individuals (finding them not guilty/set free)</a:t>
            </a:r>
            <a:endParaRPr lang="en-US" sz="2500" dirty="0">
              <a:latin typeface="Arial" charset="0"/>
            </a:endParaRPr>
          </a:p>
          <a:p>
            <a:r>
              <a:rPr lang="en-US" sz="2500" dirty="0" smtClean="0">
                <a:latin typeface="Arial" charset="0"/>
              </a:rPr>
              <a:t>Identifying </a:t>
            </a:r>
            <a:r>
              <a:rPr lang="en-US" sz="2500" dirty="0">
                <a:latin typeface="Arial" charset="0"/>
              </a:rPr>
              <a:t>crime </a:t>
            </a:r>
            <a:r>
              <a:rPr lang="en-US" sz="2500" dirty="0" smtClean="0">
                <a:latin typeface="Arial" charset="0"/>
              </a:rPr>
              <a:t>scenes and victims</a:t>
            </a:r>
          </a:p>
          <a:p>
            <a:pPr lvl="1"/>
            <a:r>
              <a:rPr lang="en-US" sz="2100" dirty="0" smtClean="0">
                <a:latin typeface="Arial" charset="0"/>
              </a:rPr>
              <a:t>Burned bodies, decomposed bodies, etc.</a:t>
            </a:r>
            <a:endParaRPr lang="en-US" sz="2100" dirty="0">
              <a:latin typeface="Arial" charset="0"/>
            </a:endParaRPr>
          </a:p>
          <a:p>
            <a:r>
              <a:rPr lang="en-US" sz="2500" dirty="0" smtClean="0">
                <a:latin typeface="Arial" charset="0"/>
              </a:rPr>
              <a:t>Establishing </a:t>
            </a:r>
            <a:r>
              <a:rPr lang="en-US" sz="2500" dirty="0" smtClean="0">
                <a:latin typeface="Arial" panose="020B0604020202020204" pitchFamily="34" charset="0"/>
                <a:cs typeface="Arial" panose="020B0604020202020204" pitchFamily="34" charset="0"/>
              </a:rPr>
              <a:t>paternity and </a:t>
            </a:r>
            <a:r>
              <a:rPr lang="en-US" sz="2500" dirty="0">
                <a:latin typeface="Arial" panose="020B0604020202020204" pitchFamily="34" charset="0"/>
                <a:cs typeface="Arial" panose="020B0604020202020204" pitchFamily="34" charset="0"/>
              </a:rPr>
              <a:t>p</a:t>
            </a:r>
            <a:r>
              <a:rPr lang="en-US" sz="2500" dirty="0" smtClean="0">
                <a:latin typeface="Arial" panose="020B0604020202020204" pitchFamily="34" charset="0"/>
                <a:cs typeface="Arial" panose="020B0604020202020204" pitchFamily="34" charset="0"/>
              </a:rPr>
              <a:t>roving </a:t>
            </a:r>
            <a:r>
              <a:rPr lang="en-US" sz="2500" dirty="0">
                <a:latin typeface="Arial" panose="020B0604020202020204" pitchFamily="34" charset="0"/>
                <a:cs typeface="Arial" panose="020B0604020202020204" pitchFamily="34" charset="0"/>
              </a:rPr>
              <a:t>f</a:t>
            </a:r>
            <a:r>
              <a:rPr lang="en-US" sz="2500" dirty="0" smtClean="0">
                <a:latin typeface="Arial" panose="020B0604020202020204" pitchFamily="34" charset="0"/>
                <a:cs typeface="Arial" panose="020B0604020202020204" pitchFamily="34" charset="0"/>
              </a:rPr>
              <a:t>amily relations</a:t>
            </a:r>
          </a:p>
          <a:p>
            <a:pPr lvl="1"/>
            <a:r>
              <a:rPr lang="en-US" sz="2100" dirty="0" smtClean="0">
                <a:latin typeface="Arial" panose="020B0604020202020204" pitchFamily="34" charset="0"/>
                <a:cs typeface="Arial" panose="020B0604020202020204" pitchFamily="34" charset="0"/>
              </a:rPr>
              <a:t>“You are NOT the father!”</a:t>
            </a:r>
            <a:endParaRPr lang="en-US" sz="2100" dirty="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Matching </a:t>
            </a:r>
            <a:r>
              <a:rPr lang="en-US" sz="2500" dirty="0">
                <a:latin typeface="Arial" panose="020B0604020202020204" pitchFamily="34" charset="0"/>
                <a:cs typeface="Arial" panose="020B0604020202020204" pitchFamily="34" charset="0"/>
              </a:rPr>
              <a:t>organ donors</a:t>
            </a:r>
          </a:p>
          <a:p>
            <a:r>
              <a:rPr lang="en-US" sz="2500" dirty="0" smtClean="0">
                <a:latin typeface="Arial" panose="020B0604020202020204" pitchFamily="34" charset="0"/>
                <a:cs typeface="Arial" panose="020B0604020202020204" pitchFamily="34" charset="0"/>
              </a:rPr>
              <a:t>Identifications of John Doe or Jane Doe</a:t>
            </a:r>
          </a:p>
          <a:p>
            <a:r>
              <a:rPr lang="en-US" sz="2500" dirty="0" smtClean="0">
                <a:latin typeface="Arial" panose="020B0604020202020204" pitchFamily="34" charset="0"/>
                <a:cs typeface="Arial" panose="020B0604020202020204" pitchFamily="34" charset="0"/>
              </a:rPr>
              <a:t>Studying evolution and ancestry</a:t>
            </a:r>
          </a:p>
          <a:p>
            <a:pPr lvl="1"/>
            <a:r>
              <a:rPr lang="en-US" sz="2100" dirty="0" smtClean="0">
                <a:latin typeface="Arial" panose="020B0604020202020204" pitchFamily="34" charset="0"/>
                <a:cs typeface="Arial" panose="020B0604020202020204" pitchFamily="34" charset="0"/>
              </a:rPr>
              <a:t>Through nuclear </a:t>
            </a:r>
            <a:r>
              <a:rPr lang="en-US" sz="2100" smtClean="0">
                <a:latin typeface="Arial" panose="020B0604020202020204" pitchFamily="34" charset="0"/>
                <a:cs typeface="Arial" panose="020B0604020202020204" pitchFamily="34" charset="0"/>
              </a:rPr>
              <a:t>and mitochondrial DNAs</a:t>
            </a:r>
            <a:endParaRPr lang="en-US" sz="2100" dirty="0" smtClean="0">
              <a:latin typeface="Arial" panose="020B0604020202020204" pitchFamily="34" charset="0"/>
              <a:cs typeface="Arial" panose="020B0604020202020204" pitchFamily="34" charset="0"/>
            </a:endParaRPr>
          </a:p>
          <a:p>
            <a:r>
              <a:rPr lang="en-US" sz="2500" dirty="0" smtClean="0">
                <a:latin typeface="Arial" panose="020B0604020202020204" pitchFamily="34" charset="0"/>
                <a:cs typeface="Arial" panose="020B0604020202020204" pitchFamily="34" charset="0"/>
              </a:rPr>
              <a:t>Studying inherited </a:t>
            </a:r>
            <a:r>
              <a:rPr lang="en-US" sz="2500" dirty="0">
                <a:latin typeface="Arial" panose="020B0604020202020204" pitchFamily="34" charset="0"/>
                <a:cs typeface="Arial" panose="020B0604020202020204" pitchFamily="34" charset="0"/>
              </a:rPr>
              <a:t>d</a:t>
            </a:r>
            <a:r>
              <a:rPr lang="en-US" sz="2500" dirty="0" smtClean="0">
                <a:latin typeface="Arial" panose="020B0604020202020204" pitchFamily="34" charset="0"/>
                <a:cs typeface="Arial" panose="020B0604020202020204" pitchFamily="34" charset="0"/>
              </a:rPr>
              <a:t>isorders</a:t>
            </a:r>
          </a:p>
          <a:p>
            <a:endParaRPr lang="en-US" dirty="0"/>
          </a:p>
        </p:txBody>
      </p:sp>
    </p:spTree>
    <p:extLst>
      <p:ext uri="{BB962C8B-B14F-4D97-AF65-F5344CB8AC3E}">
        <p14:creationId xmlns:p14="http://schemas.microsoft.com/office/powerpoint/2010/main" val="327652631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2286000" y="2130425"/>
            <a:ext cx="5562600" cy="1470025"/>
          </a:xfrm>
        </p:spPr>
        <p:txBody>
          <a:bodyPr/>
          <a:lstStyle/>
          <a:p>
            <a:r>
              <a:rPr lang="en-US" sz="3600" b="1" dirty="0" smtClean="0"/>
              <a:t>Forensic DNA Analysis</a:t>
            </a:r>
            <a:endParaRPr lang="en-US" sz="3600" b="1" dirty="0"/>
          </a:p>
        </p:txBody>
      </p:sp>
      <p:sp>
        <p:nvSpPr>
          <p:cNvPr id="53251" name="Rectangle 3"/>
          <p:cNvSpPr>
            <a:spLocks noGrp="1" noChangeArrowheads="1"/>
          </p:cNvSpPr>
          <p:nvPr>
            <p:ph type="subTitle" idx="1"/>
          </p:nvPr>
        </p:nvSpPr>
        <p:spPr>
          <a:xfrm>
            <a:off x="762000" y="2971800"/>
            <a:ext cx="7681913" cy="461665"/>
          </a:xfrm>
        </p:spPr>
        <p:txBody>
          <a:bodyPr/>
          <a:lstStyle/>
          <a:p>
            <a:pPr algn="ctr"/>
            <a:r>
              <a:rPr lang="en-US" dirty="0"/>
              <a:t>H</a:t>
            </a:r>
            <a:r>
              <a:rPr lang="en-US" dirty="0" smtClean="0"/>
              <a:t>istory and Structure of DNA</a:t>
            </a:r>
            <a:endParaRPr lang="en-US" dirty="0"/>
          </a:p>
        </p:txBody>
      </p:sp>
      <p:pic>
        <p:nvPicPr>
          <p:cNvPr id="4" name="Picture 3" descr="https://dnaexplained.files.wordpress.com/2014/03/mito-y-nucleus.gif"/>
          <p:cNvPicPr/>
          <p:nvPr/>
        </p:nvPicPr>
        <p:blipFill>
          <a:blip r:embed="rId2">
            <a:extLst>
              <a:ext uri="{28A0092B-C50C-407E-A947-70E740481C1C}">
                <a14:useLocalDpi xmlns:a14="http://schemas.microsoft.com/office/drawing/2010/main" val="0"/>
              </a:ext>
            </a:extLst>
          </a:blip>
          <a:srcRect/>
          <a:stretch>
            <a:fillRect/>
          </a:stretch>
        </p:blipFill>
        <p:spPr bwMode="auto">
          <a:xfrm>
            <a:off x="23446" y="3831282"/>
            <a:ext cx="4015154" cy="3026718"/>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DNA</a:t>
            </a:r>
            <a:endParaRPr lang="en-US" dirty="0"/>
          </a:p>
        </p:txBody>
      </p:sp>
      <p:sp>
        <p:nvSpPr>
          <p:cNvPr id="3" name="Content Placeholder 2"/>
          <p:cNvSpPr>
            <a:spLocks noGrp="1"/>
          </p:cNvSpPr>
          <p:nvPr>
            <p:ph idx="1"/>
          </p:nvPr>
        </p:nvSpPr>
        <p:spPr>
          <a:xfrm>
            <a:off x="381000" y="1412875"/>
            <a:ext cx="8382000" cy="2296013"/>
          </a:xfrm>
        </p:spPr>
        <p:txBody>
          <a:bodyPr/>
          <a:lstStyle/>
          <a:p>
            <a:r>
              <a:rPr lang="en-US" sz="3000" dirty="0" smtClean="0">
                <a:cs typeface="Times New Roman" pitchFamily="18" charset="0"/>
              </a:rPr>
              <a:t>DNA stands for deoxyribonucleic acid and contains genetic information.  </a:t>
            </a:r>
          </a:p>
          <a:p>
            <a:r>
              <a:rPr lang="en-US" sz="3000" dirty="0" smtClean="0">
                <a:cs typeface="Times New Roman" pitchFamily="18" charset="0"/>
              </a:rPr>
              <a:t>It is found on chromosomes located in the nucleus of our cells.  </a:t>
            </a:r>
          </a:p>
          <a:p>
            <a:endParaRPr 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76600"/>
            <a:ext cx="3462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3e308.medialib.glogster.com/media/1a/1a214bbf88439143b1e9c7eedfd609175c79ca3df11b201b5215a95e5a5b1084/rosalind-frankli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28937"/>
            <a:ext cx="2665880" cy="37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7935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Historical Information</a:t>
            </a:r>
            <a:endParaRPr lang="en-US" b="1" dirty="0"/>
          </a:p>
        </p:txBody>
      </p:sp>
      <p:sp>
        <p:nvSpPr>
          <p:cNvPr id="3" name="Content Placeholder 2"/>
          <p:cNvSpPr>
            <a:spLocks noGrp="1"/>
          </p:cNvSpPr>
          <p:nvPr>
            <p:ph idx="1"/>
          </p:nvPr>
        </p:nvSpPr>
        <p:spPr>
          <a:xfrm>
            <a:off x="381000" y="1412875"/>
            <a:ext cx="8382000" cy="4885953"/>
          </a:xfrm>
        </p:spPr>
        <p:txBody>
          <a:bodyPr/>
          <a:lstStyle/>
          <a:p>
            <a:pPr>
              <a:spcBef>
                <a:spcPct val="40000"/>
              </a:spcBef>
            </a:pPr>
            <a:r>
              <a:rPr lang="en-US" sz="2500" dirty="0" smtClean="0">
                <a:latin typeface="Arial" charset="0"/>
              </a:rPr>
              <a:t>1953—James Watson, Francis Crick and Rosalind Franklin discover the configuration of the DNA molecule</a:t>
            </a:r>
          </a:p>
          <a:p>
            <a:pPr>
              <a:spcBef>
                <a:spcPct val="40000"/>
              </a:spcBef>
            </a:pPr>
            <a:r>
              <a:rPr lang="en-US" sz="2500" dirty="0" smtClean="0">
                <a:latin typeface="Arial" charset="0"/>
              </a:rPr>
              <a:t>1980—Ray White describes first polymorphic RFLP marker</a:t>
            </a:r>
          </a:p>
          <a:p>
            <a:pPr>
              <a:spcBef>
                <a:spcPct val="40000"/>
              </a:spcBef>
            </a:pPr>
            <a:r>
              <a:rPr lang="en-US" sz="2500" dirty="0" smtClean="0">
                <a:latin typeface="Arial" charset="0"/>
              </a:rPr>
              <a:t>1985—Alec </a:t>
            </a:r>
            <a:r>
              <a:rPr lang="en-US" sz="2500" dirty="0" err="1" smtClean="0">
                <a:latin typeface="Arial" charset="0"/>
              </a:rPr>
              <a:t>Jeffreys</a:t>
            </a:r>
            <a:r>
              <a:rPr lang="en-US" sz="2500" dirty="0" smtClean="0">
                <a:latin typeface="Arial" charset="0"/>
              </a:rPr>
              <a:t> isolates DNA markers and calls them DNA fingerprints</a:t>
            </a:r>
          </a:p>
          <a:p>
            <a:pPr>
              <a:spcBef>
                <a:spcPct val="40000"/>
              </a:spcBef>
            </a:pPr>
            <a:r>
              <a:rPr lang="en-US" sz="2500" dirty="0" smtClean="0">
                <a:latin typeface="Arial" charset="0"/>
              </a:rPr>
              <a:t>1985—</a:t>
            </a:r>
            <a:r>
              <a:rPr lang="en-US" sz="2500" dirty="0" err="1" smtClean="0">
                <a:latin typeface="Arial" charset="0"/>
              </a:rPr>
              <a:t>Kary</a:t>
            </a:r>
            <a:r>
              <a:rPr lang="en-US" sz="2500" dirty="0" smtClean="0">
                <a:latin typeface="Arial" charset="0"/>
              </a:rPr>
              <a:t> Mullis develops PCR testing</a:t>
            </a:r>
          </a:p>
          <a:p>
            <a:pPr>
              <a:spcBef>
                <a:spcPct val="40000"/>
              </a:spcBef>
            </a:pPr>
            <a:r>
              <a:rPr lang="en-US" sz="2500" dirty="0">
                <a:latin typeface="Arial" charset="0"/>
              </a:rPr>
              <a:t>1988</a:t>
            </a:r>
            <a:r>
              <a:rPr lang="en-US" sz="2500" dirty="0">
                <a:latin typeface="Arial" charset="0"/>
                <a:cs typeface="Arial" charset="0"/>
              </a:rPr>
              <a:t>—</a:t>
            </a:r>
            <a:r>
              <a:rPr lang="en-US" sz="2500" dirty="0">
                <a:latin typeface="Arial" charset="0"/>
              </a:rPr>
              <a:t>FBI starts DNA casework</a:t>
            </a:r>
          </a:p>
          <a:p>
            <a:pPr>
              <a:spcBef>
                <a:spcPct val="40000"/>
              </a:spcBef>
            </a:pPr>
            <a:r>
              <a:rPr lang="en-US" sz="2500" dirty="0">
                <a:latin typeface="Arial" charset="0"/>
              </a:rPr>
              <a:t>1991</a:t>
            </a:r>
            <a:r>
              <a:rPr lang="en-US" sz="2500" dirty="0">
                <a:latin typeface="Arial" charset="0"/>
                <a:cs typeface="Arial" charset="0"/>
              </a:rPr>
              <a:t>—</a:t>
            </a:r>
            <a:r>
              <a:rPr lang="en-US" sz="2500" dirty="0">
                <a:latin typeface="Arial" charset="0"/>
              </a:rPr>
              <a:t>First STR paper</a:t>
            </a:r>
          </a:p>
          <a:p>
            <a:pPr>
              <a:spcBef>
                <a:spcPct val="40000"/>
              </a:spcBef>
            </a:pPr>
            <a:r>
              <a:rPr lang="en-US" sz="2500" dirty="0">
                <a:latin typeface="Arial" charset="0"/>
              </a:rPr>
              <a:t>1998</a:t>
            </a:r>
            <a:r>
              <a:rPr lang="en-US" sz="2500" dirty="0">
                <a:latin typeface="Arial" charset="0"/>
                <a:cs typeface="Arial" charset="0"/>
              </a:rPr>
              <a:t>—</a:t>
            </a:r>
            <a:r>
              <a:rPr lang="en-US" sz="2500" dirty="0">
                <a:latin typeface="Arial" charset="0"/>
              </a:rPr>
              <a:t>FBI launches CODIS </a:t>
            </a:r>
            <a:r>
              <a:rPr lang="en-US" sz="2500" dirty="0" smtClean="0">
                <a:latin typeface="Arial" charset="0"/>
              </a:rPr>
              <a:t>(Federal DNA database)</a:t>
            </a:r>
            <a:endParaRPr lang="en-US" sz="2500" dirty="0">
              <a:latin typeface="Arial" charset="0"/>
            </a:endParaRPr>
          </a:p>
          <a:p>
            <a:pPr marL="0" indent="0">
              <a:spcBef>
                <a:spcPct val="40000"/>
              </a:spcBef>
              <a:buNone/>
            </a:pPr>
            <a:endParaRPr lang="en-US" sz="2500" dirty="0">
              <a:solidFill>
                <a:srgbClr val="000000"/>
              </a:solidFill>
            </a:endParaRPr>
          </a:p>
        </p:txBody>
      </p:sp>
    </p:spTree>
    <p:extLst>
      <p:ext uri="{BB962C8B-B14F-4D97-AF65-F5344CB8AC3E}">
        <p14:creationId xmlns:p14="http://schemas.microsoft.com/office/powerpoint/2010/main" val="398864087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9652"/>
            <a:ext cx="8610600" cy="484748"/>
          </a:xfrm>
        </p:spPr>
        <p:txBody>
          <a:bodyPr/>
          <a:lstStyle/>
          <a:p>
            <a:r>
              <a:rPr lang="en-US" sz="3500" b="1" i="0" dirty="0" smtClean="0">
                <a:solidFill>
                  <a:schemeClr val="tx1"/>
                </a:solidFill>
                <a:latin typeface="Arial" charset="0"/>
              </a:rPr>
              <a:t>People of Historical Significance</a:t>
            </a:r>
            <a:endParaRPr lang="en-US" sz="3500" dirty="0">
              <a:solidFill>
                <a:schemeClr val="tx1"/>
              </a:solidFill>
            </a:endParaRPr>
          </a:p>
        </p:txBody>
      </p:sp>
      <p:sp>
        <p:nvSpPr>
          <p:cNvPr id="3" name="Content Placeholder 2"/>
          <p:cNvSpPr>
            <a:spLocks noGrp="1"/>
          </p:cNvSpPr>
          <p:nvPr>
            <p:ph idx="1"/>
          </p:nvPr>
        </p:nvSpPr>
        <p:spPr>
          <a:xfrm>
            <a:off x="381000" y="1412875"/>
            <a:ext cx="8382000" cy="2923877"/>
          </a:xfrm>
        </p:spPr>
        <p:txBody>
          <a:bodyPr/>
          <a:lstStyle/>
          <a:p>
            <a:r>
              <a:rPr lang="en-US" sz="2500" dirty="0" smtClean="0">
                <a:latin typeface="Arial" charset="0"/>
              </a:rPr>
              <a:t>James Watson, Francis Crick, and Maurice Wilkins jointly received the Nobel Prize in 1962 for their determination of the structure of DNA. </a:t>
            </a:r>
          </a:p>
          <a:p>
            <a:r>
              <a:rPr lang="en-US" sz="2500" dirty="0" smtClean="0">
                <a:latin typeface="Arial" charset="0"/>
              </a:rPr>
              <a:t>Interesting fact: Rosalind Franklin had as much to do with the discovery as the three men with her work on X-ray crystallography. </a:t>
            </a:r>
          </a:p>
          <a:p>
            <a:r>
              <a:rPr lang="en-US" sz="2500" dirty="0" smtClean="0">
                <a:latin typeface="Arial" charset="0"/>
              </a:rPr>
              <a:t>She died of cancer and could not be honored for her work.</a:t>
            </a:r>
            <a:endParaRPr lang="en-US" sz="25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50318"/>
            <a:ext cx="2642152" cy="273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b="3429"/>
          <a:stretch>
            <a:fillRect/>
          </a:stretch>
        </p:blipFill>
        <p:spPr bwMode="auto">
          <a:xfrm>
            <a:off x="5479510" y="4064417"/>
            <a:ext cx="2978690" cy="256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27048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84748"/>
          </a:xfrm>
        </p:spPr>
        <p:txBody>
          <a:bodyPr/>
          <a:lstStyle/>
          <a:p>
            <a:r>
              <a:rPr lang="en-US" sz="3500" b="1" dirty="0">
                <a:solidFill>
                  <a:schemeClr val="tx1"/>
                </a:solidFill>
                <a:latin typeface="Arial" charset="0"/>
              </a:rPr>
              <a:t>People of Historical Significance</a:t>
            </a:r>
            <a:endParaRPr lang="en-US" sz="3500" dirty="0">
              <a:solidFill>
                <a:schemeClr val="tx1"/>
              </a:solidFill>
            </a:endParaRPr>
          </a:p>
        </p:txBody>
      </p:sp>
      <p:sp>
        <p:nvSpPr>
          <p:cNvPr id="3" name="Content Placeholder 2"/>
          <p:cNvSpPr>
            <a:spLocks noGrp="1"/>
          </p:cNvSpPr>
          <p:nvPr>
            <p:ph idx="1"/>
          </p:nvPr>
        </p:nvSpPr>
        <p:spPr>
          <a:xfrm>
            <a:off x="381000" y="1295400"/>
            <a:ext cx="8382000" cy="5181600"/>
          </a:xfrm>
        </p:spPr>
        <p:txBody>
          <a:bodyPr>
            <a:normAutofit/>
          </a:bodyPr>
          <a:lstStyle/>
          <a:p>
            <a:r>
              <a:rPr lang="en-US" sz="2700" dirty="0">
                <a:latin typeface="Arial" charset="0"/>
              </a:rPr>
              <a:t>Sir Alec </a:t>
            </a:r>
            <a:r>
              <a:rPr lang="en-US" sz="2700" dirty="0" err="1" smtClean="0">
                <a:latin typeface="Arial" charset="0"/>
              </a:rPr>
              <a:t>Jeffreys</a:t>
            </a:r>
            <a:r>
              <a:rPr lang="en-US" sz="2700" dirty="0" smtClean="0">
                <a:latin typeface="Arial" charset="0"/>
              </a:rPr>
              <a:t>: </a:t>
            </a:r>
          </a:p>
          <a:p>
            <a:pPr lvl="1"/>
            <a:r>
              <a:rPr lang="en-US" sz="2500" dirty="0" smtClean="0">
                <a:latin typeface="Arial" charset="0"/>
              </a:rPr>
              <a:t>Credited with DNA </a:t>
            </a:r>
            <a:r>
              <a:rPr lang="en-US" sz="2500" dirty="0">
                <a:latin typeface="Arial" charset="0"/>
              </a:rPr>
              <a:t>profiling using </a:t>
            </a:r>
            <a:r>
              <a:rPr lang="en-US" sz="2500" dirty="0" smtClean="0">
                <a:latin typeface="Arial" charset="0"/>
              </a:rPr>
              <a:t>RFLP</a:t>
            </a:r>
            <a:r>
              <a:rPr lang="en-US" sz="2500" dirty="0">
                <a:latin typeface="Arial" charset="0"/>
              </a:rPr>
              <a:t> </a:t>
            </a:r>
            <a:endParaRPr lang="en-US" sz="2500" dirty="0" smtClean="0">
              <a:latin typeface="Arial" charset="0"/>
            </a:endParaRPr>
          </a:p>
          <a:p>
            <a:pPr lvl="2"/>
            <a:r>
              <a:rPr lang="en-US" sz="2100" dirty="0" smtClean="0">
                <a:latin typeface="Arial" charset="0"/>
              </a:rPr>
              <a:t>Restricting fragment length polymorphisms  “whew!”</a:t>
            </a:r>
          </a:p>
          <a:p>
            <a:pPr lvl="1"/>
            <a:r>
              <a:rPr lang="en-US" sz="2500" dirty="0" smtClean="0">
                <a:latin typeface="Arial" charset="0"/>
              </a:rPr>
              <a:t>September </a:t>
            </a:r>
            <a:r>
              <a:rPr lang="en-US" sz="2500" dirty="0">
                <a:latin typeface="Arial" charset="0"/>
              </a:rPr>
              <a:t>1984, </a:t>
            </a:r>
            <a:r>
              <a:rPr lang="en-US" sz="2500" dirty="0" err="1" smtClean="0">
                <a:latin typeface="Arial" charset="0"/>
              </a:rPr>
              <a:t>Jeffreys</a:t>
            </a:r>
            <a:r>
              <a:rPr lang="en-US" sz="2500" dirty="0" smtClean="0">
                <a:latin typeface="Arial" charset="0"/>
              </a:rPr>
              <a:t> </a:t>
            </a:r>
            <a:r>
              <a:rPr lang="en-US" sz="2500" dirty="0">
                <a:latin typeface="Arial" charset="0"/>
              </a:rPr>
              <a:t>saw his first series of blots on an X </a:t>
            </a:r>
            <a:r>
              <a:rPr lang="en-US" sz="2500" dirty="0" smtClean="0">
                <a:latin typeface="Arial" charset="0"/>
              </a:rPr>
              <a:t>ray</a:t>
            </a:r>
          </a:p>
          <a:p>
            <a:pPr lvl="1"/>
            <a:r>
              <a:rPr lang="en-US" sz="2500" dirty="0" smtClean="0">
                <a:latin typeface="Arial" charset="0"/>
              </a:rPr>
              <a:t>Technique first used in forensics in 1985, </a:t>
            </a:r>
          </a:p>
          <a:p>
            <a:pPr lvl="2"/>
            <a:r>
              <a:rPr lang="en-US" sz="2100" dirty="0" smtClean="0">
                <a:latin typeface="Arial" charset="0"/>
              </a:rPr>
              <a:t>Asked by police to confirm rape confession of 17-year-old Richard Buckland </a:t>
            </a:r>
          </a:p>
          <a:p>
            <a:pPr lvl="3"/>
            <a:r>
              <a:rPr lang="en-US" sz="2100" dirty="0" smtClean="0">
                <a:latin typeface="Arial" charset="0"/>
              </a:rPr>
              <a:t>Who was denying rape of another woman</a:t>
            </a:r>
          </a:p>
        </p:txBody>
      </p:sp>
      <p:pic>
        <p:nvPicPr>
          <p:cNvPr id="5" name="Picture 2" descr="http://3.bp.blogspot.com/-IAEoMaCBNXU/T-NqKxlVqLI/AAAAAAAAAFc/A8HPQXtOriE/s1600/fingerprint_173387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4706509"/>
            <a:ext cx="3314700" cy="207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dn.images.dailystar.co.uk/dynamic/1/photos/491000/620x/226491.jpg"/>
          <p:cNvPicPr>
            <a:picLocks noChangeAspect="1" noChangeArrowheads="1"/>
          </p:cNvPicPr>
          <p:nvPr/>
        </p:nvPicPr>
        <p:blipFill rotWithShape="1">
          <a:blip r:embed="rId4">
            <a:extLst>
              <a:ext uri="{28A0092B-C50C-407E-A947-70E740481C1C}">
                <a14:useLocalDpi xmlns:a14="http://schemas.microsoft.com/office/drawing/2010/main" val="0"/>
              </a:ext>
            </a:extLst>
          </a:blip>
          <a:srcRect r="51190"/>
          <a:stretch/>
        </p:blipFill>
        <p:spPr bwMode="auto">
          <a:xfrm>
            <a:off x="7086600" y="4133562"/>
            <a:ext cx="1943100" cy="26518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9200" y="5498068"/>
            <a:ext cx="1981200" cy="369332"/>
          </a:xfrm>
          <a:prstGeom prst="rect">
            <a:avLst/>
          </a:prstGeom>
          <a:noFill/>
        </p:spPr>
        <p:txBody>
          <a:bodyPr wrap="square" rtlCol="0">
            <a:spAutoFit/>
          </a:bodyPr>
          <a:lstStyle/>
          <a:p>
            <a:r>
              <a:rPr lang="en-US" dirty="0" smtClean="0"/>
              <a:t>Colin Pitchfork </a:t>
            </a:r>
            <a:r>
              <a:rPr lang="en-US" dirty="0" smtClean="0">
                <a:sym typeface="Wingdings" panose="05000000000000000000" pitchFamily="2" charset="2"/>
              </a:rPr>
              <a:t></a:t>
            </a:r>
          </a:p>
        </p:txBody>
      </p:sp>
    </p:spTree>
    <p:extLst>
      <p:ext uri="{BB962C8B-B14F-4D97-AF65-F5344CB8AC3E}">
        <p14:creationId xmlns:p14="http://schemas.microsoft.com/office/powerpoint/2010/main" val="18019935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484748"/>
          </a:xfrm>
        </p:spPr>
        <p:txBody>
          <a:bodyPr/>
          <a:lstStyle/>
          <a:p>
            <a:r>
              <a:rPr lang="en-US" sz="3500" b="1" dirty="0" smtClean="0">
                <a:solidFill>
                  <a:schemeClr val="tx2"/>
                </a:solidFill>
                <a:latin typeface="Arial" panose="020B0604020202020204" pitchFamily="34" charset="0"/>
                <a:cs typeface="Arial" panose="020B0604020202020204" pitchFamily="34" charset="0"/>
              </a:rPr>
              <a:t>Mid-1980s: The Colin Pitchfork Case</a:t>
            </a:r>
            <a:endParaRPr lang="en-US" sz="35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295400"/>
            <a:ext cx="8153400" cy="4202689"/>
          </a:xfrm>
        </p:spPr>
        <p:txBody>
          <a:bodyPr/>
          <a:lstStyle/>
          <a:p>
            <a:r>
              <a:rPr lang="en-US" sz="2500" dirty="0">
                <a:latin typeface="Arial" charset="0"/>
              </a:rPr>
              <a:t>Two young women raped and murdered in </a:t>
            </a:r>
            <a:r>
              <a:rPr lang="en-US" sz="2500" dirty="0" err="1">
                <a:latin typeface="Arial" charset="0"/>
              </a:rPr>
              <a:t>Narborough</a:t>
            </a:r>
            <a:r>
              <a:rPr lang="en-US" sz="2500" dirty="0">
                <a:latin typeface="Arial" charset="0"/>
              </a:rPr>
              <a:t>, England</a:t>
            </a:r>
          </a:p>
          <a:p>
            <a:r>
              <a:rPr lang="en-US" sz="2500" dirty="0" smtClean="0">
                <a:latin typeface="Arial" charset="0"/>
              </a:rPr>
              <a:t>Comparison </a:t>
            </a:r>
            <a:r>
              <a:rPr lang="en-US" sz="2500" dirty="0">
                <a:latin typeface="Arial" charset="0"/>
              </a:rPr>
              <a:t>of DNA from Buckland </a:t>
            </a:r>
            <a:r>
              <a:rPr lang="en-US" sz="2500" dirty="0" smtClean="0">
                <a:latin typeface="Arial" charset="0"/>
              </a:rPr>
              <a:t>and </a:t>
            </a:r>
            <a:r>
              <a:rPr lang="en-US" sz="2500" dirty="0">
                <a:latin typeface="Arial" charset="0"/>
              </a:rPr>
              <a:t>DNA taken from the victims eliminated him as a </a:t>
            </a:r>
            <a:r>
              <a:rPr lang="en-US" sz="2500" dirty="0" smtClean="0">
                <a:latin typeface="Arial" charset="0"/>
              </a:rPr>
              <a:t>suspect</a:t>
            </a:r>
          </a:p>
          <a:p>
            <a:r>
              <a:rPr lang="en-US" sz="2500" dirty="0" smtClean="0">
                <a:latin typeface="Arial" charset="0"/>
              </a:rPr>
              <a:t>5,000 local men are asked to provide blood/saliva samples</a:t>
            </a:r>
          </a:p>
          <a:p>
            <a:r>
              <a:rPr lang="en-US" sz="2500" dirty="0" err="1" smtClean="0">
                <a:latin typeface="Arial" charset="0"/>
              </a:rPr>
              <a:t>Jeffreys</a:t>
            </a:r>
            <a:r>
              <a:rPr lang="en-US" sz="2500" dirty="0" smtClean="0">
                <a:latin typeface="Arial" charset="0"/>
              </a:rPr>
              <a:t> </a:t>
            </a:r>
            <a:r>
              <a:rPr lang="en-US" sz="2500" dirty="0">
                <a:latin typeface="Arial" charset="0"/>
              </a:rPr>
              <a:t>used samples from other suspects to later help convict Colin </a:t>
            </a:r>
            <a:r>
              <a:rPr lang="en-US" sz="2500" dirty="0" smtClean="0">
                <a:latin typeface="Arial" charset="0"/>
              </a:rPr>
              <a:t>Pitchfork</a:t>
            </a:r>
          </a:p>
          <a:p>
            <a:pPr lvl="1"/>
            <a:r>
              <a:rPr lang="en-US" sz="2100" dirty="0" smtClean="0">
                <a:latin typeface="Arial" charset="0"/>
              </a:rPr>
              <a:t>Whose </a:t>
            </a:r>
            <a:r>
              <a:rPr lang="en-US" sz="2100" dirty="0">
                <a:latin typeface="Arial" charset="0"/>
              </a:rPr>
              <a:t>DNA did match the samples from the </a:t>
            </a:r>
            <a:r>
              <a:rPr lang="en-US" sz="2100" dirty="0" smtClean="0">
                <a:latin typeface="Arial" charset="0"/>
              </a:rPr>
              <a:t>victims</a:t>
            </a:r>
          </a:p>
          <a:p>
            <a:r>
              <a:rPr lang="en-US" sz="2500" dirty="0" smtClean="0">
                <a:latin typeface="Arial" charset="0"/>
              </a:rPr>
              <a:t>1st </a:t>
            </a:r>
            <a:r>
              <a:rPr lang="en-US" sz="2500" dirty="0">
                <a:latin typeface="Arial" charset="0"/>
              </a:rPr>
              <a:t>exoneration and </a:t>
            </a:r>
            <a:r>
              <a:rPr lang="en-US" sz="2500" dirty="0" smtClean="0">
                <a:latin typeface="Arial" charset="0"/>
              </a:rPr>
              <a:t>conviction using DNA </a:t>
            </a:r>
            <a:r>
              <a:rPr lang="en-US" sz="2500" dirty="0">
                <a:latin typeface="Arial" charset="0"/>
              </a:rPr>
              <a:t>evidence </a:t>
            </a:r>
          </a:p>
          <a:p>
            <a:pPr marL="0" indent="0">
              <a:buClr>
                <a:schemeClr val="hlink"/>
              </a:buClr>
              <a:buSzPct val="50000"/>
              <a:buNone/>
            </a:pPr>
            <a:endParaRPr lang="en-US" sz="2500" dirty="0">
              <a:latin typeface="Arial" charset="0"/>
            </a:endParaRPr>
          </a:p>
        </p:txBody>
      </p:sp>
      <p:pic>
        <p:nvPicPr>
          <p:cNvPr id="6" name="Picture 4" descr="https://upload.wikimedia.org/wikipedia/commons/a/a2/CBP_chemist_reads_a_DNA_profile.jpg"/>
          <p:cNvPicPr>
            <a:picLocks noChangeAspect="1" noChangeArrowheads="1"/>
          </p:cNvPicPr>
          <p:nvPr/>
        </p:nvPicPr>
        <p:blipFill rotWithShape="1">
          <a:blip r:embed="rId2">
            <a:extLst>
              <a:ext uri="{28A0092B-C50C-407E-A947-70E740481C1C}">
                <a14:useLocalDpi xmlns:a14="http://schemas.microsoft.com/office/drawing/2010/main" val="0"/>
              </a:ext>
            </a:extLst>
          </a:blip>
          <a:srcRect t="8333" r="1517" b="25000"/>
          <a:stretch/>
        </p:blipFill>
        <p:spPr bwMode="auto">
          <a:xfrm>
            <a:off x="2286000" y="5013341"/>
            <a:ext cx="4038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1068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304800"/>
            <a:ext cx="7772400" cy="1143000"/>
          </a:xfrm>
        </p:spPr>
        <p:txBody>
          <a:bodyPr/>
          <a:lstStyle/>
          <a:p>
            <a:pPr algn="ctr"/>
            <a:r>
              <a:rPr lang="en-US" b="1" dirty="0" smtClean="0"/>
              <a:t>DNA General Information</a:t>
            </a:r>
            <a:endParaRPr lang="en-US" b="1" dirty="0"/>
          </a:p>
        </p:txBody>
      </p:sp>
      <p:sp>
        <p:nvSpPr>
          <p:cNvPr id="54275" name="Rectangle 3"/>
          <p:cNvSpPr>
            <a:spLocks noGrp="1" noChangeArrowheads="1"/>
          </p:cNvSpPr>
          <p:nvPr>
            <p:ph idx="1"/>
          </p:nvPr>
        </p:nvSpPr>
        <p:spPr>
          <a:xfrm>
            <a:off x="304800" y="1371600"/>
            <a:ext cx="5486400" cy="5029200"/>
          </a:xfrm>
        </p:spPr>
        <p:txBody>
          <a:bodyPr/>
          <a:lstStyle/>
          <a:p>
            <a:pPr>
              <a:spcBef>
                <a:spcPct val="10000"/>
              </a:spcBef>
            </a:pPr>
            <a:r>
              <a:rPr lang="en-US" sz="2500" dirty="0" smtClean="0">
                <a:latin typeface="Arial" panose="020B0604020202020204" pitchFamily="34" charset="0"/>
                <a:cs typeface="Arial" panose="020B0604020202020204" pitchFamily="34" charset="0"/>
              </a:rPr>
              <a:t>Double helix—two coiled DNA strands</a:t>
            </a:r>
          </a:p>
          <a:p>
            <a:pPr>
              <a:spcBef>
                <a:spcPct val="10000"/>
              </a:spcBef>
            </a:pPr>
            <a:r>
              <a:rPr lang="en-US" sz="2500" dirty="0" smtClean="0">
                <a:latin typeface="Arial" panose="020B0604020202020204" pitchFamily="34" charset="0"/>
                <a:cs typeface="Arial" panose="020B0604020202020204" pitchFamily="34" charset="0"/>
              </a:rPr>
              <a:t>Composed of nucleotides (a single unit) containing:</a:t>
            </a:r>
          </a:p>
          <a:p>
            <a:pPr lvl="1">
              <a:spcBef>
                <a:spcPct val="10000"/>
              </a:spcBef>
            </a:pPr>
            <a:r>
              <a:rPr lang="en-US" sz="2100" dirty="0">
                <a:latin typeface="Arial" panose="020B0604020202020204" pitchFamily="34" charset="0"/>
                <a:cs typeface="Arial" panose="020B0604020202020204" pitchFamily="34" charset="0"/>
              </a:rPr>
              <a:t>S</a:t>
            </a:r>
            <a:r>
              <a:rPr lang="en-US" sz="2100" dirty="0" smtClean="0">
                <a:latin typeface="Arial" panose="020B0604020202020204" pitchFamily="34" charset="0"/>
                <a:cs typeface="Arial" panose="020B0604020202020204" pitchFamily="34" charset="0"/>
              </a:rPr>
              <a:t>ugar molecule (deoxyribose), </a:t>
            </a:r>
            <a:endParaRPr lang="en-US" sz="2100" dirty="0">
              <a:latin typeface="Arial" panose="020B0604020202020204" pitchFamily="34" charset="0"/>
              <a:cs typeface="Arial" panose="020B0604020202020204" pitchFamily="34" charset="0"/>
            </a:endParaRPr>
          </a:p>
          <a:p>
            <a:pPr lvl="1">
              <a:spcBef>
                <a:spcPct val="10000"/>
              </a:spcBef>
            </a:pPr>
            <a:r>
              <a:rPr lang="en-US" sz="2100" dirty="0" smtClean="0">
                <a:latin typeface="Arial" panose="020B0604020202020204" pitchFamily="34" charset="0"/>
                <a:cs typeface="Arial" panose="020B0604020202020204" pitchFamily="34" charset="0"/>
              </a:rPr>
              <a:t>Phosphate group</a:t>
            </a:r>
            <a:endParaRPr lang="en-US" sz="2100" dirty="0">
              <a:latin typeface="Arial" panose="020B0604020202020204" pitchFamily="34" charset="0"/>
              <a:cs typeface="Arial" panose="020B0604020202020204" pitchFamily="34" charset="0"/>
            </a:endParaRPr>
          </a:p>
          <a:p>
            <a:pPr lvl="1">
              <a:spcBef>
                <a:spcPct val="10000"/>
              </a:spcBef>
            </a:pPr>
            <a:r>
              <a:rPr lang="en-US" sz="2100" dirty="0" smtClean="0">
                <a:latin typeface="Arial" panose="020B0604020202020204" pitchFamily="34" charset="0"/>
                <a:cs typeface="Arial" panose="020B0604020202020204" pitchFamily="34" charset="0"/>
              </a:rPr>
              <a:t>Nitrogen-containing base (A, T, G, or C)</a:t>
            </a:r>
          </a:p>
          <a:p>
            <a:pPr>
              <a:spcBef>
                <a:spcPct val="10000"/>
              </a:spcBef>
            </a:pPr>
            <a:r>
              <a:rPr lang="en-US" sz="2500" dirty="0" smtClean="0">
                <a:latin typeface="Arial" panose="020B0604020202020204" pitchFamily="34" charset="0"/>
                <a:cs typeface="Arial" panose="020B0604020202020204" pitchFamily="34" charset="0"/>
              </a:rPr>
              <a:t>In humans, the order of these bases is 99.9 percent the same</a:t>
            </a:r>
          </a:p>
          <a:p>
            <a:pPr>
              <a:spcBef>
                <a:spcPct val="10000"/>
              </a:spcBef>
            </a:pPr>
            <a:r>
              <a:rPr lang="en-US" sz="2500" dirty="0" smtClean="0">
                <a:latin typeface="Arial" panose="020B0604020202020204" pitchFamily="34" charset="0"/>
                <a:cs typeface="Arial" panose="020B0604020202020204" pitchFamily="34" charset="0"/>
              </a:rPr>
              <a:t>The sides/backbone are made up of sugar and phosphate molecules</a:t>
            </a:r>
          </a:p>
        </p:txBody>
      </p:sp>
      <p:pic>
        <p:nvPicPr>
          <p:cNvPr id="4098" name="Picture 2" descr="http://users-cs.au.dk/chili/PBI/Exercises/dna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218" y="1676400"/>
            <a:ext cx="3143250" cy="3943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8610" name="Picture 2" descr="http://classconnection.s3.amazonaws.com/662/flashcards/3330662/png/keydnalabeled-13FD51AAAF9065A14D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6817"/>
            <a:ext cx="8001000" cy="616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0200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Default Design">
  <a:themeElements>
    <a:clrScheme name="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66CCFF"/>
        </a:lt1>
        <a:dk2>
          <a:srgbClr val="000000"/>
        </a:dk2>
        <a:lt2>
          <a:srgbClr val="CCCCCC"/>
        </a:lt2>
        <a:accent1>
          <a:srgbClr val="406E85"/>
        </a:accent1>
        <a:accent2>
          <a:srgbClr val="0081C2"/>
        </a:accent2>
        <a:accent3>
          <a:srgbClr val="B8E2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66CCFF"/>
        </a:lt1>
        <a:dk2>
          <a:srgbClr val="000000"/>
        </a:dk2>
        <a:lt2>
          <a:srgbClr val="CCCCCC"/>
        </a:lt2>
        <a:accent1>
          <a:srgbClr val="2B6A3D"/>
        </a:accent1>
        <a:accent2>
          <a:srgbClr val="384F8C"/>
        </a:accent2>
        <a:accent3>
          <a:srgbClr val="B8E2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66CCFF"/>
        </a:lt1>
        <a:dk2>
          <a:srgbClr val="000000"/>
        </a:dk2>
        <a:lt2>
          <a:srgbClr val="CCCCCC"/>
        </a:lt2>
        <a:accent1>
          <a:srgbClr val="32647D"/>
        </a:accent1>
        <a:accent2>
          <a:srgbClr val="7D4B45"/>
        </a:accent2>
        <a:accent3>
          <a:srgbClr val="B8E2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66CCFF"/>
        </a:lt1>
        <a:dk2>
          <a:srgbClr val="000000"/>
        </a:dk2>
        <a:lt2>
          <a:srgbClr val="CCCCCC"/>
        </a:lt2>
        <a:accent1>
          <a:srgbClr val="606328"/>
        </a:accent1>
        <a:accent2>
          <a:srgbClr val="32647D"/>
        </a:accent2>
        <a:accent3>
          <a:srgbClr val="B8E2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06E85"/>
        </a:accent1>
        <a:accent2>
          <a:srgbClr val="0081C2"/>
        </a:accent2>
        <a:accent3>
          <a:srgbClr val="FFFFFF"/>
        </a:accent3>
        <a:accent4>
          <a:srgbClr val="000000"/>
        </a:accent4>
        <a:accent5>
          <a:srgbClr val="AFBAC2"/>
        </a:accent5>
        <a:accent6>
          <a:srgbClr val="0074B0"/>
        </a:accent6>
        <a:hlink>
          <a:srgbClr val="005885"/>
        </a:hlink>
        <a:folHlink>
          <a:srgbClr val="006CA4"/>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2B6A3D"/>
        </a:accent1>
        <a:accent2>
          <a:srgbClr val="384F8C"/>
        </a:accent2>
        <a:accent3>
          <a:srgbClr val="FFFFFF"/>
        </a:accent3>
        <a:accent4>
          <a:srgbClr val="000000"/>
        </a:accent4>
        <a:accent5>
          <a:srgbClr val="ACB9AF"/>
        </a:accent5>
        <a:accent6>
          <a:srgbClr val="32477E"/>
        </a:accent6>
        <a:hlink>
          <a:srgbClr val="6B612B"/>
        </a:hlink>
        <a:folHlink>
          <a:srgbClr val="32647D"/>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32647D"/>
        </a:accent1>
        <a:accent2>
          <a:srgbClr val="7D4B45"/>
        </a:accent2>
        <a:accent3>
          <a:srgbClr val="FFFFFF"/>
        </a:accent3>
        <a:accent4>
          <a:srgbClr val="000000"/>
        </a:accent4>
        <a:accent5>
          <a:srgbClr val="ADB8BF"/>
        </a:accent5>
        <a:accent6>
          <a:srgbClr val="71433E"/>
        </a:accent6>
        <a:hlink>
          <a:srgbClr val="606328"/>
        </a:hlink>
        <a:folHlink>
          <a:srgbClr val="774B7D"/>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06328"/>
        </a:accent1>
        <a:accent2>
          <a:srgbClr val="32647D"/>
        </a:accent2>
        <a:accent3>
          <a:srgbClr val="FFFFFF"/>
        </a:accent3>
        <a:accent4>
          <a:srgbClr val="000000"/>
        </a:accent4>
        <a:accent5>
          <a:srgbClr val="B6B7AC"/>
        </a:accent5>
        <a:accent6>
          <a:srgbClr val="2C5A71"/>
        </a:accent6>
        <a:hlink>
          <a:srgbClr val="7D5738"/>
        </a:hlink>
        <a:folHlink>
          <a:srgbClr val="774B7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gree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green" id="{3C6176B4-EBD7-4CBE-AA41-45341FAF90FC}" vid="{727BE55C-92DD-428C-97C5-BBC5998D1849}"/>
    </a:ext>
  </a:ext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blue-green">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blue-green" id="{3C6176B4-EBD7-4CBE-AA41-45341FAF90FC}" vid="{727BE55C-92DD-428C-97C5-BBC5998D1849}"/>
    </a:ext>
  </a:extLst>
</a:theme>
</file>

<file path=ppt/theme/theme6.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5159</TotalTime>
  <Words>1021</Words>
  <Application>Microsoft Office PowerPoint</Application>
  <PresentationFormat>On-screen Show (4:3)</PresentationFormat>
  <Paragraphs>140</Paragraphs>
  <Slides>19</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19</vt:i4>
      </vt:variant>
    </vt:vector>
  </HeadingPairs>
  <TitlesOfParts>
    <vt:vector size="31" baseType="lpstr">
      <vt:lpstr>ＭＳ Ｐゴシック</vt:lpstr>
      <vt:lpstr>Arial</vt:lpstr>
      <vt:lpstr>Calibri</vt:lpstr>
      <vt:lpstr>Courier New</vt:lpstr>
      <vt:lpstr>Times New Roman</vt:lpstr>
      <vt:lpstr>Wingdings</vt:lpstr>
      <vt:lpstr>Default Design</vt:lpstr>
      <vt:lpstr>1_Default Design</vt:lpstr>
      <vt:lpstr>blue-green</vt:lpstr>
      <vt:lpstr>White with Courier font for code slides</vt:lpstr>
      <vt:lpstr>1_blue-green</vt:lpstr>
      <vt:lpstr>1_White with Courier font for code slides</vt:lpstr>
      <vt:lpstr>Grab a packet of notes!!</vt:lpstr>
      <vt:lpstr>Forensic DNA Analysis</vt:lpstr>
      <vt:lpstr>What is DNA</vt:lpstr>
      <vt:lpstr>Historical Information</vt:lpstr>
      <vt:lpstr>People of Historical Significance</vt:lpstr>
      <vt:lpstr>People of Historical Significance</vt:lpstr>
      <vt:lpstr>Mid-1980s: The Colin Pitchfork Case</vt:lpstr>
      <vt:lpstr>DNA General Information</vt:lpstr>
      <vt:lpstr>PowerPoint Presentation</vt:lpstr>
      <vt:lpstr>DNA General Information</vt:lpstr>
      <vt:lpstr>Types of DNA</vt:lpstr>
      <vt:lpstr>Mitochondrial DNA</vt:lpstr>
      <vt:lpstr>Where is DNA Found?</vt:lpstr>
      <vt:lpstr>What Factors Affect DNA Evidence</vt:lpstr>
      <vt:lpstr>DNA Collection &amp; Comparison</vt:lpstr>
      <vt:lpstr>DNA Collection &amp; Comparison</vt:lpstr>
      <vt:lpstr>DNA Typing</vt:lpstr>
      <vt:lpstr>Non-coding Regions</vt:lpstr>
      <vt:lpstr>Uses of DNA Profiling</vt:lpstr>
    </vt:vector>
  </TitlesOfParts>
  <Company>Indezine.com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Indezine Template</dc:title>
  <dc:creator>Geetesh Bajaj</dc:creator>
  <cp:lastModifiedBy>Tanya Fillingham</cp:lastModifiedBy>
  <cp:revision>98</cp:revision>
  <dcterms:created xsi:type="dcterms:W3CDTF">2007-02-02T06:34:24Z</dcterms:created>
  <dcterms:modified xsi:type="dcterms:W3CDTF">2017-02-22T15:35:50Z</dcterms:modified>
</cp:coreProperties>
</file>