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7"/>
  </p:notesMasterIdLst>
  <p:sldIdLst>
    <p:sldId id="256" r:id="rId2"/>
    <p:sldId id="258" r:id="rId3"/>
    <p:sldId id="259" r:id="rId4"/>
    <p:sldId id="257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8" r:id="rId13"/>
    <p:sldId id="266" r:id="rId14"/>
    <p:sldId id="269" r:id="rId15"/>
    <p:sldId id="270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322" autoAdjust="0"/>
    <p:restoredTop sz="94660"/>
  </p:normalViewPr>
  <p:slideViewPr>
    <p:cSldViewPr snapToGrid="0">
      <p:cViewPr varScale="1">
        <p:scale>
          <a:sx n="64" d="100"/>
          <a:sy n="64" d="100"/>
        </p:scale>
        <p:origin x="80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A9809C-C47C-48F3-ACB3-49C0E555FACE}" type="datetimeFigureOut">
              <a:rPr lang="en-US" smtClean="0"/>
              <a:t>8/23/2017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F339E0-CE31-43B7-82F6-78978236C9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59501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Bar: discrete data (categorical)</a:t>
            </a:r>
          </a:p>
          <a:p>
            <a:r>
              <a:rPr lang="en-US" dirty="0" smtClean="0"/>
              <a:t>Line: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continous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F339E0-CE31-43B7-82F6-78978236C9B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91651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8/23/2017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8/23/2017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8/23/2017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8/23/2017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8/23/2017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8/23/2017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8/23/2017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8/23/2017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8/23/2017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8/23/2017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8/23/2017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8/23/2017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Graphing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Using DR TAILS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01785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1895" y="72189"/>
            <a:ext cx="9601200" cy="1485900"/>
          </a:xfrm>
        </p:spPr>
        <p:txBody>
          <a:bodyPr/>
          <a:lstStyle/>
          <a:p>
            <a:r>
              <a:rPr lang="en-US" dirty="0" smtClean="0"/>
              <a:t>DR TA</a:t>
            </a:r>
            <a:r>
              <a:rPr lang="en-US" sz="6600" dirty="0" smtClean="0">
                <a:solidFill>
                  <a:srgbClr val="FF0000"/>
                </a:solidFill>
              </a:rPr>
              <a:t>I</a:t>
            </a:r>
            <a:r>
              <a:rPr lang="en-US" dirty="0" smtClean="0"/>
              <a:t>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2117559"/>
            <a:ext cx="9601200" cy="3581400"/>
          </a:xfrm>
        </p:spPr>
        <p:txBody>
          <a:bodyPr>
            <a:noAutofit/>
          </a:bodyPr>
          <a:lstStyle/>
          <a:p>
            <a:r>
              <a:rPr lang="en-US" sz="2800" dirty="0" smtClean="0"/>
              <a:t>Increments</a:t>
            </a:r>
          </a:p>
          <a:p>
            <a:r>
              <a:rPr lang="en-US" sz="2800" dirty="0" smtClean="0"/>
              <a:t>Choose a scale that will fit all of your data on the page</a:t>
            </a:r>
          </a:p>
          <a:p>
            <a:r>
              <a:rPr lang="en-US" sz="2800" dirty="0" smtClean="0"/>
              <a:t>Start from the origin, with equal numbering and spacing from there. </a:t>
            </a:r>
          </a:p>
          <a:p>
            <a:pPr lvl="1"/>
            <a:r>
              <a:rPr lang="en-US" sz="2800" dirty="0" smtClean="0"/>
              <a:t>Make sure that you choose increments that will have you using as much of your graph. </a:t>
            </a:r>
          </a:p>
          <a:p>
            <a:r>
              <a:rPr lang="en-US" sz="2800" dirty="0" smtClean="0"/>
              <a:t>Questions to ask yourself:</a:t>
            </a:r>
          </a:p>
          <a:p>
            <a:pPr lvl="1"/>
            <a:r>
              <a:rPr lang="en-US" sz="2800" dirty="0" smtClean="0"/>
              <a:t>How many squares do you have to work with?</a:t>
            </a:r>
          </a:p>
          <a:p>
            <a:pPr lvl="1"/>
            <a:r>
              <a:rPr lang="en-US" sz="2800" dirty="0" smtClean="0"/>
              <a:t>How much data do you have to graph?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0812741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419894"/>
            <a:ext cx="9601200" cy="3581400"/>
          </a:xfrm>
        </p:spPr>
        <p:txBody>
          <a:bodyPr>
            <a:normAutofit/>
          </a:bodyPr>
          <a:lstStyle/>
          <a:p>
            <a:r>
              <a:rPr lang="en-US" sz="3200" dirty="0"/>
              <a:t>Bad examples – make sure your origin is at zero, and mark at equal increments (unlike the bottom graph)</a:t>
            </a:r>
          </a:p>
        </p:txBody>
      </p:sp>
      <p:pic>
        <p:nvPicPr>
          <p:cNvPr id="4" name="Content Placeholder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3608" y="1825625"/>
            <a:ext cx="3624784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84404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good choice of increments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2333" y="1801847"/>
            <a:ext cx="5893284" cy="3706730"/>
          </a:xfrm>
        </p:spPr>
      </p:pic>
      <p:sp>
        <p:nvSpPr>
          <p:cNvPr id="5" name="TextBox 4"/>
          <p:cNvSpPr txBox="1"/>
          <p:nvPr/>
        </p:nvSpPr>
        <p:spPr>
          <a:xfrm>
            <a:off x="675861" y="5844209"/>
            <a:ext cx="908158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With the boxes available, 12 seconds fit into this space well by choosing 10 boxes = 2 seconds.  </a:t>
            </a:r>
          </a:p>
          <a:p>
            <a:r>
              <a:rPr lang="en-US" dirty="0" smtClean="0"/>
              <a:t>Try different scales, trying to fill up the space you have while still having nice even increments</a:t>
            </a:r>
          </a:p>
          <a:p>
            <a:r>
              <a:rPr lang="en-US" dirty="0" smtClean="0"/>
              <a:t>For plotting.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515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4084" y="132347"/>
            <a:ext cx="9601200" cy="1485900"/>
          </a:xfrm>
        </p:spPr>
        <p:txBody>
          <a:bodyPr/>
          <a:lstStyle/>
          <a:p>
            <a:r>
              <a:rPr lang="en-US" dirty="0" smtClean="0"/>
              <a:t>DR TAI</a:t>
            </a:r>
            <a:r>
              <a:rPr lang="en-US" sz="7200" dirty="0" smtClean="0">
                <a:solidFill>
                  <a:srgbClr val="FF0000"/>
                </a:solidFill>
              </a:rPr>
              <a:t>L</a:t>
            </a:r>
            <a:r>
              <a:rPr lang="en-US" dirty="0" smtClean="0"/>
              <a:t>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Labels – on each axis, you need labels with units. </a:t>
            </a:r>
          </a:p>
          <a:p>
            <a:endParaRPr lang="en-US" dirty="0"/>
          </a:p>
          <a:p>
            <a:r>
              <a:rPr lang="en-US" dirty="0" smtClean="0"/>
              <a:t>Examples: mass (grams), Volume (mL), length (m)</a:t>
            </a:r>
          </a:p>
          <a:p>
            <a:endParaRPr lang="en-US" dirty="0"/>
          </a:p>
          <a:p>
            <a:r>
              <a:rPr lang="en-US" dirty="0" smtClean="0"/>
              <a:t>The variable (mass, volume, length) is the label. The way you measure it (grams, mL, ) is the units.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71926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8147" y="156411"/>
            <a:ext cx="9601200" cy="1485900"/>
          </a:xfrm>
        </p:spPr>
        <p:txBody>
          <a:bodyPr/>
          <a:lstStyle/>
          <a:p>
            <a:r>
              <a:rPr lang="en-US" dirty="0" smtClean="0"/>
              <a:t>DR TAIL</a:t>
            </a:r>
            <a:r>
              <a:rPr lang="en-US" sz="8000" dirty="0" smtClean="0">
                <a:solidFill>
                  <a:srgbClr val="FF0000"/>
                </a:solidFill>
              </a:rPr>
              <a:t>S</a:t>
            </a:r>
            <a:endParaRPr lang="en-US" sz="8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2286000"/>
            <a:ext cx="9601200" cy="4283242"/>
          </a:xfrm>
        </p:spPr>
        <p:txBody>
          <a:bodyPr>
            <a:normAutofit lnSpcReduction="10000"/>
          </a:bodyPr>
          <a:lstStyle/>
          <a:p>
            <a:r>
              <a:rPr lang="en-US" sz="3600" b="1" dirty="0">
                <a:solidFill>
                  <a:schemeClr val="tx1"/>
                </a:solidFill>
              </a:rPr>
              <a:t>S</a:t>
            </a:r>
            <a:r>
              <a:rPr lang="en-US" sz="3600" dirty="0">
                <a:solidFill>
                  <a:schemeClr val="tx1"/>
                </a:solidFill>
              </a:rPr>
              <a:t>ize</a:t>
            </a:r>
            <a:r>
              <a:rPr lang="en-US" sz="4000" dirty="0"/>
              <a:t>:  </a:t>
            </a:r>
          </a:p>
          <a:p>
            <a:pPr lvl="1"/>
            <a:r>
              <a:rPr lang="en-US" sz="3600" dirty="0"/>
              <a:t>Your graph must take up at least half of the available space. </a:t>
            </a:r>
          </a:p>
          <a:p>
            <a:pPr lvl="1"/>
            <a:r>
              <a:rPr lang="en-US" sz="3600" dirty="0"/>
              <a:t>For a graph on a full page of paper, that means it should be over a half of page.  </a:t>
            </a:r>
          </a:p>
          <a:p>
            <a:pPr lvl="1"/>
            <a:r>
              <a:rPr lang="en-US" sz="3600" dirty="0"/>
              <a:t>You will not earn this point if you choose increments that squish your data into a very small part of your graph.</a:t>
            </a:r>
          </a:p>
          <a:p>
            <a:pPr marL="0" indent="0">
              <a:buNone/>
            </a:pPr>
            <a:endParaRPr lang="en-US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543336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1894" y="96252"/>
            <a:ext cx="9601200" cy="1485900"/>
          </a:xfrm>
        </p:spPr>
        <p:txBody>
          <a:bodyPr>
            <a:normAutofit/>
          </a:bodyPr>
          <a:lstStyle/>
          <a:p>
            <a:r>
              <a:rPr lang="en-US" sz="5400" dirty="0" smtClean="0"/>
              <a:t>Statement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428750"/>
            <a:ext cx="9601200" cy="5101390"/>
          </a:xfrm>
        </p:spPr>
        <p:txBody>
          <a:bodyPr>
            <a:normAutofit/>
          </a:bodyPr>
          <a:lstStyle/>
          <a:p>
            <a:r>
              <a:rPr lang="en-US" sz="2400" b="1" dirty="0">
                <a:solidFill>
                  <a:schemeClr val="tx1"/>
                </a:solidFill>
              </a:rPr>
              <a:t>S</a:t>
            </a:r>
            <a:r>
              <a:rPr lang="en-US" sz="2400" dirty="0"/>
              <a:t>tatement:  You must include a statement that includes WHAT YOU SEE (shape or slope of the graph), and WHAT IT MEANS (here you need to talk about the variables on the graph).</a:t>
            </a:r>
          </a:p>
          <a:p>
            <a:endParaRPr lang="en-US" sz="2400" b="1" dirty="0"/>
          </a:p>
          <a:p>
            <a:r>
              <a:rPr lang="en-US" sz="2400" b="1" dirty="0"/>
              <a:t>Example:  </a:t>
            </a:r>
            <a:r>
              <a:rPr lang="en-US" sz="2400" dirty="0"/>
              <a:t>  This graph is a straight line, so the slope does not change.  Because the slope is constant, the speed (position over time) is constant.</a:t>
            </a:r>
          </a:p>
          <a:p>
            <a:endParaRPr lang="en-US" sz="2400" b="1" dirty="0"/>
          </a:p>
          <a:p>
            <a:r>
              <a:rPr lang="en-US" sz="2400" b="1" dirty="0">
                <a:solidFill>
                  <a:srgbClr val="FF0000"/>
                </a:solidFill>
              </a:rPr>
              <a:t>This will be the most challenging part of the score, and will be something we should discuss for each graph.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3666819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graph?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A graph communicates in picture form the data collected in an experiment. </a:t>
            </a:r>
            <a:endParaRPr lang="en-US" sz="2400" dirty="0"/>
          </a:p>
        </p:txBody>
      </p:sp>
      <p:pic>
        <p:nvPicPr>
          <p:cNvPr id="1026" name="Picture 2" descr="Related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3564" y="3081087"/>
            <a:ext cx="5445125" cy="3333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389070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do you need to learn about graphing?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will be graphing the data you collect from experiments. </a:t>
            </a:r>
          </a:p>
          <a:p>
            <a:r>
              <a:rPr lang="en-US" dirty="0" smtClean="0"/>
              <a:t>To interpret your data</a:t>
            </a:r>
          </a:p>
          <a:p>
            <a:r>
              <a:rPr lang="en-US" dirty="0" smtClean="0"/>
              <a:t>Need to communicate your results with the class.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11010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8147" y="204537"/>
            <a:ext cx="9601200" cy="1485900"/>
          </a:xfrm>
        </p:spPr>
        <p:txBody>
          <a:bodyPr>
            <a:normAutofit/>
          </a:bodyPr>
          <a:lstStyle/>
          <a:p>
            <a:r>
              <a:rPr lang="en-US" sz="7200" dirty="0" smtClean="0">
                <a:solidFill>
                  <a:srgbClr val="FF0000"/>
                </a:solidFill>
              </a:rPr>
              <a:t>D</a:t>
            </a:r>
            <a:r>
              <a:rPr lang="en-US" sz="4800" dirty="0" smtClean="0"/>
              <a:t>R TAILS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Data</a:t>
            </a:r>
          </a:p>
          <a:p>
            <a:r>
              <a:rPr lang="en-US" dirty="0" smtClean="0"/>
              <a:t>All data should be plotted accurately. </a:t>
            </a:r>
          </a:p>
          <a:p>
            <a:pPr lvl="1"/>
            <a:r>
              <a:rPr lang="en-US" dirty="0" smtClean="0"/>
              <a:t>With large sets of data, count the number of points and make sure you have the correct total. </a:t>
            </a:r>
          </a:p>
          <a:p>
            <a:pPr lvl="1"/>
            <a:r>
              <a:rPr lang="en-US" dirty="0" smtClean="0"/>
              <a:t>Be sure not to mix up x and y axes. </a:t>
            </a:r>
          </a:p>
          <a:p>
            <a:pPr lvl="1"/>
            <a:r>
              <a:rPr lang="en-US" dirty="0" smtClean="0"/>
              <a:t>Use small points that will make it easy to see where the point has been placed.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31887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6116" y="84222"/>
            <a:ext cx="11201400" cy="1485900"/>
          </a:xfrm>
        </p:spPr>
        <p:txBody>
          <a:bodyPr>
            <a:normAutofit/>
          </a:bodyPr>
          <a:lstStyle/>
          <a:p>
            <a:r>
              <a:rPr lang="en-US" sz="4800" dirty="0" smtClean="0"/>
              <a:t>Bar vs. Line graphs ….which should I use?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Image result for graph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6117" y="1203158"/>
            <a:ext cx="5871410" cy="44035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Image result for graph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9266" y="1371601"/>
            <a:ext cx="5048250" cy="3971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097562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4085" y="120315"/>
            <a:ext cx="9601200" cy="1485900"/>
          </a:xfrm>
        </p:spPr>
        <p:txBody>
          <a:bodyPr/>
          <a:lstStyle/>
          <a:p>
            <a:r>
              <a:rPr lang="en-US" dirty="0" smtClean="0"/>
              <a:t>D</a:t>
            </a:r>
            <a:r>
              <a:rPr lang="en-US" sz="6000" dirty="0" smtClean="0">
                <a:solidFill>
                  <a:srgbClr val="FF0000"/>
                </a:solidFill>
              </a:rPr>
              <a:t>R</a:t>
            </a:r>
            <a:r>
              <a:rPr lang="en-US" dirty="0" smtClean="0"/>
              <a:t> TAILS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Ruler</a:t>
            </a:r>
          </a:p>
          <a:p>
            <a:r>
              <a:rPr lang="en-US" dirty="0" smtClean="0"/>
              <a:t>A ruler should be used to make straight axes</a:t>
            </a:r>
          </a:p>
          <a:p>
            <a:r>
              <a:rPr lang="en-US" dirty="0" smtClean="0"/>
              <a:t>Graph should include line of best fit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*Constructing graphs in excel is encouraged.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98311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599" y="495299"/>
            <a:ext cx="9601200" cy="35814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Line of best fit, must go through (0,0). </a:t>
            </a:r>
          </a:p>
          <a:p>
            <a:r>
              <a:rPr lang="en-US" sz="2400" dirty="0" smtClean="0"/>
              <a:t>Half the points above, half the points below the line. </a:t>
            </a:r>
            <a:endParaRPr lang="en-US" sz="2400" dirty="0"/>
          </a:p>
        </p:txBody>
      </p:sp>
      <p:pic>
        <p:nvPicPr>
          <p:cNvPr id="4" name="Content Placeholder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67884" y="1563048"/>
            <a:ext cx="6808631" cy="50273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38399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4084" y="180474"/>
            <a:ext cx="9601200" cy="1485900"/>
          </a:xfrm>
        </p:spPr>
        <p:txBody>
          <a:bodyPr/>
          <a:lstStyle/>
          <a:p>
            <a:r>
              <a:rPr lang="en-US" dirty="0" smtClean="0"/>
              <a:t>DR </a:t>
            </a:r>
            <a:r>
              <a:rPr lang="en-US" sz="7200" dirty="0" smtClean="0">
                <a:solidFill>
                  <a:srgbClr val="FF0000"/>
                </a:solidFill>
              </a:rPr>
              <a:t>T</a:t>
            </a:r>
            <a:r>
              <a:rPr lang="en-US" dirty="0" smtClean="0"/>
              <a:t>AILS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Title: Your title should follow this: The effect of Manipulated Variable vs. Responding Variable. </a:t>
            </a:r>
          </a:p>
          <a:p>
            <a:r>
              <a:rPr lang="en-US" dirty="0" smtClean="0"/>
              <a:t>Ex. The effect of wing length vs Time of descent. </a:t>
            </a:r>
            <a:endParaRPr lang="en-US" dirty="0"/>
          </a:p>
        </p:txBody>
      </p:sp>
      <p:pic>
        <p:nvPicPr>
          <p:cNvPr id="3074" name="Picture 2" descr="Image result for graph titl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8795" y="3557336"/>
            <a:ext cx="4400883" cy="33006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95371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4085" y="72189"/>
            <a:ext cx="9601200" cy="1485900"/>
          </a:xfrm>
        </p:spPr>
        <p:txBody>
          <a:bodyPr/>
          <a:lstStyle/>
          <a:p>
            <a:r>
              <a:rPr lang="en-US" dirty="0" smtClean="0"/>
              <a:t>DR T</a:t>
            </a:r>
            <a:r>
              <a:rPr lang="en-US" sz="7200" dirty="0" smtClean="0">
                <a:solidFill>
                  <a:srgbClr val="FF0000"/>
                </a:solidFill>
              </a:rPr>
              <a:t>A</a:t>
            </a:r>
            <a:r>
              <a:rPr lang="en-US" dirty="0" smtClean="0"/>
              <a:t>ILS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284" y="1732547"/>
            <a:ext cx="9601200" cy="35814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Axis</a:t>
            </a:r>
          </a:p>
          <a:p>
            <a:r>
              <a:rPr lang="en-US" sz="2400" dirty="0" smtClean="0"/>
              <a:t>Remember </a:t>
            </a:r>
            <a:r>
              <a:rPr lang="en-US" sz="2400" dirty="0" smtClean="0">
                <a:solidFill>
                  <a:srgbClr val="FF0000"/>
                </a:solidFill>
              </a:rPr>
              <a:t>DRY MIX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The </a:t>
            </a:r>
            <a:r>
              <a:rPr lang="en-US" sz="2400" dirty="0" smtClean="0">
                <a:solidFill>
                  <a:srgbClr val="FF0000"/>
                </a:solidFill>
              </a:rPr>
              <a:t>D</a:t>
            </a:r>
            <a:r>
              <a:rPr lang="en-US" sz="2400" dirty="0" smtClean="0">
                <a:solidFill>
                  <a:schemeClr val="tx1"/>
                </a:solidFill>
              </a:rPr>
              <a:t>ependent (or </a:t>
            </a:r>
            <a:r>
              <a:rPr lang="en-US" sz="2400" dirty="0" smtClean="0">
                <a:solidFill>
                  <a:srgbClr val="FF0000"/>
                </a:solidFill>
              </a:rPr>
              <a:t>R</a:t>
            </a:r>
            <a:r>
              <a:rPr lang="en-US" sz="2400" dirty="0" smtClean="0">
                <a:solidFill>
                  <a:schemeClr val="tx1"/>
                </a:solidFill>
              </a:rPr>
              <a:t>esponding variable) goes on the </a:t>
            </a:r>
            <a:r>
              <a:rPr lang="en-US" sz="2400" dirty="0" smtClean="0">
                <a:solidFill>
                  <a:srgbClr val="FF0000"/>
                </a:solidFill>
              </a:rPr>
              <a:t>Y</a:t>
            </a:r>
            <a:r>
              <a:rPr lang="en-US" sz="2400" dirty="0" smtClean="0">
                <a:solidFill>
                  <a:schemeClr val="tx1"/>
                </a:solidFill>
              </a:rPr>
              <a:t> axis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The </a:t>
            </a:r>
            <a:r>
              <a:rPr lang="en-US" sz="2400" dirty="0" smtClean="0">
                <a:solidFill>
                  <a:srgbClr val="FF0000"/>
                </a:solidFill>
              </a:rPr>
              <a:t>M</a:t>
            </a:r>
            <a:r>
              <a:rPr lang="en-US" sz="2400" dirty="0" smtClean="0">
                <a:solidFill>
                  <a:schemeClr val="tx1"/>
                </a:solidFill>
              </a:rPr>
              <a:t>anipulated (or </a:t>
            </a:r>
            <a:r>
              <a:rPr lang="en-US" sz="2400" dirty="0" smtClean="0">
                <a:solidFill>
                  <a:srgbClr val="FF0000"/>
                </a:solidFill>
              </a:rPr>
              <a:t>I</a:t>
            </a:r>
            <a:r>
              <a:rPr lang="en-US" sz="2400" dirty="0" smtClean="0">
                <a:solidFill>
                  <a:schemeClr val="tx1"/>
                </a:solidFill>
              </a:rPr>
              <a:t>ndependent variable) goes on the </a:t>
            </a:r>
            <a:r>
              <a:rPr lang="en-US" sz="2400" dirty="0" smtClean="0">
                <a:solidFill>
                  <a:srgbClr val="FF0000"/>
                </a:solidFill>
              </a:rPr>
              <a:t>X</a:t>
            </a:r>
            <a:r>
              <a:rPr lang="en-US" sz="2400" dirty="0" smtClean="0">
                <a:solidFill>
                  <a:schemeClr val="tx1"/>
                </a:solidFill>
              </a:rPr>
              <a:t> axis. 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0672947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Crop</Template>
  <TotalTime>991</TotalTime>
  <Words>595</Words>
  <Application>Microsoft Office PowerPoint</Application>
  <PresentationFormat>Widescreen</PresentationFormat>
  <Paragraphs>65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Franklin Gothic Book</vt:lpstr>
      <vt:lpstr>Crop</vt:lpstr>
      <vt:lpstr>Graphing</vt:lpstr>
      <vt:lpstr>What is a graph?</vt:lpstr>
      <vt:lpstr>Why do you need to learn about graphing?</vt:lpstr>
      <vt:lpstr>DR TAILS</vt:lpstr>
      <vt:lpstr>Bar vs. Line graphs ….which should I use?</vt:lpstr>
      <vt:lpstr>DR TAILS</vt:lpstr>
      <vt:lpstr>PowerPoint Presentation</vt:lpstr>
      <vt:lpstr>DR TAILS</vt:lpstr>
      <vt:lpstr>DR TAILS </vt:lpstr>
      <vt:lpstr>DR TAILS</vt:lpstr>
      <vt:lpstr>PowerPoint Presentation</vt:lpstr>
      <vt:lpstr>A good choice of increments</vt:lpstr>
      <vt:lpstr>DR TAILS</vt:lpstr>
      <vt:lpstr>DR TAILS</vt:lpstr>
      <vt:lpstr>Statement</vt:lpstr>
    </vt:vector>
  </TitlesOfParts>
  <Company>Academy School District 20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Graphing</dc:title>
  <dc:creator>Tanya Fillingham</dc:creator>
  <cp:lastModifiedBy>Tanya Fillingham</cp:lastModifiedBy>
  <cp:revision>7</cp:revision>
  <dcterms:created xsi:type="dcterms:W3CDTF">2017-08-23T22:49:09Z</dcterms:created>
  <dcterms:modified xsi:type="dcterms:W3CDTF">2017-08-24T15:20:24Z</dcterms:modified>
</cp:coreProperties>
</file>