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434" autoAdjust="0"/>
  </p:normalViewPr>
  <p:slideViewPr>
    <p:cSldViewPr snapToGrid="0">
      <p:cViewPr varScale="1">
        <p:scale>
          <a:sx n="40" d="100"/>
          <a:sy n="40" d="100"/>
        </p:scale>
        <p:origin x="7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9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51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FB36-53CE-4E10-ACFA-7FF8DA4A3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3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589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4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5F6DCA-87E1-4109-B5DE-42BFAC021C7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0E6129-665A-405D-B505-F9FCA08E51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23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Forensic%20Science\Unit%203%20Collection%20of%20Evidence\evidence%20collection%20guidelines.htm#8" TargetMode="External"/><Relationship Id="rId3" Type="http://schemas.openxmlformats.org/officeDocument/2006/relationships/hyperlink" Target="file:///F:\Forensic%20Science\Unit%203%20Collection%20of%20Evidence\evidence%20collection%20guidelines.htm#3" TargetMode="External"/><Relationship Id="rId7" Type="http://schemas.openxmlformats.org/officeDocument/2006/relationships/hyperlink" Target="file:///F:\Forensic%20Science\Unit%203%20Collection%20of%20Evidence\evidence%20collection%20guidelines.htm#7" TargetMode="External"/><Relationship Id="rId12" Type="http://schemas.openxmlformats.org/officeDocument/2006/relationships/hyperlink" Target="file:///F:\Forensic%20Science\Unit%203%20Collection%20of%20Evidence\evidence%20collection%20guidelines.htm#12" TargetMode="External"/><Relationship Id="rId2" Type="http://schemas.openxmlformats.org/officeDocument/2006/relationships/hyperlink" Target="file:///F:\Forensic%20Science\Unit%203%20Collection%20of%20Evidence\evidence%20collection%20guidelines.htm#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Forensic%20Science\Unit%203%20Collection%20of%20Evidence\evidence%20collection%20guidelines.htm#6" TargetMode="External"/><Relationship Id="rId11" Type="http://schemas.openxmlformats.org/officeDocument/2006/relationships/hyperlink" Target="file:///F:\Forensic%20Science\Unit%203%20Collection%20of%20Evidence\evidence%20collection%20guidelines.htm#11" TargetMode="External"/><Relationship Id="rId5" Type="http://schemas.openxmlformats.org/officeDocument/2006/relationships/hyperlink" Target="file:///F:\Forensic%20Science\Unit%203%20Collection%20of%20Evidence\evidence%20collection%20guidelines.htm#5" TargetMode="External"/><Relationship Id="rId10" Type="http://schemas.openxmlformats.org/officeDocument/2006/relationships/hyperlink" Target="file:///F:\Forensic%20Science\Unit%203%20Collection%20of%20Evidence\evidence%20collection%20guidelines.htm#10" TargetMode="External"/><Relationship Id="rId4" Type="http://schemas.openxmlformats.org/officeDocument/2006/relationships/hyperlink" Target="file:///F:\Forensic%20Science\Unit%203%20Collection%20of%20Evidence\evidence%20collection%20guidelines.htm#4" TargetMode="External"/><Relationship Id="rId9" Type="http://schemas.openxmlformats.org/officeDocument/2006/relationships/hyperlink" Target="file:///F:\Forensic%20Science\Unit%203%20Collection%20of%20Evidence\evidence%20collection%20guidelines.htm#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 and </a:t>
            </a:r>
            <a:r>
              <a:rPr lang="en-US" dirty="0"/>
              <a:t>C</a:t>
            </a:r>
            <a:r>
              <a:rPr lang="en-US" dirty="0" smtClean="0"/>
              <a:t>hain of Custody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Chemical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905" y="816936"/>
            <a:ext cx="54864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dirty="0"/>
              <a:t>Evidence subjected to any type of chemical procedure</a:t>
            </a:r>
          </a:p>
        </p:txBody>
      </p:sp>
      <p:pic>
        <p:nvPicPr>
          <p:cNvPr id="8195" name="Picture 4" descr="1 GC Mass S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5" y="2925450"/>
            <a:ext cx="46482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DSC018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004408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8197" name="Picture 8" descr="IR Spectrum-Caffe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15" y="3962400"/>
            <a:ext cx="36718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276200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charset="0"/>
                <a:ea typeface="ＭＳ Ｐゴシック" charset="0"/>
              </a:rPr>
              <a:t>bsapp.com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0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412" y="2084832"/>
            <a:ext cx="467884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Blood Stains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Hair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Fibers and Threads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Glass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6"/>
              </a:rPr>
              <a:t>Paint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7"/>
              </a:rPr>
              <a:t>Flammable Liquids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8"/>
              </a:rPr>
              <a:t>Firearms Evidence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9"/>
              </a:rPr>
              <a:t>Tool Marks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10"/>
              </a:rPr>
              <a:t>Controlled Substances and Medicinal </a:t>
            </a:r>
            <a:r>
              <a:rPr lang="en-US" sz="2400" dirty="0" smtClean="0">
                <a:hlinkClick r:id="rId10"/>
              </a:rPr>
              <a:t>	Preparations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11"/>
              </a:rPr>
              <a:t>Questioned Documents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12"/>
              </a:rPr>
              <a:t>Latent Fingerprints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076" y="2084832"/>
            <a:ext cx="4660231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3200" dirty="0" smtClean="0"/>
              <a:t>As a squad, create guidelines for collecting the following types of evidence at a crime scene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3200" dirty="0" smtClean="0"/>
              <a:t>**Cite sources!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5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evidence is identified…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must be packaged, sealed, and labeled properly.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liquids and arson </a:t>
            </a:r>
            <a:r>
              <a:rPr lang="en-US" sz="2800" dirty="0" smtClean="0"/>
              <a:t>remains=airtight</a:t>
            </a:r>
            <a:r>
              <a:rPr lang="en-US" sz="2800" dirty="0" smtClean="0"/>
              <a:t>, unbreakable containers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Moist biological evidence=breathable container until dried out, then paper bindle and plastic or paper container.</a:t>
            </a:r>
          </a:p>
          <a:p>
            <a:endParaRPr lang="en-US" sz="2800" dirty="0"/>
          </a:p>
          <a:p>
            <a:r>
              <a:rPr lang="en-US" sz="2800" dirty="0" smtClean="0"/>
              <a:t>Evidence Labels must be filled out properly!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0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lertsecurityproducts.com/images/products/securitybags/evidence-bag_det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8184" r="7778" b="12189"/>
          <a:stretch/>
        </p:blipFill>
        <p:spPr bwMode="auto">
          <a:xfrm>
            <a:off x="2700337" y="0"/>
            <a:ext cx="6300788" cy="6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3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97" y="216123"/>
            <a:ext cx="9720072" cy="1499616"/>
          </a:xfrm>
        </p:spPr>
        <p:txBody>
          <a:bodyPr/>
          <a:lstStyle/>
          <a:p>
            <a:r>
              <a:rPr lang="en-US" dirty="0" smtClean="0"/>
              <a:t>Chain of </a:t>
            </a:r>
            <a:r>
              <a:rPr lang="en-US" dirty="0" smtClean="0"/>
              <a:t>custody/</a:t>
            </a:r>
            <a:r>
              <a:rPr lang="en-US" dirty="0" err="1" smtClean="0"/>
              <a:t>posession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97" y="1880199"/>
            <a:ext cx="7903304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final container for the evidence is a collection bag.</a:t>
            </a:r>
          </a:p>
          <a:p>
            <a:r>
              <a:rPr lang="en-US" sz="2800" dirty="0" smtClean="0"/>
              <a:t>Once labelled, the container is sealed and the collectors signature is written across the sealed edge.</a:t>
            </a:r>
          </a:p>
          <a:p>
            <a:r>
              <a:rPr lang="en-US" sz="2800" dirty="0" smtClean="0"/>
              <a:t>When the evidence is given to the next person responsible for its care, who takes it to the lab and signs it over to a technician.</a:t>
            </a:r>
          </a:p>
          <a:p>
            <a:r>
              <a:rPr lang="en-US" sz="2800" dirty="0" smtClean="0"/>
              <a:t>Each time the evidence changes hands, the chain of custody must be signed to ensure proper handling of evidence</a:t>
            </a:r>
            <a:endParaRPr lang="en-US" sz="2800" dirty="0"/>
          </a:p>
        </p:txBody>
      </p:sp>
      <p:sp>
        <p:nvSpPr>
          <p:cNvPr id="5" name="AutoShape 4" descr="data:image/jpeg;base64,/9j/4AAQSkZJRgABAQAAAQABAAD/2wCEAAkGBhISERQUExQVFBUUFRQUFRUUGBcWFRQXFBYXFBcXFxcXGyYfFxokGRUUHy8gIycpLCwsFx4xNTAqNSYsLCkBCQoKDgwOGg8PGi4kHyQuLCwvLywsLCwsLCksKSwsLSwtLCwsLCwsLCwsLCwpLyksLCwsLCwsLCwsLCwsLCwsLP/AABEIALcBFAMBIgACEQEDEQH/xAAcAAABBQEBAQAAAAAAAAAAAAADAAECBAUGBwj/xABBEAABAwIDAwkFBwIFBQEAAAABAAIRAyEEEjEFQVEGEyJSYXGBkaEUMlOx0RUjQpLB4fAWYgdDgqLxM2PS4vJy/8QAGgEAAwEBAQEAAAAAAAAAAAAAAAEDAgQFBv/EADURAAEDAQYDBAoCAwEAAAAAAAEAAhEDBBIhMUFRExShYXGBkQUVIjJSscHR4fBCYiPS8XL/2gAMAwEAAhEDEQA/APIMPXdfKEWjjCTDkLCVw2Z3/oiUKeZ8xaZlcbgMZC9qg5xDLrsZy7EFryTdxHmrGEa3NYkmN6CxsE9HNrusrVDPI6IA32hDzgtUG+0JGuxP4VXKcxjcSfJKvVzEHfF+9XcPhXB5O6T6oeI2ZckOAHA7kr7ZxWjZqtw3Rrl9UKs/NUg6SArVbCMt+EfNDxGHad4B+aZ2FcYzuELE5QYVrhBdLb06/uSbF2gAzaJ8VJgPwx/N6JWwwMCQIEKHsh+J6/ugOEINJ4qEx5EfVXWiAN1tExQ6BsBOY8VapUbT6n3R9VznBeow3gENlOURxA0Se4bvPioELOarEJio5VNIJrDkMLMxLIqGBw8VpF0aqtVwhc4kOG5WpmDiuG1MNRgDc5Q2j/t/NWMfh5bPV+WiH7M/r+pVuQWwSLiEOdBBCKdK8xzXCJHZ9FmVa/Qa3gTPhoi4pmWk0dt+8gpUsAQRJECJVjGUs4ABGsrZcJACg2jULHFwxiAqVT/pN7/qj4bDNLJI43UX4foNbmEzPzUW4V0RnEcJTJBGeqy1ha4Etn2QNM0KibOG7KUKiP7Se6bLRp4ZoaekJIiUAYFwuHgdq0HjFSNmeA3XPbDzT4Vo6UAi29VqAMSNRdXKVNwMucCI4p8JhsupBkLN4CVQ0XPuCIidvDJVTUmoDxITtGepfifTciHBw6Q4RO/5KeIw3SlpAKd4abLPCfBLhrMbpVcEJBacqr4v3/JEOFc49IhPiMMS60aD0Q0wcSnUYXNN1kYj9hDhnB3mtGFTipxHorTDYTqsPXTZhBOHQBOkkkprqVLCU2w3ogl2hPHt8FY510OtETu3jxXW7H/w1rvpML+iSAYtInjdatP/AAoJ1qAHwP6LqNGo45LxadtoU2gX9NO7uXAUC4kju3Xv3JmYeplkyJixMHW/dZeoYf8Aw0Ddap8B9IV6j/h1hhd0uPb+6BZapOQCbvSdnAiSc15JTpxfdNgTfS6lzJc6RBMiwkzYi8d69pw/IvCN0pNV+jsHDt0pM8lQWJ5zIUD6YpjBrTvsvKKHJh2Iwz8jajq9Ko0hga4tNN4aywG/Pv4T3rDxeyqrKhY9ha5hc1zX9HKbfRfQgwNLILDW7Q0f8IPsVD4FInWXNDvTT0WjYzGDuii30uBMsz7V4JhNjVHFopgvLoaAA6SRa1rjtUWbLqBzmZXFzXODgBIaZuDC+gXgvaWWDDEgAAGOwKNLDMpgBjQI0sECxHV3Ra9cADCn1/C8T2dyaxLXta2nJIDS5zQWszakz7sAzN4UsTyRxrXOYaLyWOLDFxIMWvcdq9wpQ0mRm9L9vFTdWJJJ1Nytci05lTHpqo0QGjqvCDyUxnwH+n1RGcjsYf8AJf4x9V7lzifnE+RZuU/Xlb4R1+68SPIbGgSaJHCSJPgCgv5K4of5LyOwar3Fzkkcgzco9eV/hb1+6+f62wcRF6NQSOqfkqTdm1GxLXcT0XC9wDpwX0W53YhGiDuHkjksIDuiXrkky5g8188+xVA2Mjt2odu8FEYN5EZCTmB906T3L6IOGbwHkm9nbwHkEcl/bp+UeuP6dfwvnavgX9KWkZuII0Ft3FIYJ5MgHU3AOpj6L6HfhGHVjT3gJew0+o3yCXJn4uiPWzc+H1/C+eRs+pA6JtH4XbvmlVwzhmlsZtJBC+hxgafUb5BJ+zaRvzbPyhHJn4uiB6XaP4dfwvCmYzDZWg4aHAAF/POdLoILspAAngr+BwOzqsNqVatAHgM0aEXynfK9iOyKJ1pM/KFA7Ew/wqf5QkbG74ui363pwfYOP9vwvI9pckKNOow08Q51Cpmy1nUjBLYD7NPSAkXbx0WbW2JkMNqMeLw6C0EEyIBuO4r207Ew+nNM/KEN2w8P8Jn5QsclU+IeSbfS9MZsPn+F4O/Zrm9Kx17rmfBBGHgzbdvjRe9fYGHv9yy/ZqoHkxhfgs8kxY6nxBP1tR+A+f4XhVfCkmbXEXTNwRBJtu7+HBe4nkjg/gM8Ahu5F4I/5DPJHJ1Nwn61oEyWnovEqeBAF+Hgp0sPAi2g04r2Z3IbBfBb6oZ5A4L4XqUjY6h1C030tZ25NPReP812pL1w8gMH8P1KSzyVTcKvrmh8J6fddFhGwxvcPkjrjKO3a5a0yB0QIAtomO0axABebaXXYbS3ZeALO7ddoSFE12jUgd5C4l9SoZ6RM8SUg02us8z2LXLdq6yvtyi0kSSR1RPqqzuUrNzHHvIC53mylzR4qRtD1QUGLp6XKamWnMCDw1nxUjylo/3eS5bme1I0TxRzD0cBi6mrynpfha4aW47p/VV3cpGzZs23mFgcykKJS470+Cxb55Tf2ev7Jf1L/YPP9uCwG0imLDxRx6m6OCzZdAeUZ3NHmmPKM9Uea58MPFLKUuO/dHBZstx/Kgj8A8ypjlG4/hHquebT4lEyHcUcZ+6fBZst3+o3dUeqb+pH9VvqsIUzOqT6R3FHGfulwWbLc/qZ3VHmUx5RP6o9Vh8yeKcU3cUuM/dPgs2W6zlId7R4FJvKsW6Bmb3WFUpuG9Q5pa49TdLgs2XTDlMzqnsupHlNTt0T29i5plA8Uz8OeKfHqJcBi6X+p6cGzvS6kOUlKYvprHouXGHPFSGHPFHMPS4DF0v9RUrGHa6Rp2pv6hpX17LarneYPFMcOeKfMPS4DF0Q5QUra317FIcoaUG510jVc0cP2qBpdoRzD0cBi6sbbozGb0smO3KMe9vjRcrkPFDdS7U+Zely7F1v25Rk9LTsPom+3KNumL+nfwXIGj2phhzxCOZeny7F1w23R64SXInCdqdPmXbJcuzdKm+AFNtRVWhSzwuSV1wrRrKYqqnmU2vRKIVptRSzKoKiI16JShGc5O12qEHpFyJQrGZMaiBnUinKFMVUxeolqaYSQk9xSa4lNEqbUITuEJNqJgVEtQhH50JxVCrkhRTlKFbLgo5kFhTFyUpwiuKCHXT51HgmkjMqKWdBY1JxQhHDk+ZV8ycPQhGc9C56EzkxahCkalkN1RIIb2xohCkSpBQCeUITlM4pwVF5Qko5xxSSypJoQbpoRlGVlUQ1NSITZUkJAKTSohqkUIUg5KVFpBThCSlvUwokqJchCLnUAotKlKEIkKL3KOdQc6dEIVhhTkFDpuhOa6aScsS9UJ9SU7SAkmiEKJTymahCQak8IkFReU0kxEpnJApyEIUAFIKQCYIQpNTuamUwmkghOk7+dqGZQhJwOqcOTNPFJ1NCE5KUKKdCEwTpiU6EkIFO0IfOjimFZvWHmFmQrXHbI0pkP2pnWb5hRq4+k0S6owAXJzBK8N0+E/Y+SOlK5yniX4qpm53mqAkMyuAe8x7x7J4qrX5SuFEUw9vPOc5nOFwDWgGMxOk/zvoGzgCpkECSMF1oTVagAJJgASSbAAaz2Lmva31H0qFOvmFENdWqtI6ZH4ZB36ePYVLauMbXeaZe1uHpwaz8wGZ0wGA+H8i5dxhGMTC2tl7TZXa5zM2VrsuYiA6N7eIV1oWbT2nRY3LT6WWnnY2mLFosA06TbRUsDygrV5NJlLKPwueQ8d8Ax5IuzilOi3nPhU8PtKnUe9jHSafvRMAndm0Jt6KrtvHOaxrKf/VqnK2Pwz7zvAfyyzMJiH0mubh2sNOjHOVH61HfiIg/wDuQGyEEwV04aVINWPS2657szQ1lFph1SoYLraMAPctehVa8ZmkEHeEi0hAMqWWVIMCinJWU1HIkpJixCFIFVsFtJlSpUY2ZpmCdx1FvEKttjanNMgEB77NkgRxcSdAFlbIxNKjiHjnWZTTb0i4QTaRM8ZVGtkSsE4rrqlQAEkwAJJ7BdYezMc+tVqun7sABjbcdZ4/VR27tVjsOebcHZ3CnLTPaR/OKPSezDUG846OPEk7hGtvkmBgicVdiEza4kiQSN0/oqWG5Q0XgzLMsSXwNeEG5UazMNTPPHm2l2lS0ungdTI4LN0hOVqApsyyByjpO6NPNUduDWn9dB2rSDkiCM0AyjkpByx9ubSNNmWnJqVOiwDUbifp2p+e9mwwNRxc5rYkmS5x3Sbnv4CU4SlbCZzQsjZLqjKTquIeekA7KdGDcAON/lvVirtim1tJxzffENZa/S3kbhceacbIlXCpABZ+0trMolodJJuQPwt0k/RCwe2g94aab2ZwSwu0cBv7EXTEokLTLUlJr0nNSQmASTZkyELkQnVZ20KYJBcARqjseCARcG4XjuY4YkL7hlVjyQ1wJHaiArL27Unm2OOVj39Mmwht4nd+y0wVGpSa4Q4AjgRKKbg1wJSrsNSmWjX965KrWxhcMlC82zj3WDiOJUMZhWU8PGQPyC0jN0jv8zKvsaBYAAdiI0LYqQQGjD5rBo3gS44kR2DuCwabTRw7GMBFWtAvqCdT2QFp/YrOY5nQRrvzaz5qQwR9oNV0EBgawcCfeKPiMQGtLjoBNlVz5IjMmfHTyUKdFrQb/ALoF0f8AnU+P2WSzZVZzmF9Ro5oEMLB0jIiTIjgjUMEKHOVaj8xI6RgNHgBvNlYpbQDo6L76EtMead+LpOpZnXZNw4TeeCZNQ4OGGWCw0WdvtNdiJMknQRPgI8ELZOEN61QdOpu6rdzR4IDOTlsnOu5qZyAAHuLt6vO2kwTJPRgGxtm0UqO0GOMA31ggj5omqJIHTyTizOAY5wJ78TOffJGSzX8lpyt50ljSbECRNzl3TPYtjCYVtJgawQPUk7yq7dsUutHeCP0R2YlpJAIluo4IqGqRDgfJOgLM100iJ758OiNnPEqQeeJVT22nlzZhlOh4qbMawtLg4QNTw71IMdsV08WnleG+Yy3VrnDxPmUPE47m2Oe5xhok3PkgsxtNxgPaTwBEoW1MFz1MszZZgzrpfRaAgw7BYc4OYTTgnTvVLA4R1cc9WLiXwWAuMNaNLTcH+arJxtZxqkU2kEMyloBOVwPSc0DsiDwK6umIAHAAcNAoDCMz58ozRE74Vm14cSfBclSwhzA0YHUxiViYbBV3MaWk08hDqbHOdcgyXPjeY/SyFUqYrEViHZhEtuXZGX1BJ17V1AaEhCYrumUj6PpwBJ7e37LM2fsUsJL6rn8GmQO8yTJSo7KcHDPUNSmycjHAGMxm5Oo7FpBMQsGs86q4sVAR7IwRKeKe0Q0gDgGtA+Sl9oVOPoEEJFSl25VTQon+A8ggY+m6q5r8xY9tg5vD+E+ao1HuNdjXHnMoL3F+Y6EQNYF4Wos9+zTzxqZ4DssgWJyxAJnS0wrMqvAMu0XLWsVIkFrBmJ7lPbO23VH06BDQ09OoZIsNB8/RCx+1Kza4rOoh1OkDkAeGtaI1uJ9OHBFrYGm54e5oLm6H9tCnxmGFRhYSRm3jvlabaSIHmov9GMdeMd0Hsyx7UDDvdiBzzpY57paJkBosLQL/AM3o2yMc32p7gHOFMZS5zpLnGxv527kShSDGNaNGgAT2J6bA2YAEmTAiSd57UG1Ox6IHoulDZHficcPutz7aZ1Xen1Tt24zeHeQ+qxMyYqfHeqn0bQ2Pmt07WZ2+SSwRUST5hyz6so9vmufovgv6ZbLjYMzTfjC26ZsO4Kti8cKZEgmeEbkD7bZ1Xen1Te19YAtb8kUqlGyOLH1MfHv3I10haQTyssbbaTAa6/d9VqsauZ9J7PeC76Nop1p4ZmE7GouaEMvUQVnJWUyVW2kxxpODRJMW8QrCcFaYbrg5ZqM4jCzcR5rPwVOHN6NUd56OnCUKng3GoWEHIH85O42sFqylKvzBklcfIsgAnIzp5YLExFN33hyu6VUbjoJurVZ5qVGua1wDA4kuETI0Cv1q2VpdwBPks4coB1D5hWY59QS1uX2hcdWnRoG7UqRMHLYk/MoWBfla0F1RvFuSRrxhIMcDUqDVtRwI4tNj9Ub+oG9V3p9Udm1AWF+V0AwRafmqONQGbufco022dwDRV90TkdBnjtms+hDeZc4dAB14kAkn9kbGVGOZUcxpFmjNcB1xoFewe0G1JABEcYv5K094AJOgEqbqpD/abj39sq9OytdSNx4ukZxrdu57de1ZeAqNzNGdjrWApwdOstaFVwu0GVDABmJuBb1SobSY5waJk8QsVGOcZjL97FezVaVNgF8GThn2bkq20JOQMRj2MMOJFp0J+SgNqUj+L0P0WBSeRgF0OtVFphzwD3qwHKYQqVZrvdcD81Nzw0EmwG9ZuEGCFQVGubeBEKTXLFwrXOE5XmXHpNqRv4StFmPpn8bfMKr7JQ3Fvg8/VXpEsBBB/fELgtLW1nNLXDCdRrHY75J6mJNKo+SS1zC5sne3cEFtR4NGXGXBxNzwkK7XwzKgE3DbiCmq4VrnNdN2zEHimKrYxHf5YJOszy4wcJBGO5BPywVGjUqczznOGReDBBhNXxry+znNBY10NbmuRwR27HbGXM/L1Zt8lKps3p5muc2wbAjQd63xacme3RR5a0BoAnSfazOMnMfNVKmOqAMg5sxdMtykxFo80R21OkSILebDwN8kxqj+wHM0l5OUk3AvMWt3If2S3M4z0XAiOE3se9YDqWv7itmnagfZO2Z/rnmdcwk2pWhroa4GJaLEA9soJ2k/M4fdgNJAzEtJRRgakBpqdEcBDiBukFQOAeHPIyEOM9IEwgGnjMIc20AC7e7ZIOnfv2+Cv03SATrA008FMFCpSAJiezTwUpXIc16jZuiU5CSjmSRghYm2n9NvY35lPRr4fKMwEwJ6J18kHbB+8/0hXm7JpQJH+4/Vd5LW0mB0+C8FralS01TTDTGHtfvYlhqmHc4BrROo6MaXWkaipUMJSaZbE6C8/qrgC4apBOE+K9mzNc1vt3Z/rkkCpApNYp5ApALqUcycIjKQRHNAWgzVZvIACeE5qcAi0qJPAJhs5ILoVLaDDzTu75rJ2c1rSecAIIsIldDtDDDmzLuHzVLZ+zqbpzXiOxenRYG0je3Xz9tc59rYGRMa5aquK2G3sH5QrtLDMdTIaAGuB0Edim7ZdHh6lWQwNEN0CjUuR7JK7LOyqHHiBsRoFz+zKeSrBMfhP871f21XAYGj8XyCr7Rwf3gI338QrT9nCu8QYNhJ0Fp0811BgqObU7F5Jqus9OpZtZgdx/HzQdlUcrS7edO4Klssfet8f1XXDZjWNiQYH6LAwTGuq2tc/Ioa10PcdVSsGsdQY3Q/UKtti9TwCv0NkUyAbgwDqVX2nRHOeAWxTb0R3BZeS1jYKrQYyraKt9oOOqw8dh+acINjod9lZxOIz4cnfEHzS2vg82WXARJ80P2IjDkA6n9R9Foy5rCc5UWxSq1mM926fks/AYAVC6SREREb+9Wn7Ab1z5BRwuxjUB6QEeKONg5TqD5hOoYd78eClZ2XqY/w3u2YTtwvN0XtmbOPDULCw1cscHDcu1w+z2mnlsOiR2KjR2ACHixkRbvmUqTSGuJxlUtcGpSY0XSBh2JqGIDmhw0Kxdm1jzomd6t4Vj6LyxwsT67iquz6TucEjj+qm2lcDxpGHVVqWnjOok5gwe/BXNp7RLei3U6nh+6p08LXeMwJvxcQgY0nnXBwOo8lvseRussFwosbAxKoxhtlZ98mGmAAsduNq0nQ+SOBv5FXcfiSKWdhiY/l1YrU2P8AebMaaqttKm0USG2AI+axeZUc3DGcdlY0q1CnUF6WwY3Cz6WOrkdHpRrYKRx2IGrf9h/RDwtdzAcgDpudbeSkdtVBqz5roewg4MELz6VZpYC6q8HxIWrhXlzAXanW0eiSalWloPEApLzHZnBfR0/dGM4KjitmOe8uBAFuO4IJ2K7rN8iiHaBaaod+GMv+rT9EJ2KqNJBdcUsx094/8hdrHVgIBH6F49VlkLi5zSSSZxyMkb9hRsJsfK8OLgY7P3Wu0LJpB4ax+cmYkGIuJRedMuvU1Pu3AWHUn1Tec6VWnaaVmFxjCJxz3HeVqBKVmVMSWuFyQ1rSQeB3ntukMW64B95+Udg7FnlnHIq/rFgJBBn9+uC2aSg90lVCHU5OaRlMzrpuVGhjHOIHOGSdMs+qXBlsg4eK0bbdfdcwg94+62aQkq01Bw7LI4CzTbgut7sULFUc7YBjRZ7tlO6w9VqPURTKu2q9mDVxVrHRrG88Y96y/sd3FvqruCwpY0gkSTNlYNNTpsQ6q94ulKlY6NF19gxQ6+EzNEagqGzcK5pLj2wrNV2VrncAVWw2JcQLsvu3rop3rsDJctoFEVw9wN5WcZWOU8SCAsnZuBe1wJEC+8cESrjycwMSw6d+isUnv3ge5m36rDeJLgMv37p1XWdxY9xMjHrr5KltPCPc8lrZEDghTiB1vRaYqvgEtEHhr5J3h8kBsgdsaqn+QCIBhczmWcuL77gTt247ZLMo7MqPdL7DfOpWpiqX3eUDhp2KFSs5uXM0idb6X9UR2KDSRwEyskvJBIyV6bLOxjmNdicCTniFSosqMmAb9hVfEY6qN3+0rdw2NzAGDHFVsfWykjK628CVR8kTclctJjW4NrEBB2bjC+m7NG8cNyv7GhrzOkDylZ+GqzBG/itNzjAUqVbAiIXZUsZc9jy6YHmru3sDSf0qBJA1DgM2l9NVzXNkEd/6FbDMQQg4psiYHkqurAsIUeQ/zNeDkR0VDGUpGaN0G2nah4DagAhzZ3K2HeqD7IwnTysoNrNLQHjJWqWOq2oalBwE5gqGIfTqEQ0gdmvomxWz2c1lInSZJ4o9HIw2gd/7p6rwZnQrTqjMIGAKwyy1IeXulxBHYs/A4emyYkTHboivxDO3yVgUG/wp3YJhG/zTdwXmTKzSZbKLQxpbHig0nNIsknZRDbBJcjgycF6bDVui9ErNfswOqB5m0W3EjRSqbIDi8knpgDuiPoos5Tt30D4H90YcqqO/D1PD/wClUUKo1Xmm3WUzLTiZ8ct0qezgMsuc7LoDomGzDeKjhJm0BP8A1Rh/gVfD/wCkhymw/wAGqP5/+k+FW3S5ux/Cf3xUmbPu4kl2ZoaZ4BQbsYBsZjObMHbxuU/6kw3wqvkfqkeUWH+HU8nfVIUqw1TNrsZzadeueqi7ZLjJc8ucQWgmLT2I2E2RUbH3ogAWgb0E8oKHB/k/6Jxygw8aP/K76J3Kuv70S5qyAyAQe8/7Y+K2hR7R5ogwx4jw3rAO3sN/ePB/0S+3sP1njvn6JCk4fx6q/rGidT5flbvsr+BU24d/VPksJm3cP8Qjx/ZEG3qPxj5hPhnYp+sKR16LZ9neTAae22isU8FUj3CVgDbtL43m4J27VonSs3zH1TDSNCg22kf5dCuhx2wcTzTiaFUCCMxY6B3mLLCpZ2sgtZLSBO//AJU6e0Y92vHcY+RT1sYahk1WlxIlxiTHG9/FaLnAQ0eahxKD3Bz35bAj6FWNmbAqVH520nvBguytc7SeAW3jcFVM5aFQQMpOQgSYgaWMEea50Y+puxBt2n6p6u1qxBBxDnC0gvcZjxW2VC1oEHopVBQe4m+MTOv2XbN5DVuYaSaYOUHLnbnPEAcQN0oWO5MUw2k+ialarVzHmi2C004DhrM+F4XDe0u64RTtTEkBvPvhslozuIbO8CbeC2K/9SoGhS1qg+H/AFb+KwdWRmw9RjRIdLHdGZEEwsfH4U3DQ6MtiRAMKo/aFY+9Vc7tzmfUoZxLzo4/m/dYdaHaNKuyz2c+9UH6IVzA7RLYaGGRAOYWRK+KD3PDs4k2yjvWeMVVGjh6FP8AaFXiPRZbWIEXStvo0nxNUYfZTiOPjr4rTp1g5rf5osV+0HnWD3Cfki0NoloszpSekTIgxAa3dvvJ8FzNlriYwXpcWmWAXgSO0LYqMARcewNYyDOb5LFO0XnUeiZ+NeYkGBpYrZqjHBINBIN4ea0MThspjsnzuq4QKu0XuMnu8rKHthU3PbOCs0GMSmxdKSLTrY+CG7CDK4QAbGxnS6k7EApm1gNAqi0NDABn+e9cLrE51VziBB88o2+qZvSInQNnxUKIkNB7VNtUDQaqDnjtsti0MGWX/fuoOsNUgF0E6+bfoFDEVy10CYSUpHCe9JbFqpgY4+Cg/wBG2hziWkAbScOiwAFIBJJdy8RSAUoTJISUoTwkkmkpAKQCSSEJwE+VMkhCWVIMSSQhPzY4BI4dvVHkEySEk3sdPqN8gm9ip9RvkE6SIRJQzg2dVvkEhgmdVvkEkkQiSn9iZ1W+QUm4Rg0aB3BOknCJKQwbOq3yCXsTOq3yCSSSacYRnVHkkMK3gEkkIUhQHD5qDsMO3wLh+qSSIRJUfZRxd+d31S5sjR9Qdz3/AFTpJQESUszxpUqD/UT81Ln6vxX/AO3/AMUySLoTvFLn63xXeTfope31h+MHvY0pJJXG7LXEcNU/2nV/7R76f/sl9qVOpR/Kf/JJJZ4TNlsV6g/kfNL7Vf1KXk76pJJI4TNlrmKvxHzX/9k="/>
          <p:cNvSpPr>
            <a:spLocks noChangeAspect="1" noChangeArrowheads="1"/>
          </p:cNvSpPr>
          <p:nvPr/>
        </p:nvSpPr>
        <p:spPr bwMode="auto">
          <a:xfrm>
            <a:off x="155575" y="-20763"/>
            <a:ext cx="2972636" cy="1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2.bp.blogspot.com/-9ek-tlQ_nfY/UHO9W0tBTjI/AAAAAAAAAEI/fce9rIYyaYU/s1600/Evidence+Pack+%283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63" y="608183"/>
            <a:ext cx="3336758" cy="22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</a:t>
            </a:r>
          </a:p>
          <a:p>
            <a:r>
              <a:rPr lang="en-US" sz="3600" dirty="0" smtClean="0"/>
              <a:t>Visual</a:t>
            </a:r>
          </a:p>
          <a:p>
            <a:r>
              <a:rPr lang="en-US" sz="3600" dirty="0" smtClean="0"/>
              <a:t>Microscopic</a:t>
            </a:r>
          </a:p>
          <a:p>
            <a:r>
              <a:rPr lang="en-US" sz="3600" dirty="0" smtClean="0"/>
              <a:t>Chemical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56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/>
              <a:t>Comparison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8441" y="838200"/>
            <a:ext cx="11502188" cy="2133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/>
              <a:t>Most types of evidence require a control with which to be compared</a:t>
            </a:r>
            <a:endParaRPr lang="en-US" sz="3600" i="1" dirty="0"/>
          </a:p>
        </p:txBody>
      </p:sp>
      <p:pic>
        <p:nvPicPr>
          <p:cNvPr id="5123" name="Picture 7" descr="Print Match-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21" y="1981200"/>
            <a:ext cx="8496300" cy="51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276200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charset="0"/>
                <a:ea typeface="ＭＳ Ｐゴシック" charset="0"/>
              </a:rPr>
              <a:t>bsapp.com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Visual Analysis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2685"/>
            <a:ext cx="11401926" cy="1371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dirty="0"/>
              <a:t>Evidence utilized through unaided observation</a:t>
            </a:r>
            <a:endParaRPr lang="en-US" sz="4000" i="1" dirty="0"/>
          </a:p>
        </p:txBody>
      </p:sp>
      <p:pic>
        <p:nvPicPr>
          <p:cNvPr id="6147" name="Picture 4" descr="Glass Fracture 6-Wide Concentric Fra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1"/>
            <a:ext cx="40386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276200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charset="0"/>
                <a:ea typeface="ＭＳ Ｐゴシック" charset="0"/>
              </a:rPr>
              <a:t>bsapp.com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8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Microscopic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0276"/>
            <a:ext cx="11309684" cy="152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/>
              <a:t>Evidence observed with the use of some type of microscope</a:t>
            </a:r>
          </a:p>
        </p:txBody>
      </p:sp>
      <p:pic>
        <p:nvPicPr>
          <p:cNvPr id="7171" name="Picture 4" descr="Mouse Hair E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72" y="2073276"/>
            <a:ext cx="33416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Black Polyester(1) 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8" y="2073276"/>
            <a:ext cx="5029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0276200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charset="0"/>
                <a:ea typeface="ＭＳ Ｐゴシック" charset="0"/>
              </a:rPr>
              <a:t>bsapp.com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2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215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Courier New</vt:lpstr>
      <vt:lpstr>Times New Roman</vt:lpstr>
      <vt:lpstr>Tw Cen MT</vt:lpstr>
      <vt:lpstr>Tw Cen MT Condensed</vt:lpstr>
      <vt:lpstr>Wingdings 3</vt:lpstr>
      <vt:lpstr>Integral</vt:lpstr>
      <vt:lpstr>Evidence Collection and Chain of Custody</vt:lpstr>
      <vt:lpstr>Once evidence is identified…</vt:lpstr>
      <vt:lpstr>PowerPoint Presentation</vt:lpstr>
      <vt:lpstr>Chain of custody/posession</vt:lpstr>
      <vt:lpstr>Evidence Analysis</vt:lpstr>
      <vt:lpstr>Types of Analysis</vt:lpstr>
      <vt:lpstr>Comparison</vt:lpstr>
      <vt:lpstr>Visual Analysis </vt:lpstr>
      <vt:lpstr>Microscopic Analysis</vt:lpstr>
      <vt:lpstr>Chemical Analysis</vt:lpstr>
      <vt:lpstr>Evidence Collection Guidelines</vt:lpstr>
    </vt:vector>
  </TitlesOfParts>
  <Company>Academy School District #20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Collection and Chain of Custody</dc:title>
  <dc:creator>Kristi Follett</dc:creator>
  <cp:lastModifiedBy>Kristi Follett</cp:lastModifiedBy>
  <cp:revision>4</cp:revision>
  <dcterms:created xsi:type="dcterms:W3CDTF">2014-09-14T13:41:22Z</dcterms:created>
  <dcterms:modified xsi:type="dcterms:W3CDTF">2014-09-19T18:38:16Z</dcterms:modified>
</cp:coreProperties>
</file>