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2"/>
  </p:notesMasterIdLst>
  <p:sldIdLst>
    <p:sldId id="256" r:id="rId2"/>
    <p:sldId id="259" r:id="rId3"/>
    <p:sldId id="260" r:id="rId4"/>
    <p:sldId id="261" r:id="rId5"/>
    <p:sldId id="276" r:id="rId6"/>
    <p:sldId id="277" r:id="rId7"/>
    <p:sldId id="278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19" autoAdjust="0"/>
    <p:restoredTop sz="86413" autoAdjust="0"/>
  </p:normalViewPr>
  <p:slideViewPr>
    <p:cSldViewPr snapToGrid="0">
      <p:cViewPr varScale="1">
        <p:scale>
          <a:sx n="59" d="100"/>
          <a:sy n="59" d="100"/>
        </p:scale>
        <p:origin x="38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94468-C441-4BD9-A9D4-745CC5EB7818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95DEA-E7C5-4855-9420-B04B66307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78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F7457E0-34F9-44A5-A516-FAA32778E2B7}" type="slidenum">
              <a:rPr kumimoji="0" lang="en-US" altLang="en-US" sz="1200" smtClean="0">
                <a:latin typeface="Times New Roman" panose="02020603050405020304" pitchFamily="18" charset="0"/>
              </a:rPr>
              <a:pPr/>
              <a:t>7</a:t>
            </a:fld>
            <a:endParaRPr kumimoji="0" lang="en-US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33399"/>
                </a:solidFill>
              </a:rPr>
              <a:t>Figure 5.2 The synthesis and breakdown of polymers</a:t>
            </a:r>
          </a:p>
        </p:txBody>
      </p:sp>
    </p:spTree>
    <p:extLst>
      <p:ext uri="{BB962C8B-B14F-4D97-AF65-F5344CB8AC3E}">
        <p14:creationId xmlns:p14="http://schemas.microsoft.com/office/powerpoint/2010/main" val="59517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3296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3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9192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1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275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23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03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2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78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3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0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943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3C222F8-DD9F-457D-A4A7-1B898CB647FD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B035C87-CA61-4576-956F-46396594352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58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400" i="1" dirty="0">
                <a:solidFill>
                  <a:srgbClr val="000000"/>
                </a:solidFill>
              </a:rPr>
              <a:t>A Study of Fibers and Textiles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46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>
          <a:xfrm>
            <a:off x="2362200" y="914400"/>
            <a:ext cx="6553200" cy="10668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</a:pPr>
            <a:r>
              <a:rPr lang="en-US" altLang="en-US" sz="3200" dirty="0">
                <a:latin typeface="Kartika" panose="02020503030404060203" pitchFamily="18" charset="0"/>
              </a:rPr>
              <a:t>Fiber Classification </a:t>
            </a:r>
            <a:br>
              <a:rPr lang="en-US" altLang="en-US" sz="3200" dirty="0">
                <a:latin typeface="Kartika" panose="02020503030404060203" pitchFamily="18" charset="0"/>
              </a:rPr>
            </a:br>
            <a:r>
              <a:rPr lang="en-US" altLang="en-US" sz="3200" dirty="0">
                <a:latin typeface="Kartika" panose="02020503030404060203" pitchFamily="18" charset="0"/>
              </a:rPr>
              <a:t>—</a:t>
            </a:r>
            <a:r>
              <a:rPr lang="en-US" altLang="en-US" sz="3200" i="1" dirty="0">
                <a:latin typeface="Kartika" panose="02020503030404060203" pitchFamily="18" charset="0"/>
              </a:rPr>
              <a:t>Natural </a:t>
            </a:r>
            <a:r>
              <a:rPr lang="en-US" altLang="en-US" sz="3200" i="1" dirty="0" smtClean="0">
                <a:latin typeface="Kartika" panose="02020503030404060203" pitchFamily="18" charset="0"/>
              </a:rPr>
              <a:t>Fibers: Mineral</a:t>
            </a:r>
            <a:endParaRPr lang="en-US" altLang="en-US" sz="3200" i="1" dirty="0">
              <a:solidFill>
                <a:srgbClr val="3A763A"/>
              </a:solidFill>
              <a:latin typeface="Kartika" panose="02020503030404060203" pitchFamily="18" charset="0"/>
            </a:endParaRP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362200"/>
            <a:ext cx="7772400" cy="3733800"/>
          </a:xfrm>
        </p:spPr>
        <p:txBody>
          <a:bodyPr>
            <a:normAutofit fontScale="77500" lnSpcReduction="20000"/>
          </a:bodyPr>
          <a:lstStyle/>
          <a:p>
            <a:pPr marL="533400" indent="-53340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en-US" sz="3600" b="1" u="sng" dirty="0" smtClean="0"/>
              <a:t>Characteristics:</a:t>
            </a:r>
          </a:p>
          <a:p>
            <a:pPr marL="533400" indent="-53340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en-US" sz="3600" dirty="0" smtClean="0"/>
              <a:t>Resistant to chemical attack</a:t>
            </a:r>
          </a:p>
          <a:p>
            <a:pPr marL="533400" indent="-53340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en-US" sz="3600" dirty="0" smtClean="0"/>
              <a:t>Insulating qualities</a:t>
            </a:r>
          </a:p>
          <a:p>
            <a:pPr marL="533400" indent="-53340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en-US" sz="3600" dirty="0" smtClean="0"/>
              <a:t>Heat resistant</a:t>
            </a:r>
          </a:p>
          <a:p>
            <a:pPr marL="533400" indent="-53340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en-US" sz="3600" dirty="0" smtClean="0"/>
              <a:t>Non flammable</a:t>
            </a:r>
          </a:p>
          <a:p>
            <a:pPr marL="533400" indent="-53340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en-US" sz="3600" dirty="0" smtClean="0"/>
              <a:t>Doesn’t deteriorate in normal usage</a:t>
            </a:r>
          </a:p>
          <a:p>
            <a:pPr marL="533400" indent="-533400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None/>
            </a:pPr>
            <a:r>
              <a:rPr lang="en-US" altLang="en-US" sz="3600" b="1" u="sng" dirty="0"/>
              <a:t>Examples: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3600" dirty="0"/>
              <a:t>Fiberglass—a fibrous form of glass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3600" dirty="0"/>
              <a:t>Asbestos—a crystalline structure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63903-234B-4B0A-BF00-7688E0EF1050}" type="slidenum">
              <a:rPr lang="en-US" altLang="en-US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85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utoUpdateAnimBg="0"/>
      <p:bldP spid="972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AutoShape 2"/>
          <p:cNvSpPr>
            <a:spLocks noGrp="1" noChangeArrowheads="1"/>
          </p:cNvSpPr>
          <p:nvPr>
            <p:ph type="title"/>
          </p:nvPr>
        </p:nvSpPr>
        <p:spPr>
          <a:xfrm>
            <a:off x="2362200" y="990600"/>
            <a:ext cx="7848600" cy="1066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3200" dirty="0">
                <a:latin typeface="Kartika" panose="02020503030404060203" pitchFamily="18" charset="0"/>
              </a:rPr>
              <a:t>Fiber Classification </a:t>
            </a:r>
            <a:br>
              <a:rPr lang="en-US" altLang="en-US" sz="3200" dirty="0">
                <a:latin typeface="Kartika" panose="02020503030404060203" pitchFamily="18" charset="0"/>
              </a:rPr>
            </a:br>
            <a:r>
              <a:rPr lang="en-US" altLang="en-US" sz="3200" dirty="0">
                <a:latin typeface="Kartika" panose="02020503030404060203" pitchFamily="18" charset="0"/>
              </a:rPr>
              <a:t>—</a:t>
            </a:r>
            <a:r>
              <a:rPr lang="en-US" altLang="en-US" sz="3200" i="1" dirty="0">
                <a:latin typeface="Kartika" panose="02020503030404060203" pitchFamily="18" charset="0"/>
              </a:rPr>
              <a:t>Synthetic Fibers</a:t>
            </a:r>
            <a:endParaRPr lang="en-US" altLang="en-US" sz="3200" i="1" dirty="0">
              <a:solidFill>
                <a:srgbClr val="3A763A"/>
              </a:solidFill>
              <a:latin typeface="Kartika" panose="02020503030404060203" pitchFamily="18" charset="0"/>
            </a:endParaRP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2514600"/>
            <a:ext cx="7696200" cy="3505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/>
              <a:t>50% of fabrics are artificially </a:t>
            </a:r>
            <a:r>
              <a:rPr lang="en-US" altLang="en-US" sz="2800" dirty="0" smtClean="0"/>
              <a:t>produced</a:t>
            </a:r>
          </a:p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b="1" u="sng" dirty="0" smtClean="0"/>
              <a:t>Characteristics:</a:t>
            </a:r>
          </a:p>
          <a:p>
            <a:pPr marL="0" indent="0">
              <a:lnSpc>
                <a:spcPct val="85000"/>
              </a:lnSpc>
              <a:spcBef>
                <a:spcPct val="35000"/>
              </a:spcBef>
              <a:buSzPct val="60000"/>
              <a:buNone/>
            </a:pPr>
            <a:r>
              <a:rPr lang="en-US" altLang="en-US" sz="2800" dirty="0" smtClean="0"/>
              <a:t>Vinyl polymers</a:t>
            </a:r>
          </a:p>
          <a:p>
            <a:pPr marL="0" indent="0">
              <a:lnSpc>
                <a:spcPct val="85000"/>
              </a:lnSpc>
              <a:spcBef>
                <a:spcPct val="35000"/>
              </a:spcBef>
              <a:buSzPct val="60000"/>
              <a:buNone/>
            </a:pPr>
            <a:r>
              <a:rPr lang="en-US" altLang="en-US" sz="2800" dirty="0" smtClean="0"/>
              <a:t>Resistant to biological and chemical </a:t>
            </a:r>
            <a:r>
              <a:rPr lang="en-US" altLang="en-US" sz="2800" dirty="0" smtClean="0"/>
              <a:t>degradation</a:t>
            </a:r>
            <a:endParaRPr lang="en-US" altLang="en-US" sz="2800" dirty="0"/>
          </a:p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b="1" u="sng" dirty="0"/>
              <a:t>Examples: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SzTx/>
              <a:buFont typeface="Times" panose="02020603050405020304" pitchFamily="18" charset="0"/>
              <a:buChar char="•"/>
            </a:pPr>
            <a:r>
              <a:rPr lang="en-US" altLang="en-US" sz="2400" dirty="0"/>
              <a:t>Rayon 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SzTx/>
              <a:buFont typeface="Times" panose="02020603050405020304" pitchFamily="18" charset="0"/>
              <a:buChar char="•"/>
            </a:pPr>
            <a:r>
              <a:rPr lang="en-US" altLang="en-US" sz="2400" dirty="0"/>
              <a:t>Acetate 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SzTx/>
              <a:buFont typeface="Times" panose="02020603050405020304" pitchFamily="18" charset="0"/>
              <a:buChar char="•"/>
            </a:pPr>
            <a:r>
              <a:rPr lang="en-US" altLang="en-US" sz="2400" dirty="0"/>
              <a:t>Nylon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SzTx/>
              <a:buFont typeface="Times" panose="02020603050405020304" pitchFamily="18" charset="0"/>
              <a:buChar char="•"/>
            </a:pPr>
            <a:r>
              <a:rPr lang="en-US" altLang="en-US" sz="2400" dirty="0"/>
              <a:t>Acrylic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SzTx/>
              <a:buFont typeface="Times" panose="02020603050405020304" pitchFamily="18" charset="0"/>
              <a:buChar char="•"/>
            </a:pPr>
            <a:r>
              <a:rPr lang="en-US" altLang="en-US" sz="2400" dirty="0"/>
              <a:t>Polyester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09186-7621-4E7E-810B-6FCC4F411CE4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19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>
          <a:xfrm>
            <a:off x="2362200" y="914400"/>
            <a:ext cx="7848600" cy="1066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3200" dirty="0">
                <a:latin typeface="Kartika" panose="02020503030404060203" pitchFamily="18" charset="0"/>
              </a:rPr>
              <a:t>Fiber Classification </a:t>
            </a:r>
            <a:br>
              <a:rPr lang="en-US" altLang="en-US" sz="3200" dirty="0">
                <a:latin typeface="Kartika" panose="02020503030404060203" pitchFamily="18" charset="0"/>
              </a:rPr>
            </a:br>
            <a:r>
              <a:rPr lang="en-US" altLang="en-US" sz="3200" dirty="0">
                <a:latin typeface="Kartika" panose="02020503030404060203" pitchFamily="18" charset="0"/>
              </a:rPr>
              <a:t>—</a:t>
            </a:r>
            <a:r>
              <a:rPr lang="en-US" altLang="en-US" sz="3200" i="1" dirty="0">
                <a:latin typeface="Kartika" panose="02020503030404060203" pitchFamily="18" charset="0"/>
              </a:rPr>
              <a:t>Synthetic Cellulose Fibers</a:t>
            </a:r>
            <a:r>
              <a:rPr lang="en-US" altLang="en-US" sz="3200" i="1" dirty="0">
                <a:solidFill>
                  <a:srgbClr val="3A763A"/>
                </a:solidFill>
                <a:latin typeface="Kartika" panose="02020503030404060203" pitchFamily="18" charset="0"/>
              </a:rPr>
              <a:t>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2286000" y="2362200"/>
            <a:ext cx="7772400" cy="39624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lnSpc>
                <a:spcPct val="85000"/>
              </a:lnSpc>
              <a:buNone/>
            </a:pPr>
            <a:r>
              <a:rPr lang="en-US" altLang="en-US" dirty="0"/>
              <a:t>Regenerated Fibers</a:t>
            </a:r>
            <a:r>
              <a:rPr lang="en-US" altLang="en-US" sz="2600" dirty="0"/>
              <a:t> </a:t>
            </a:r>
            <a:r>
              <a:rPr lang="en-US" altLang="en-US" sz="2400" dirty="0"/>
              <a:t>(derived from cellulose)</a:t>
            </a:r>
            <a:r>
              <a:rPr lang="en-US" altLang="en-US" sz="2600" dirty="0"/>
              <a:t>: </a:t>
            </a:r>
            <a:r>
              <a:rPr lang="en-US" sz="2400" dirty="0"/>
              <a:t>Produced by processing various natural polymers</a:t>
            </a:r>
            <a:endParaRPr lang="en-US" altLang="en-US" sz="2600" dirty="0"/>
          </a:p>
          <a:p>
            <a:pPr marL="533400" indent="-533400">
              <a:lnSpc>
                <a:spcPct val="85000"/>
              </a:lnSpc>
              <a:buSzPct val="60000"/>
            </a:pPr>
            <a:r>
              <a:rPr lang="en-US" altLang="en-US" sz="2400" dirty="0"/>
              <a:t>Rayon</a:t>
            </a:r>
          </a:p>
          <a:p>
            <a:pPr marL="914400" lvl="1" indent="-457200">
              <a:lnSpc>
                <a:spcPct val="85000"/>
              </a:lnSpc>
              <a:buSzPct val="90000"/>
            </a:pPr>
            <a:r>
              <a:rPr lang="en-US" altLang="en-US" sz="2000" dirty="0"/>
              <a:t>Most common in this group</a:t>
            </a:r>
          </a:p>
          <a:p>
            <a:pPr marL="914400" lvl="1" indent="-457200">
              <a:lnSpc>
                <a:spcPct val="85000"/>
              </a:lnSpc>
              <a:buSzPct val="90000"/>
            </a:pPr>
            <a:r>
              <a:rPr lang="en-US" altLang="en-US" sz="2000" dirty="0"/>
              <a:t>Imitates natural fibers, but stronger </a:t>
            </a:r>
          </a:p>
          <a:p>
            <a:pPr marL="533400" indent="-533400">
              <a:lnSpc>
                <a:spcPct val="85000"/>
              </a:lnSpc>
              <a:buSzPct val="60000"/>
            </a:pPr>
            <a:r>
              <a:rPr lang="en-US" altLang="en-US" sz="2400" dirty="0" err="1" smtClean="0"/>
              <a:t>Celenese</a:t>
            </a:r>
            <a:r>
              <a:rPr lang="en-US" altLang="en-US" sz="2400" baseline="30000" dirty="0"/>
              <a:t>®</a:t>
            </a:r>
            <a:endParaRPr lang="en-US" altLang="en-US" sz="2400" dirty="0"/>
          </a:p>
          <a:p>
            <a:pPr marL="914400" lvl="1" indent="-457200">
              <a:lnSpc>
                <a:spcPct val="85000"/>
              </a:lnSpc>
              <a:buSzPct val="90000"/>
            </a:pPr>
            <a:r>
              <a:rPr lang="en-US" altLang="en-US" sz="2000" dirty="0"/>
              <a:t>Cellulose chemically combined with </a:t>
            </a:r>
            <a:r>
              <a:rPr lang="en-US" altLang="en-US" sz="2000" u="sng" dirty="0"/>
              <a:t>acetate</a:t>
            </a:r>
          </a:p>
          <a:p>
            <a:pPr marL="914400" lvl="1" indent="-457200">
              <a:lnSpc>
                <a:spcPct val="85000"/>
              </a:lnSpc>
              <a:buSzPct val="90000"/>
            </a:pPr>
            <a:r>
              <a:rPr lang="en-US" altLang="en-US" sz="2000" dirty="0"/>
              <a:t>Found in many carpets</a:t>
            </a:r>
          </a:p>
          <a:p>
            <a:pPr marL="533400" indent="-533400">
              <a:lnSpc>
                <a:spcPct val="85000"/>
              </a:lnSpc>
              <a:buSzPct val="60000"/>
            </a:pPr>
            <a:r>
              <a:rPr lang="en-US" altLang="en-US" sz="2400" dirty="0"/>
              <a:t>Polyamide nylon </a:t>
            </a:r>
          </a:p>
          <a:p>
            <a:pPr marL="914400" lvl="1" indent="-457200">
              <a:lnSpc>
                <a:spcPct val="85000"/>
              </a:lnSpc>
              <a:buSzPct val="90000"/>
            </a:pPr>
            <a:r>
              <a:rPr lang="en-US" altLang="en-US" sz="2000" dirty="0"/>
              <a:t>Cellulose combined with three acetate units</a:t>
            </a:r>
          </a:p>
          <a:p>
            <a:pPr marL="914400" lvl="1" indent="-457200">
              <a:lnSpc>
                <a:spcPct val="85000"/>
              </a:lnSpc>
              <a:buSzPct val="90000"/>
            </a:pPr>
            <a:r>
              <a:rPr lang="en-US" altLang="en-US" sz="2000" dirty="0"/>
              <a:t>Breathable and lightweight </a:t>
            </a:r>
          </a:p>
          <a:p>
            <a:pPr marL="914400" lvl="1" indent="-457200">
              <a:lnSpc>
                <a:spcPct val="85000"/>
              </a:lnSpc>
              <a:buSzPct val="90000"/>
            </a:pPr>
            <a:r>
              <a:rPr lang="en-US" altLang="en-US" sz="2000" dirty="0"/>
              <a:t>Used in performance clothing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16F31-90AF-4A4E-94FD-F89462228C2C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319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2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27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>
          <a:xfrm>
            <a:off x="2362200" y="914400"/>
            <a:ext cx="7848600" cy="1143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3200" dirty="0">
                <a:latin typeface="Kartika" panose="02020503030404060203" pitchFamily="18" charset="0"/>
              </a:rPr>
              <a:t>Fiber Classification </a:t>
            </a:r>
            <a:br>
              <a:rPr lang="en-US" altLang="en-US" sz="3200" dirty="0">
                <a:latin typeface="Kartika" panose="02020503030404060203" pitchFamily="18" charset="0"/>
              </a:rPr>
            </a:br>
            <a:r>
              <a:rPr lang="en-US" altLang="en-US" sz="3200" dirty="0">
                <a:latin typeface="Kartika" panose="02020503030404060203" pitchFamily="18" charset="0"/>
              </a:rPr>
              <a:t>—</a:t>
            </a:r>
            <a:r>
              <a:rPr lang="en-US" altLang="en-US" sz="3200" i="1" dirty="0">
                <a:latin typeface="Kartika" panose="02020503030404060203" pitchFamily="18" charset="0"/>
              </a:rPr>
              <a:t>Synthetic Polymer Fibers</a:t>
            </a:r>
            <a:r>
              <a:rPr lang="en-US" altLang="en-US" sz="3200" i="1" dirty="0">
                <a:solidFill>
                  <a:srgbClr val="3A763A"/>
                </a:solidFill>
                <a:latin typeface="Kartika" panose="02020503030404060203" pitchFamily="18" charset="0"/>
              </a:rPr>
              <a:t> 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2365376" y="2362200"/>
            <a:ext cx="7769225" cy="3810000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5000"/>
              </a:lnSpc>
              <a:spcBef>
                <a:spcPct val="10000"/>
              </a:spcBef>
              <a:spcAft>
                <a:spcPct val="20000"/>
              </a:spcAft>
              <a:buNone/>
            </a:pPr>
            <a:r>
              <a:rPr lang="en-US" altLang="en-US" sz="2800" u="sng" dirty="0"/>
              <a:t>Synthetic Polymer Fibers </a:t>
            </a:r>
            <a:endParaRPr lang="en-US" altLang="en-US" sz="2800" u="sng" dirty="0" smtClean="0"/>
          </a:p>
          <a:p>
            <a:pPr marL="533400" indent="-533400">
              <a:lnSpc>
                <a:spcPct val="85000"/>
              </a:lnSpc>
              <a:spcBef>
                <a:spcPct val="10000"/>
              </a:spcBef>
              <a:spcAft>
                <a:spcPct val="20000"/>
              </a:spcAft>
              <a:buSzPct val="60000"/>
            </a:pPr>
            <a:r>
              <a:rPr lang="en-US" altLang="en-US" sz="2800" b="1" dirty="0" smtClean="0"/>
              <a:t>Characteristics:</a:t>
            </a:r>
            <a:endParaRPr lang="en-US" altLang="en-US" sz="2800" b="1" dirty="0"/>
          </a:p>
          <a:p>
            <a:pPr marL="533400" indent="-533400">
              <a:lnSpc>
                <a:spcPct val="85000"/>
              </a:lnSpc>
              <a:spcBef>
                <a:spcPct val="10000"/>
              </a:spcBef>
              <a:spcAft>
                <a:spcPct val="20000"/>
              </a:spcAft>
              <a:buSzPct val="60000"/>
            </a:pPr>
            <a:r>
              <a:rPr lang="en-US" altLang="en-US" sz="2800" dirty="0" smtClean="0"/>
              <a:t>Petroleum </a:t>
            </a:r>
            <a:r>
              <a:rPr lang="en-US" altLang="en-US" sz="2800" dirty="0"/>
              <a:t>base</a:t>
            </a:r>
          </a:p>
          <a:p>
            <a:pPr marL="533400" indent="-533400">
              <a:lnSpc>
                <a:spcPct val="85000"/>
              </a:lnSpc>
              <a:spcBef>
                <a:spcPct val="10000"/>
              </a:spcBef>
              <a:spcAft>
                <a:spcPct val="20000"/>
              </a:spcAft>
              <a:buSzPct val="60000"/>
            </a:pPr>
            <a:r>
              <a:rPr lang="en-US" altLang="en-US" sz="2800" dirty="0"/>
              <a:t>Very different from other fibers</a:t>
            </a:r>
          </a:p>
          <a:p>
            <a:pPr marL="533400" indent="-533400">
              <a:lnSpc>
                <a:spcPct val="85000"/>
              </a:lnSpc>
              <a:spcBef>
                <a:spcPct val="10000"/>
              </a:spcBef>
              <a:spcAft>
                <a:spcPct val="20000"/>
              </a:spcAft>
              <a:buSzPct val="60000"/>
            </a:pPr>
            <a:r>
              <a:rPr lang="en-US" altLang="en-US" sz="2800" dirty="0"/>
              <a:t>Monomers join to form polymers </a:t>
            </a:r>
          </a:p>
          <a:p>
            <a:pPr marL="533400" indent="-533400">
              <a:lnSpc>
                <a:spcPct val="85000"/>
              </a:lnSpc>
              <a:spcBef>
                <a:spcPct val="10000"/>
              </a:spcBef>
              <a:spcAft>
                <a:spcPct val="20000"/>
              </a:spcAft>
              <a:buSzPct val="60000"/>
            </a:pPr>
            <a:r>
              <a:rPr lang="en-US" altLang="en-US" sz="2800" dirty="0"/>
              <a:t>Fibers are spun together into yarns </a:t>
            </a:r>
          </a:p>
          <a:p>
            <a:pPr marL="533400" indent="-533400">
              <a:lnSpc>
                <a:spcPct val="85000"/>
              </a:lnSpc>
              <a:spcBef>
                <a:spcPct val="10000"/>
              </a:spcBef>
              <a:spcAft>
                <a:spcPct val="20000"/>
              </a:spcAft>
              <a:buSzPct val="60000"/>
            </a:pPr>
            <a:r>
              <a:rPr lang="en-US" altLang="en-US" sz="2800" dirty="0"/>
              <a:t>No internal structures</a:t>
            </a:r>
          </a:p>
          <a:p>
            <a:pPr marL="533400" indent="-533400">
              <a:lnSpc>
                <a:spcPct val="85000"/>
              </a:lnSpc>
              <a:spcBef>
                <a:spcPct val="10000"/>
              </a:spcBef>
              <a:spcAft>
                <a:spcPct val="20000"/>
              </a:spcAft>
              <a:buSzPct val="60000"/>
            </a:pPr>
            <a:r>
              <a:rPr lang="en-US" altLang="en-US" sz="2800" dirty="0"/>
              <a:t>Uniform diameters</a:t>
            </a:r>
            <a:endParaRPr lang="en-US" alt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9405B-C82A-431C-87BC-55CCDB087806}" type="slidenum">
              <a:rPr lang="en-US" altLang="en-US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5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AutoShape 2"/>
          <p:cNvSpPr>
            <a:spLocks noGrp="1" noChangeArrowheads="1"/>
          </p:cNvSpPr>
          <p:nvPr>
            <p:ph type="title"/>
          </p:nvPr>
        </p:nvSpPr>
        <p:spPr>
          <a:xfrm>
            <a:off x="2362200" y="990600"/>
            <a:ext cx="6096000" cy="9906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altLang="en-US" sz="3200" dirty="0">
                <a:latin typeface="Kartika" panose="02020503030404060203" pitchFamily="18" charset="0"/>
              </a:rPr>
              <a:t>Fiber Classification</a:t>
            </a:r>
            <a:br>
              <a:rPr lang="en-US" altLang="en-US" sz="3200" dirty="0">
                <a:latin typeface="Kartika" panose="02020503030404060203" pitchFamily="18" charset="0"/>
              </a:rPr>
            </a:br>
            <a:r>
              <a:rPr lang="en-US" altLang="en-US" sz="3200" dirty="0">
                <a:latin typeface="Kartika" panose="02020503030404060203" pitchFamily="18" charset="0"/>
              </a:rPr>
              <a:t>—</a:t>
            </a:r>
            <a:r>
              <a:rPr lang="en-US" altLang="en-US" sz="3200" i="1" dirty="0">
                <a:latin typeface="Kartika" panose="02020503030404060203" pitchFamily="18" charset="0"/>
              </a:rPr>
              <a:t>Synthetic Polymer Fibers</a:t>
            </a:r>
            <a:r>
              <a:rPr lang="en-US" altLang="en-US" sz="3200" i="1" dirty="0">
                <a:solidFill>
                  <a:srgbClr val="3A763A"/>
                </a:solidFill>
                <a:latin typeface="Kartika" panose="02020503030404060203" pitchFamily="18" charset="0"/>
              </a:rPr>
              <a:t> 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438400"/>
            <a:ext cx="8153400" cy="34290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60000"/>
            </a:pPr>
            <a:r>
              <a:rPr lang="en-US" altLang="en-US" sz="2800" dirty="0"/>
              <a:t>Polyester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“Polar fleece” 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Wrinkle-resistant 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Not easily broken down by light or concentrated acid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Added to natural fibers for strength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60000"/>
            </a:pPr>
            <a:r>
              <a:rPr lang="en-US" altLang="en-US" sz="2800" dirty="0"/>
              <a:t>Nylon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Easily broken down by light and concentrated acid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Otherwise similar to polyester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86EE3-25BE-4C47-A95D-6C44DC44FA6E}" type="slidenum">
              <a:rPr lang="en-US" altLang="en-US"/>
              <a:pPr/>
              <a:t>14</a:t>
            </a:fld>
            <a:endParaRPr lang="en-US" altLang="en-US"/>
          </a:p>
        </p:txBody>
      </p:sp>
      <p:pic>
        <p:nvPicPr>
          <p:cNvPr id="94212" name="Picture 4" descr="Ch 4 SpandexNylon0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625601"/>
            <a:ext cx="1600200" cy="1338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7924800" y="3048001"/>
            <a:ext cx="16637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60000"/>
              </a:lnSpc>
              <a:buClr>
                <a:schemeClr val="tx1"/>
              </a:buClr>
            </a:pPr>
            <a:r>
              <a:rPr lang="en-US" altLang="en-US" sz="1600" b="1">
                <a:solidFill>
                  <a:srgbClr val="CC3300"/>
                </a:solidFill>
                <a:latin typeface="Kartika" panose="02020503030404060203" pitchFamily="18" charset="0"/>
              </a:rPr>
              <a:t>spandex nylon </a:t>
            </a:r>
          </a:p>
        </p:txBody>
      </p:sp>
    </p:spTree>
    <p:extLst>
      <p:ext uri="{BB962C8B-B14F-4D97-AF65-F5344CB8AC3E}">
        <p14:creationId xmlns:p14="http://schemas.microsoft.com/office/powerpoint/2010/main" val="385036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4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4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Grp="1" noChangeArrowheads="1"/>
          </p:cNvSpPr>
          <p:nvPr>
            <p:ph type="title"/>
          </p:nvPr>
        </p:nvSpPr>
        <p:spPr>
          <a:xfrm>
            <a:off x="2362200" y="990600"/>
            <a:ext cx="6096000" cy="9906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altLang="en-US" sz="3200" i="1" dirty="0">
                <a:latin typeface="Kartika" panose="02020503030404060203" pitchFamily="18" charset="0"/>
              </a:rPr>
              <a:t>Fiber Classification</a:t>
            </a:r>
            <a:br>
              <a:rPr lang="en-US" altLang="en-US" sz="3200" i="1" dirty="0">
                <a:latin typeface="Kartika" panose="02020503030404060203" pitchFamily="18" charset="0"/>
              </a:rPr>
            </a:br>
            <a:r>
              <a:rPr lang="en-US" altLang="en-US" sz="3200" i="1" dirty="0">
                <a:latin typeface="Kartika" panose="02020503030404060203" pitchFamily="18" charset="0"/>
              </a:rPr>
              <a:t>—Synthetic Polymer Fibers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362200"/>
            <a:ext cx="7543800" cy="388620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/>
              <a:t>Acrylic 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Inexpensive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Tends to “ball” easily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Substitute for artificial wool or fur </a:t>
            </a:r>
          </a:p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/>
              <a:t>Olefins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High performance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Quick drying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Resistant to wear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EF53E-5488-46DC-8DD3-9D7894053D5E}" type="slidenum">
              <a:rPr lang="en-US" altLang="en-US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88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nimBg="1"/>
      <p:bldP spid="983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2362200" y="990600"/>
            <a:ext cx="5562600" cy="9906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altLang="en-US" sz="3200" dirty="0">
                <a:latin typeface="Kartika" panose="02020503030404060203" pitchFamily="18" charset="0"/>
              </a:rPr>
              <a:t>Comparison of Natural and </a:t>
            </a:r>
            <a:br>
              <a:rPr lang="en-US" altLang="en-US" sz="3200" dirty="0">
                <a:latin typeface="Kartika" panose="02020503030404060203" pitchFamily="18" charset="0"/>
              </a:rPr>
            </a:br>
            <a:r>
              <a:rPr lang="en-US" altLang="en-US" sz="3200" dirty="0">
                <a:latin typeface="Kartika" panose="02020503030404060203" pitchFamily="18" charset="0"/>
              </a:rPr>
              <a:t>Synthetic Fibers </a:t>
            </a:r>
            <a:endParaRPr lang="en-US" altLang="en-US" sz="3200" i="1" dirty="0">
              <a:latin typeface="Kartika" panose="02020503030404060203" pitchFamily="18" charset="0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438400"/>
            <a:ext cx="7848600" cy="6858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85000"/>
              </a:lnSpc>
              <a:spcBef>
                <a:spcPct val="15000"/>
              </a:spcBef>
              <a:spcAft>
                <a:spcPct val="20000"/>
              </a:spcAft>
              <a:buFontTx/>
              <a:buNone/>
            </a:pPr>
            <a:r>
              <a:rPr lang="en-US" altLang="en-US" sz="2000" b="1" dirty="0"/>
              <a:t>	Visual Diagnostics of Some Common Textile Fibers </a:t>
            </a:r>
          </a:p>
          <a:p>
            <a:pPr algn="ctr">
              <a:lnSpc>
                <a:spcPct val="85000"/>
              </a:lnSpc>
              <a:spcBef>
                <a:spcPct val="15000"/>
              </a:spcBef>
              <a:buFontTx/>
              <a:buNone/>
            </a:pPr>
            <a:r>
              <a:rPr lang="en-US" altLang="en-US" sz="2000" b="1" dirty="0"/>
              <a:t>under Magnification 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9A9BB-2E7F-41BC-9FD1-AD2342FA3106}" type="slidenum">
              <a:rPr lang="en-US" altLang="en-US"/>
              <a:pPr/>
              <a:t>16</a:t>
            </a:fld>
            <a:endParaRPr lang="en-US" altLang="en-US"/>
          </a:p>
        </p:txBody>
      </p:sp>
      <p:pic>
        <p:nvPicPr>
          <p:cNvPr id="78860" name="Picture 12" descr="Ch 4 VisualDiagnostics0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00400"/>
            <a:ext cx="7924800" cy="324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861" name="Picture 13" descr="Untitled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615951"/>
            <a:ext cx="16764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913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AutoShape 2"/>
          <p:cNvSpPr>
            <a:spLocks noGrp="1" noChangeArrowheads="1"/>
          </p:cNvSpPr>
          <p:nvPr>
            <p:ph type="title"/>
          </p:nvPr>
        </p:nvSpPr>
        <p:spPr>
          <a:xfrm>
            <a:off x="2362200" y="914400"/>
            <a:ext cx="7848600" cy="10668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3200" dirty="0">
                <a:latin typeface="Kartika" panose="02020503030404060203" pitchFamily="18" charset="0"/>
              </a:rPr>
              <a:t>Yarns, fabrics, and textiles</a:t>
            </a:r>
            <a:r>
              <a:rPr lang="en-US" altLang="en-US" sz="3200" i="1" dirty="0">
                <a:latin typeface="Kartika" panose="02020503030404060203" pitchFamily="18" charset="0"/>
              </a:rPr>
              <a:t> 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362200"/>
            <a:ext cx="7772400" cy="3886200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/>
              <a:t>Yarns—fibers (of any length, thick or thin, loose or tight) twisted or spun together</a:t>
            </a:r>
          </a:p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/>
              <a:t>Blending fibers meets different needs </a:t>
            </a:r>
            <a:br>
              <a:rPr lang="en-US" altLang="en-US" sz="2800" dirty="0"/>
            </a:br>
            <a:r>
              <a:rPr lang="en-US" altLang="en-US" sz="2800" dirty="0"/>
              <a:t>(e.g., resistance to wrinkling)</a:t>
            </a:r>
          </a:p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/>
              <a:t>Fibers are woven into fabrics or textiles 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Font typeface="Times" panose="02020603050405020304" pitchFamily="18" charset="0"/>
              <a:buChar char="•"/>
            </a:pPr>
            <a:r>
              <a:rPr lang="en-US" altLang="en-US" sz="2400" dirty="0"/>
              <a:t>Threads are arranged side by side (the warp) </a:t>
            </a:r>
          </a:p>
          <a:p>
            <a:pPr lvl="1">
              <a:lnSpc>
                <a:spcPct val="85000"/>
              </a:lnSpc>
              <a:spcBef>
                <a:spcPct val="35000"/>
              </a:spcBef>
              <a:buFont typeface="Times" panose="02020603050405020304" pitchFamily="18" charset="0"/>
              <a:buChar char="•"/>
            </a:pPr>
            <a:r>
              <a:rPr lang="en-US" altLang="en-US" sz="2400" dirty="0"/>
              <a:t>More threads (the weft) are woven back and forth crosswise through the warp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40714-1BA7-485E-8073-EC4D88AA7C85}" type="slidenum">
              <a:rPr lang="en-US" altLang="en-US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391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7924800" cy="9906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3200" dirty="0">
                <a:latin typeface="Kartika" panose="02020503030404060203" pitchFamily="18" charset="0"/>
              </a:rPr>
              <a:t>Weave Patterns</a:t>
            </a:r>
            <a:endParaRPr lang="en-US" altLang="en-US" sz="3200" i="1" dirty="0">
              <a:latin typeface="Kartika" panose="020205030304040602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0BB69B-DA65-4E12-A09F-8518365682CB}" type="slidenum">
              <a:rPr lang="en-US" altLang="en-US"/>
              <a:pPr/>
              <a:t>18</a:t>
            </a:fld>
            <a:endParaRPr lang="en-US" altLang="en-US"/>
          </a:p>
        </p:txBody>
      </p:sp>
      <p:pic>
        <p:nvPicPr>
          <p:cNvPr id="93188" name="Picture 4" descr="Ch 4 WeavePatterns01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1"/>
            <a:ext cx="7467600" cy="3908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05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0" y="762000"/>
            <a:ext cx="7391400" cy="1143000"/>
          </a:xfrm>
        </p:spPr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. . . . . . . . . . . . . Summary . . . .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362200"/>
            <a:ext cx="8077200" cy="33528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60000"/>
            </a:pPr>
            <a:r>
              <a:rPr lang="en-US" altLang="en-US" dirty="0"/>
              <a:t>Fibers are a form of class evidence.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60000"/>
            </a:pPr>
            <a:r>
              <a:rPr lang="en-US" altLang="en-US" dirty="0"/>
              <a:t>Fibers are a form of trace evidence.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60000"/>
            </a:pPr>
            <a:r>
              <a:rPr lang="en-US" altLang="en-US" dirty="0"/>
              <a:t>Fibers are spun into yarns having specific characteristics.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60000"/>
            </a:pPr>
            <a:r>
              <a:rPr lang="en-US" altLang="en-US" dirty="0"/>
              <a:t>Yarns are woven, with different patterns, into clothing or textiles.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60000"/>
            </a:pPr>
            <a:r>
              <a:rPr lang="en-US" altLang="en-US" dirty="0"/>
              <a:t>Fiber evidence is gathered using different techniques.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CAB64-4531-4248-BFFA-F52735E2F386}" type="slidenum">
              <a:rPr lang="en-US" altLang="en-US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664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>
          <a:xfrm>
            <a:off x="890337" y="529389"/>
            <a:ext cx="7924800" cy="1143000"/>
          </a:xfrm>
        </p:spPr>
        <p:txBody>
          <a:bodyPr/>
          <a:lstStyle/>
          <a:p>
            <a:r>
              <a:rPr lang="en-US" altLang="en-US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How Forensic Scientists </a:t>
            </a:r>
            <a:br>
              <a:rPr lang="en-US" altLang="en-US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3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Use Fibers</a:t>
            </a:r>
            <a:endParaRPr lang="en-US" altLang="en-US" sz="22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1732547" y="1672389"/>
            <a:ext cx="9625263" cy="472841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5000"/>
              </a:lnSpc>
              <a:spcBef>
                <a:spcPct val="35000"/>
              </a:spcBef>
              <a:buSzPct val="60000"/>
              <a:buNone/>
            </a:pPr>
            <a:r>
              <a:rPr lang="en-US" altLang="en-US" sz="2600" dirty="0"/>
              <a:t>Fibers are used in forensic science to create a link between crime and suspect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600" dirty="0"/>
              <a:t>Through normal activities</a:t>
            </a:r>
          </a:p>
          <a:p>
            <a:pPr marL="914400" lvl="1" indent="-4572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200" dirty="0"/>
              <a:t>We shed fibers </a:t>
            </a:r>
          </a:p>
          <a:p>
            <a:pPr marL="914400" lvl="1" indent="-4572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200" dirty="0"/>
              <a:t>We picked up fibers</a:t>
            </a:r>
          </a:p>
          <a:p>
            <a:pPr marL="0" indent="0">
              <a:lnSpc>
                <a:spcPct val="85000"/>
              </a:lnSpc>
              <a:spcBef>
                <a:spcPct val="35000"/>
              </a:spcBef>
              <a:buSzPct val="60000"/>
              <a:buNone/>
            </a:pPr>
            <a:r>
              <a:rPr lang="en-US" altLang="en-US" sz="2600" dirty="0"/>
              <a:t>Very small fibers are classified as trace evidence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90000"/>
              <a:buNone/>
            </a:pPr>
            <a:endParaRPr lang="en-US" altLang="en-US" sz="2800" dirty="0" smtClean="0"/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90000"/>
              <a:buNone/>
            </a:pPr>
            <a:r>
              <a:rPr lang="en-US" altLang="en-US" sz="2800" dirty="0" smtClean="0"/>
              <a:t>Fiber </a:t>
            </a:r>
            <a:r>
              <a:rPr lang="en-US" altLang="en-US" sz="2800" dirty="0"/>
              <a:t>evaluation can show </a:t>
            </a:r>
          </a:p>
          <a:p>
            <a:pPr marL="914400" lvl="1" indent="-457200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Type of fiber</a:t>
            </a:r>
          </a:p>
          <a:p>
            <a:pPr marL="914400" lvl="1" indent="-457200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Color </a:t>
            </a:r>
          </a:p>
          <a:p>
            <a:pPr marL="914400" lvl="1" indent="-457200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Possibility of  violence</a:t>
            </a:r>
          </a:p>
          <a:p>
            <a:pPr marL="914400" lvl="1" indent="-457200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Location of suspects</a:t>
            </a:r>
          </a:p>
          <a:p>
            <a:pPr marL="914400" lvl="1" indent="-457200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Point of origin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2FB7B-A5D9-4330-83E8-6623E2C3B9E3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16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0" y="762000"/>
            <a:ext cx="7391400" cy="1143000"/>
          </a:xfrm>
        </p:spPr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. . . . . . . . . . . . . . . . . Summary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362200"/>
            <a:ext cx="8077200" cy="3505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60000"/>
            </a:pPr>
            <a:r>
              <a:rPr lang="en-US" altLang="en-US" dirty="0"/>
              <a:t>Fibers are analyzed using burn tests, tests for solubility in different solutions, polarized light microscopy, or infrared spectroscopy.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60000"/>
            </a:pPr>
            <a:r>
              <a:rPr lang="en-US" altLang="en-US" dirty="0"/>
              <a:t>Fibers are classified as natural or synthetic.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60000"/>
            </a:pPr>
            <a:r>
              <a:rPr lang="en-US" altLang="en-US" dirty="0"/>
              <a:t>Natural fiber sources include: 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  <a:buFont typeface="Times" panose="02020603050405020304" pitchFamily="18" charset="0"/>
              <a:buChar char="•"/>
            </a:pPr>
            <a:r>
              <a:rPr lang="en-US" altLang="en-US" dirty="0"/>
              <a:t>Animal hair 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  <a:buFont typeface="Times" panose="02020603050405020304" pitchFamily="18" charset="0"/>
              <a:buChar char="•"/>
            </a:pPr>
            <a:r>
              <a:rPr lang="en-US" altLang="en-US" dirty="0"/>
              <a:t>Plant seeds, fruit, stems, or leaves</a:t>
            </a:r>
          </a:p>
          <a:p>
            <a:pPr lvl="1"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  <a:buFont typeface="Times" panose="02020603050405020304" pitchFamily="18" charset="0"/>
              <a:buChar char="•"/>
            </a:pPr>
            <a:r>
              <a:rPr lang="en-US" altLang="en-US" dirty="0"/>
              <a:t>Minerals.</a:t>
            </a:r>
          </a:p>
          <a:p>
            <a:pPr>
              <a:lnSpc>
                <a:spcPct val="85000"/>
              </a:lnSpc>
              <a:spcBef>
                <a:spcPct val="0"/>
              </a:spcBef>
              <a:spcAft>
                <a:spcPct val="20000"/>
              </a:spcAft>
              <a:buSzPct val="90000"/>
            </a:pPr>
            <a:endParaRPr lang="en-US" altLang="en-US" sz="23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C6EBD-5928-40FD-8B4E-D04FC787FF1A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35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0" y="1143000"/>
            <a:ext cx="7924800" cy="762000"/>
          </a:xfrm>
        </p:spPr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Sampling and Testing </a:t>
            </a:r>
            <a:endParaRPr lang="en-US" alt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2362200"/>
            <a:ext cx="7772400" cy="40386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/>
              <a:t>Shedding—common form of fiber transfer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/>
              <a:t>Microscopes reveal characteristic shapes and markings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/>
              <a:t>Infrared spectroscopy reveals chemical structures to differentiate similar fibers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/>
              <a:t>Destructive Testing Methods</a:t>
            </a:r>
          </a:p>
          <a:p>
            <a:pPr marL="914400" lvl="1" indent="-457200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Burning fibers </a:t>
            </a:r>
          </a:p>
          <a:p>
            <a:pPr marL="914400" lvl="1" indent="-457200">
              <a:lnSpc>
                <a:spcPct val="85000"/>
              </a:lnSpc>
              <a:spcBef>
                <a:spcPct val="35000"/>
              </a:spcBef>
              <a:buSzPct val="90000"/>
              <a:buFont typeface="Times" panose="02020603050405020304" pitchFamily="18" charset="0"/>
              <a:buChar char="•"/>
            </a:pPr>
            <a:r>
              <a:rPr lang="en-US" altLang="en-US" sz="2400" dirty="0"/>
              <a:t>Dissolving fibers in various liquids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90000"/>
            </a:pPr>
            <a:endParaRPr lang="en-US" alt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2860F-9E39-4C41-903B-4B6C87F93831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71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AutoShape 2"/>
          <p:cNvSpPr>
            <a:spLocks noGrp="1" noChangeArrowheads="1"/>
          </p:cNvSpPr>
          <p:nvPr>
            <p:ph type="title"/>
          </p:nvPr>
        </p:nvSpPr>
        <p:spPr>
          <a:xfrm>
            <a:off x="2286000" y="914400"/>
            <a:ext cx="5943600" cy="1143000"/>
          </a:xfrm>
        </p:spPr>
        <p:txBody>
          <a:bodyPr/>
          <a:lstStyle/>
          <a:p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Sampling and Testing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2362200" y="5105400"/>
            <a:ext cx="7848600" cy="990600"/>
          </a:xfrm>
        </p:spPr>
        <p:txBody>
          <a:bodyPr/>
          <a:lstStyle/>
          <a:p>
            <a:pPr algn="ctr">
              <a:lnSpc>
                <a:spcPct val="80000"/>
              </a:lnSpc>
              <a:spcAft>
                <a:spcPct val="10000"/>
              </a:spcAft>
              <a:buSzPct val="90000"/>
              <a:buFontTx/>
              <a:buNone/>
            </a:pPr>
            <a:r>
              <a:rPr lang="en-US" altLang="en-US" sz="2400" dirty="0"/>
              <a:t>	Compare fibers found on different suspects with those found at the crime scene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5FF51-CFE4-435C-8585-0703E8E7F093}" type="slidenum">
              <a:rPr lang="en-US" altLang="en-US"/>
              <a:pPr/>
              <a:t>4</a:t>
            </a:fld>
            <a:endParaRPr lang="en-US" altLang="en-US"/>
          </a:p>
        </p:txBody>
      </p:sp>
      <p:pic>
        <p:nvPicPr>
          <p:cNvPr id="88070" name="Picture 6" descr="Ch 4 BurntFiberResults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362200"/>
            <a:ext cx="48006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221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2.bp.blogspot.com/-ACT_k45P99k/UEJN0t7bwnI/AAAAAAAAAzo/oQv5OD-hRFw/s1600/amino+aci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00"/>
          <a:stretch/>
        </p:blipFill>
        <p:spPr bwMode="auto">
          <a:xfrm>
            <a:off x="7037791" y="171042"/>
            <a:ext cx="5154209" cy="2915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553" y="292925"/>
            <a:ext cx="9720072" cy="1499616"/>
          </a:xfrm>
        </p:spPr>
        <p:txBody>
          <a:bodyPr/>
          <a:lstStyle/>
          <a:p>
            <a:r>
              <a:rPr lang="en-US" dirty="0" smtClean="0"/>
              <a:t>Macromolecules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553" y="1658937"/>
            <a:ext cx="10882122" cy="5181600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4 Macromolecules: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Lipids (does not form polymers)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Nucleic Acids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Monomers: Nucleotides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Polymer: DNA/RNA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Function: Hereditary information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Carbohydrates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Monomers: Single sugars/monosaccharides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Polymer: polysaccharides 	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Animals: glycogen (energy storage)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Plants: Starch (energy storage) and </a:t>
            </a:r>
            <a:r>
              <a:rPr lang="en-US" u="sng" dirty="0" smtClean="0"/>
              <a:t>Cellulose (structural)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Function: Energy storage/cell-cell recognition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Proteins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Monomer: amino acids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Polymer: polypeptide chain (protein)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Function: </a:t>
            </a:r>
            <a:r>
              <a:rPr lang="en-US" altLang="en-US" dirty="0"/>
              <a:t>structural support, storage, transport, cellular communications, movement, and defense against foreign </a:t>
            </a:r>
            <a:r>
              <a:rPr lang="en-US" altLang="en-US" dirty="0" smtClean="0"/>
              <a:t>substances</a:t>
            </a:r>
            <a:r>
              <a:rPr lang="en-US" altLang="en-US" u="sng" dirty="0" smtClean="0"/>
              <a:t>, Hair is made of protein</a:t>
            </a:r>
            <a:endParaRPr lang="en-US" altLang="en-US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8428" y="3920552"/>
            <a:ext cx="1431471" cy="1252537"/>
          </a:xfrm>
          <a:prstGeom prst="rect">
            <a:avLst/>
          </a:prstGeom>
        </p:spPr>
      </p:pic>
      <p:pic>
        <p:nvPicPr>
          <p:cNvPr id="1030" name="Picture 6" descr="https://encrypted-tbn0.gstatic.com/images?q=tbn:ANd9GcR3xrtBAzAL7hRwOjcqQI8vIsz5XHk_oqvIEH1azh-SKkOI5N_C6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5595648"/>
            <a:ext cx="5324475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QoUgxrdADXAnM9Y9iaI7UMyktwTjDSinW_45MlP0HX4d2pp5RwJ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428" y="426528"/>
            <a:ext cx="2238375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43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929" y="1815340"/>
            <a:ext cx="5548122" cy="459486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Macromolecules form long chains (polymers) from single building blocks (monomers)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Carbohydrates (cellulose in plants) and proteins (polypeptides from animals) are used to make fibers and textiles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999" y="944630"/>
            <a:ext cx="5768001" cy="439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59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3" descr="05_02-Polymers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136525"/>
            <a:ext cx="4584700" cy="658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4"/>
          <p:cNvSpPr>
            <a:spLocks noChangeArrowheads="1"/>
          </p:cNvSpPr>
          <p:nvPr/>
        </p:nvSpPr>
        <p:spPr bwMode="auto">
          <a:xfrm>
            <a:off x="1676400" y="1"/>
            <a:ext cx="11112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0850" indent="-4508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kumimoji="0" lang="en-US" altLang="en-US" sz="1200"/>
              <a:t>Fig. 5-2</a:t>
            </a:r>
            <a:endParaRPr kumimoji="0" lang="en-US" altLang="en-US" sz="1500" b="1">
              <a:solidFill>
                <a:schemeClr val="bg1"/>
              </a:solidFill>
            </a:endParaRPr>
          </a:p>
        </p:txBody>
      </p:sp>
      <p:sp>
        <p:nvSpPr>
          <p:cNvPr id="21508" name="Text Box 45"/>
          <p:cNvSpPr txBox="1">
            <a:spLocks noChangeArrowheads="1"/>
          </p:cNvSpPr>
          <p:nvPr/>
        </p:nvSpPr>
        <p:spPr bwMode="auto">
          <a:xfrm>
            <a:off x="4621213" y="765176"/>
            <a:ext cx="114935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Short polymer</a:t>
            </a:r>
            <a:endParaRPr kumimoji="0" lang="en-US" altLang="en-US" sz="1300" b="1">
              <a:latin typeface="Times" panose="02020603050405020304" pitchFamily="18" charset="0"/>
            </a:endParaRPr>
          </a:p>
        </p:txBody>
      </p:sp>
      <p:sp>
        <p:nvSpPr>
          <p:cNvPr id="21509" name="Text Box 46"/>
          <p:cNvSpPr txBox="1">
            <a:spLocks noChangeArrowheads="1"/>
          </p:cNvSpPr>
          <p:nvPr/>
        </p:nvSpPr>
        <p:spPr bwMode="auto">
          <a:xfrm>
            <a:off x="3840163" y="346076"/>
            <a:ext cx="2794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HO</a:t>
            </a:r>
          </a:p>
        </p:txBody>
      </p:sp>
      <p:sp>
        <p:nvSpPr>
          <p:cNvPr id="21510" name="Text Box 47"/>
          <p:cNvSpPr txBox="1">
            <a:spLocks noChangeArrowheads="1"/>
          </p:cNvSpPr>
          <p:nvPr/>
        </p:nvSpPr>
        <p:spPr bwMode="auto">
          <a:xfrm>
            <a:off x="4475163" y="358776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1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11" name="Text Box 48"/>
          <p:cNvSpPr txBox="1">
            <a:spLocks noChangeArrowheads="1"/>
          </p:cNvSpPr>
          <p:nvPr/>
        </p:nvSpPr>
        <p:spPr bwMode="auto">
          <a:xfrm>
            <a:off x="5135563" y="358776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2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12" name="Text Box 49"/>
          <p:cNvSpPr txBox="1">
            <a:spLocks noChangeArrowheads="1"/>
          </p:cNvSpPr>
          <p:nvPr/>
        </p:nvSpPr>
        <p:spPr bwMode="auto">
          <a:xfrm>
            <a:off x="5789613" y="358776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3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13" name="Text Box 50"/>
          <p:cNvSpPr txBox="1">
            <a:spLocks noChangeArrowheads="1"/>
          </p:cNvSpPr>
          <p:nvPr/>
        </p:nvSpPr>
        <p:spPr bwMode="auto">
          <a:xfrm>
            <a:off x="6373813" y="358776"/>
            <a:ext cx="10795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21514" name="Text Box 51"/>
          <p:cNvSpPr txBox="1">
            <a:spLocks noChangeArrowheads="1"/>
          </p:cNvSpPr>
          <p:nvPr/>
        </p:nvSpPr>
        <p:spPr bwMode="auto">
          <a:xfrm>
            <a:off x="6964363" y="339726"/>
            <a:ext cx="2794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HO</a:t>
            </a:r>
          </a:p>
        </p:txBody>
      </p:sp>
      <p:sp>
        <p:nvSpPr>
          <p:cNvPr id="21515" name="Text Box 52"/>
          <p:cNvSpPr txBox="1">
            <a:spLocks noChangeArrowheads="1"/>
          </p:cNvSpPr>
          <p:nvPr/>
        </p:nvSpPr>
        <p:spPr bwMode="auto">
          <a:xfrm>
            <a:off x="8094663" y="352426"/>
            <a:ext cx="10795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H</a:t>
            </a:r>
          </a:p>
        </p:txBody>
      </p:sp>
      <p:sp>
        <p:nvSpPr>
          <p:cNvPr id="21516" name="Text Box 53"/>
          <p:cNvSpPr txBox="1">
            <a:spLocks noChangeArrowheads="1"/>
          </p:cNvSpPr>
          <p:nvPr/>
        </p:nvSpPr>
        <p:spPr bwMode="auto">
          <a:xfrm>
            <a:off x="6850063" y="765176"/>
            <a:ext cx="1504950" cy="15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Unlinked monomer</a:t>
            </a:r>
            <a:endParaRPr kumimoji="0" lang="en-US" altLang="en-US" sz="1300" b="1">
              <a:latin typeface="Times" panose="02020603050405020304" pitchFamily="18" charset="0"/>
            </a:endParaRPr>
          </a:p>
        </p:txBody>
      </p:sp>
      <p:sp>
        <p:nvSpPr>
          <p:cNvPr id="21517" name="Text Box 54"/>
          <p:cNvSpPr txBox="1">
            <a:spLocks noChangeArrowheads="1"/>
          </p:cNvSpPr>
          <p:nvPr/>
        </p:nvSpPr>
        <p:spPr bwMode="auto">
          <a:xfrm>
            <a:off x="4297363" y="1158876"/>
            <a:ext cx="23685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Dehydration removes a water</a:t>
            </a:r>
          </a:p>
          <a:p>
            <a:pPr>
              <a:lnSpc>
                <a:spcPct val="90000"/>
              </a:lnSpc>
            </a:pPr>
            <a:r>
              <a:rPr kumimoji="0" lang="en-US" altLang="en-US" sz="1300" b="1"/>
              <a:t>molecule, forming a new bond</a:t>
            </a:r>
            <a:endParaRPr kumimoji="0" lang="en-US" altLang="en-US" sz="1300" b="1">
              <a:latin typeface="Times" panose="02020603050405020304" pitchFamily="18" charset="0"/>
            </a:endParaRPr>
          </a:p>
        </p:txBody>
      </p:sp>
      <p:sp>
        <p:nvSpPr>
          <p:cNvPr id="21518" name="Text Box 55"/>
          <p:cNvSpPr txBox="1">
            <a:spLocks noChangeArrowheads="1"/>
          </p:cNvSpPr>
          <p:nvPr/>
        </p:nvSpPr>
        <p:spPr bwMode="auto">
          <a:xfrm>
            <a:off x="4437063" y="2244726"/>
            <a:ext cx="2794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HO</a:t>
            </a:r>
          </a:p>
        </p:txBody>
      </p:sp>
      <p:sp>
        <p:nvSpPr>
          <p:cNvPr id="21519" name="Text Box 56"/>
          <p:cNvSpPr txBox="1">
            <a:spLocks noChangeArrowheads="1"/>
          </p:cNvSpPr>
          <p:nvPr/>
        </p:nvSpPr>
        <p:spPr bwMode="auto">
          <a:xfrm>
            <a:off x="7497763" y="1425576"/>
            <a:ext cx="2794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H</a:t>
            </a:r>
            <a:r>
              <a:rPr kumimoji="0" lang="en-US" altLang="en-US" sz="1300" b="1" baseline="-25000">
                <a:solidFill>
                  <a:schemeClr val="bg1"/>
                </a:solidFill>
              </a:rPr>
              <a:t>2</a:t>
            </a:r>
            <a:r>
              <a:rPr kumimoji="0" lang="en-US" altLang="en-US" sz="1300" b="1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1520" name="Text Box 57"/>
          <p:cNvSpPr txBox="1">
            <a:spLocks noChangeArrowheads="1"/>
          </p:cNvSpPr>
          <p:nvPr/>
        </p:nvSpPr>
        <p:spPr bwMode="auto">
          <a:xfrm>
            <a:off x="7504113" y="2244726"/>
            <a:ext cx="10795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H</a:t>
            </a:r>
          </a:p>
        </p:txBody>
      </p:sp>
      <p:sp>
        <p:nvSpPr>
          <p:cNvPr id="21521" name="Text Box 58"/>
          <p:cNvSpPr txBox="1">
            <a:spLocks noChangeArrowheads="1"/>
          </p:cNvSpPr>
          <p:nvPr/>
        </p:nvSpPr>
        <p:spPr bwMode="auto">
          <a:xfrm>
            <a:off x="5046663" y="2257426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1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22" name="Text Box 59"/>
          <p:cNvSpPr txBox="1">
            <a:spLocks noChangeArrowheads="1"/>
          </p:cNvSpPr>
          <p:nvPr/>
        </p:nvSpPr>
        <p:spPr bwMode="auto">
          <a:xfrm>
            <a:off x="5711825" y="2244726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2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23" name="Text Box 60"/>
          <p:cNvSpPr txBox="1">
            <a:spLocks noChangeArrowheads="1"/>
          </p:cNvSpPr>
          <p:nvPr/>
        </p:nvSpPr>
        <p:spPr bwMode="auto">
          <a:xfrm>
            <a:off x="6361113" y="2257426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3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24" name="Text Box 61"/>
          <p:cNvSpPr txBox="1">
            <a:spLocks noChangeArrowheads="1"/>
          </p:cNvSpPr>
          <p:nvPr/>
        </p:nvSpPr>
        <p:spPr bwMode="auto">
          <a:xfrm>
            <a:off x="7027863" y="2251076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4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25" name="Text Box 62"/>
          <p:cNvSpPr txBox="1">
            <a:spLocks noChangeArrowheads="1"/>
          </p:cNvSpPr>
          <p:nvPr/>
        </p:nvSpPr>
        <p:spPr bwMode="auto">
          <a:xfrm>
            <a:off x="5454650" y="2692401"/>
            <a:ext cx="128905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Longer polymer</a:t>
            </a:r>
            <a:endParaRPr kumimoji="0" lang="en-US" altLang="en-US" sz="1300" b="1">
              <a:latin typeface="Times" panose="02020603050405020304" pitchFamily="18" charset="0"/>
            </a:endParaRPr>
          </a:p>
        </p:txBody>
      </p:sp>
      <p:sp>
        <p:nvSpPr>
          <p:cNvPr id="21526" name="Text Box 63"/>
          <p:cNvSpPr txBox="1">
            <a:spLocks noChangeArrowheads="1"/>
          </p:cNvSpPr>
          <p:nvPr/>
        </p:nvSpPr>
        <p:spPr bwMode="auto">
          <a:xfrm>
            <a:off x="3846513" y="2992439"/>
            <a:ext cx="427355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(a) Dehydration reaction in the synthesis of a polymer</a:t>
            </a:r>
            <a:endParaRPr kumimoji="0" lang="en-US" altLang="en-US" sz="1300" b="1">
              <a:latin typeface="Times" panose="02020603050405020304" pitchFamily="18" charset="0"/>
            </a:endParaRPr>
          </a:p>
        </p:txBody>
      </p:sp>
      <p:sp>
        <p:nvSpPr>
          <p:cNvPr id="21527" name="Text Box 64"/>
          <p:cNvSpPr txBox="1">
            <a:spLocks noChangeArrowheads="1"/>
          </p:cNvSpPr>
          <p:nvPr/>
        </p:nvSpPr>
        <p:spPr bwMode="auto">
          <a:xfrm>
            <a:off x="4452938" y="3683001"/>
            <a:ext cx="2794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HO</a:t>
            </a:r>
          </a:p>
        </p:txBody>
      </p:sp>
      <p:sp>
        <p:nvSpPr>
          <p:cNvPr id="21528" name="Text Box 65"/>
          <p:cNvSpPr txBox="1">
            <a:spLocks noChangeArrowheads="1"/>
          </p:cNvSpPr>
          <p:nvPr/>
        </p:nvSpPr>
        <p:spPr bwMode="auto">
          <a:xfrm>
            <a:off x="5062538" y="3695701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1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29" name="Text Box 66"/>
          <p:cNvSpPr txBox="1">
            <a:spLocks noChangeArrowheads="1"/>
          </p:cNvSpPr>
          <p:nvPr/>
        </p:nvSpPr>
        <p:spPr bwMode="auto">
          <a:xfrm>
            <a:off x="5735638" y="3694114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2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30" name="Text Box 67"/>
          <p:cNvSpPr txBox="1">
            <a:spLocks noChangeArrowheads="1"/>
          </p:cNvSpPr>
          <p:nvPr/>
        </p:nvSpPr>
        <p:spPr bwMode="auto">
          <a:xfrm>
            <a:off x="6378575" y="3687764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3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31" name="Text Box 68"/>
          <p:cNvSpPr txBox="1">
            <a:spLocks noChangeArrowheads="1"/>
          </p:cNvSpPr>
          <p:nvPr/>
        </p:nvSpPr>
        <p:spPr bwMode="auto">
          <a:xfrm>
            <a:off x="7043738" y="3690939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4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32" name="Text Box 69"/>
          <p:cNvSpPr txBox="1">
            <a:spLocks noChangeArrowheads="1"/>
          </p:cNvSpPr>
          <p:nvPr/>
        </p:nvSpPr>
        <p:spPr bwMode="auto">
          <a:xfrm>
            <a:off x="7519988" y="3684589"/>
            <a:ext cx="10795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H</a:t>
            </a:r>
          </a:p>
        </p:txBody>
      </p:sp>
      <p:sp>
        <p:nvSpPr>
          <p:cNvPr id="21533" name="Text Box 70"/>
          <p:cNvSpPr txBox="1">
            <a:spLocks noChangeArrowheads="1"/>
          </p:cNvSpPr>
          <p:nvPr/>
        </p:nvSpPr>
        <p:spPr bwMode="auto">
          <a:xfrm>
            <a:off x="7583489" y="4670425"/>
            <a:ext cx="312737" cy="21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H</a:t>
            </a:r>
            <a:r>
              <a:rPr kumimoji="0" lang="en-US" altLang="en-US" sz="1300" b="1" baseline="-25000">
                <a:solidFill>
                  <a:schemeClr val="bg1"/>
                </a:solidFill>
              </a:rPr>
              <a:t>2</a:t>
            </a:r>
            <a:r>
              <a:rPr kumimoji="0" lang="en-US" altLang="en-US" sz="1300" b="1">
                <a:solidFill>
                  <a:schemeClr val="bg1"/>
                </a:solidFill>
              </a:rPr>
              <a:t>O</a:t>
            </a:r>
          </a:p>
        </p:txBody>
      </p:sp>
      <p:sp>
        <p:nvSpPr>
          <p:cNvPr id="21534" name="Text Box 71"/>
          <p:cNvSpPr txBox="1">
            <a:spLocks noChangeArrowheads="1"/>
          </p:cNvSpPr>
          <p:nvPr/>
        </p:nvSpPr>
        <p:spPr bwMode="auto">
          <a:xfrm>
            <a:off x="4619626" y="4613276"/>
            <a:ext cx="209867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Hydrolysis adds a water</a:t>
            </a:r>
          </a:p>
          <a:p>
            <a:pPr>
              <a:lnSpc>
                <a:spcPct val="90000"/>
              </a:lnSpc>
            </a:pPr>
            <a:r>
              <a:rPr kumimoji="0" lang="en-US" altLang="en-US" sz="1300" b="1"/>
              <a:t>molecule, breaking a bond</a:t>
            </a:r>
            <a:endParaRPr kumimoji="0" lang="en-US" altLang="en-US" sz="1300" b="1">
              <a:latin typeface="Times" panose="02020603050405020304" pitchFamily="18" charset="0"/>
            </a:endParaRPr>
          </a:p>
        </p:txBody>
      </p:sp>
      <p:sp>
        <p:nvSpPr>
          <p:cNvPr id="21535" name="Text Box 72"/>
          <p:cNvSpPr txBox="1">
            <a:spLocks noChangeArrowheads="1"/>
          </p:cNvSpPr>
          <p:nvPr/>
        </p:nvSpPr>
        <p:spPr bwMode="auto">
          <a:xfrm>
            <a:off x="3860800" y="5867401"/>
            <a:ext cx="2794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HO</a:t>
            </a:r>
          </a:p>
        </p:txBody>
      </p:sp>
      <p:sp>
        <p:nvSpPr>
          <p:cNvPr id="21536" name="Text Box 73"/>
          <p:cNvSpPr txBox="1">
            <a:spLocks noChangeArrowheads="1"/>
          </p:cNvSpPr>
          <p:nvPr/>
        </p:nvSpPr>
        <p:spPr bwMode="auto">
          <a:xfrm>
            <a:off x="8062913" y="5876926"/>
            <a:ext cx="10795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H</a:t>
            </a:r>
          </a:p>
        </p:txBody>
      </p:sp>
      <p:sp>
        <p:nvSpPr>
          <p:cNvPr id="21537" name="Text Box 74"/>
          <p:cNvSpPr txBox="1">
            <a:spLocks noChangeArrowheads="1"/>
          </p:cNvSpPr>
          <p:nvPr/>
        </p:nvSpPr>
        <p:spPr bwMode="auto">
          <a:xfrm>
            <a:off x="6380163" y="5865814"/>
            <a:ext cx="107950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21538" name="Text Box 75"/>
          <p:cNvSpPr txBox="1">
            <a:spLocks noChangeArrowheads="1"/>
          </p:cNvSpPr>
          <p:nvPr/>
        </p:nvSpPr>
        <p:spPr bwMode="auto">
          <a:xfrm>
            <a:off x="6908800" y="5867401"/>
            <a:ext cx="2794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HO</a:t>
            </a:r>
          </a:p>
        </p:txBody>
      </p:sp>
      <p:sp>
        <p:nvSpPr>
          <p:cNvPr id="21539" name="Text Box 76"/>
          <p:cNvSpPr txBox="1">
            <a:spLocks noChangeArrowheads="1"/>
          </p:cNvSpPr>
          <p:nvPr/>
        </p:nvSpPr>
        <p:spPr bwMode="auto">
          <a:xfrm>
            <a:off x="4478338" y="5880101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1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40" name="Text Box 77"/>
          <p:cNvSpPr txBox="1">
            <a:spLocks noChangeArrowheads="1"/>
          </p:cNvSpPr>
          <p:nvPr/>
        </p:nvSpPr>
        <p:spPr bwMode="auto">
          <a:xfrm>
            <a:off x="5143500" y="5876926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2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41" name="Text Box 78"/>
          <p:cNvSpPr txBox="1">
            <a:spLocks noChangeArrowheads="1"/>
          </p:cNvSpPr>
          <p:nvPr/>
        </p:nvSpPr>
        <p:spPr bwMode="auto">
          <a:xfrm>
            <a:off x="5802313" y="5880101"/>
            <a:ext cx="82550" cy="16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>
                <a:solidFill>
                  <a:schemeClr val="bg1"/>
                </a:solidFill>
              </a:rPr>
              <a:t>3</a:t>
            </a:r>
            <a:endParaRPr kumimoji="0" lang="en-US" altLang="en-US" sz="1300" b="1">
              <a:solidFill>
                <a:schemeClr val="bg1"/>
              </a:solidFill>
              <a:latin typeface="Times" panose="02020603050405020304" pitchFamily="18" charset="0"/>
            </a:endParaRPr>
          </a:p>
        </p:txBody>
      </p:sp>
      <p:sp>
        <p:nvSpPr>
          <p:cNvPr id="21542" name="Text Box 79"/>
          <p:cNvSpPr txBox="1">
            <a:spLocks noChangeArrowheads="1"/>
          </p:cNvSpPr>
          <p:nvPr/>
        </p:nvSpPr>
        <p:spPr bwMode="auto">
          <a:xfrm>
            <a:off x="3829050" y="6351589"/>
            <a:ext cx="2139950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kumimoji="0" lang="en-US" altLang="en-US" sz="1300" b="1"/>
              <a:t>(b) Hydrolysis of a polymer</a:t>
            </a:r>
            <a:endParaRPr kumimoji="0" lang="en-US" altLang="en-US" sz="1300" b="1">
              <a:latin typeface="Times" panose="02020603050405020304" pitchFamily="18" charset="0"/>
            </a:endParaRPr>
          </a:p>
        </p:txBody>
      </p:sp>
      <p:sp>
        <p:nvSpPr>
          <p:cNvPr id="21543" name="Rectangle 1"/>
          <p:cNvSpPr>
            <a:spLocks noChangeArrowheads="1"/>
          </p:cNvSpPr>
          <p:nvPr/>
        </p:nvSpPr>
        <p:spPr bwMode="auto">
          <a:xfrm>
            <a:off x="1889126" y="709614"/>
            <a:ext cx="1971675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Condensation/dehydration reaction=</a:t>
            </a:r>
            <a:r>
              <a:rPr lang="en-US" altLang="en-US" sz="2000"/>
              <a:t>two monomers bond together through the loss of a water molecule</a:t>
            </a:r>
          </a:p>
        </p:txBody>
      </p:sp>
      <p:sp>
        <p:nvSpPr>
          <p:cNvPr id="21544" name="Rectangle 2"/>
          <p:cNvSpPr>
            <a:spLocks noChangeArrowheads="1"/>
          </p:cNvSpPr>
          <p:nvPr/>
        </p:nvSpPr>
        <p:spPr bwMode="auto">
          <a:xfrm>
            <a:off x="8202614" y="2779714"/>
            <a:ext cx="254793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Hydrolysis</a:t>
            </a:r>
            <a:r>
              <a:rPr lang="en-US" altLang="en-US" sz="2000"/>
              <a:t>= addition of water to separate a polymer</a:t>
            </a:r>
          </a:p>
          <a:p>
            <a:pPr eaLnBrk="1" hangingPunct="1"/>
            <a:r>
              <a:rPr lang="en-US" altLang="en-US" sz="2000"/>
              <a:t>(reverse of dehydration reaction)</a:t>
            </a:r>
          </a:p>
        </p:txBody>
      </p:sp>
      <p:sp>
        <p:nvSpPr>
          <p:cNvPr id="21545" name="Rectangle 3"/>
          <p:cNvSpPr>
            <a:spLocks noChangeArrowheads="1"/>
          </p:cNvSpPr>
          <p:nvPr/>
        </p:nvSpPr>
        <p:spPr bwMode="auto">
          <a:xfrm>
            <a:off x="1897063" y="3749675"/>
            <a:ext cx="21145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b="1"/>
              <a:t>Enzymes= </a:t>
            </a:r>
            <a:r>
              <a:rPr lang="en-US" altLang="en-US" sz="2000"/>
              <a:t>proteins that speed up the reaction without being consumed in the reaction</a:t>
            </a:r>
          </a:p>
        </p:txBody>
      </p:sp>
    </p:spTree>
    <p:extLst>
      <p:ext uri="{BB962C8B-B14F-4D97-AF65-F5344CB8AC3E}">
        <p14:creationId xmlns:p14="http://schemas.microsoft.com/office/powerpoint/2010/main" val="287121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/>
          <p:cNvSpPr>
            <a:spLocks noGrp="1" noChangeArrowheads="1"/>
          </p:cNvSpPr>
          <p:nvPr>
            <p:ph type="title"/>
          </p:nvPr>
        </p:nvSpPr>
        <p:spPr>
          <a:xfrm>
            <a:off x="2362200" y="1066800"/>
            <a:ext cx="6477000" cy="914400"/>
          </a:xfrm>
        </p:spPr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altLang="en-US" sz="3200" dirty="0">
                <a:latin typeface="Kartika" panose="02020503030404060203" pitchFamily="18" charset="0"/>
              </a:rPr>
              <a:t>Fiber Classification </a:t>
            </a:r>
            <a:br>
              <a:rPr lang="en-US" altLang="en-US" sz="3200" dirty="0">
                <a:latin typeface="Kartika" panose="02020503030404060203" pitchFamily="18" charset="0"/>
              </a:rPr>
            </a:br>
            <a:r>
              <a:rPr lang="en-US" altLang="en-US" sz="3200" i="1" dirty="0">
                <a:latin typeface="Kartika" panose="02020503030404060203" pitchFamily="18" charset="0"/>
              </a:rPr>
              <a:t>—Natural </a:t>
            </a:r>
            <a:r>
              <a:rPr lang="en-US" altLang="en-US" sz="3200" i="1" dirty="0" smtClean="0">
                <a:latin typeface="Kartika" panose="02020503030404060203" pitchFamily="18" charset="0"/>
              </a:rPr>
              <a:t>Fibers: Animal</a:t>
            </a:r>
            <a:r>
              <a:rPr lang="en-US" altLang="en-US" dirty="0" smtClean="0">
                <a:solidFill>
                  <a:srgbClr val="3A763A"/>
                </a:solidFill>
                <a:latin typeface="Kartika" panose="02020503030404060203" pitchFamily="18" charset="0"/>
              </a:rPr>
              <a:t>  </a:t>
            </a:r>
            <a:endParaRPr lang="en-US" altLang="en-US" dirty="0">
              <a:solidFill>
                <a:srgbClr val="3A763A"/>
              </a:solidFill>
              <a:latin typeface="Kartika" panose="02020503030404060203" pitchFamily="18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133600"/>
            <a:ext cx="7086600" cy="4935274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5000"/>
              </a:lnSpc>
              <a:spcBef>
                <a:spcPct val="35000"/>
              </a:spcBef>
              <a:buNone/>
            </a:pPr>
            <a:r>
              <a:rPr lang="en-US" altLang="en-US" sz="2400" b="1" u="sng" dirty="0" smtClean="0"/>
              <a:t>Characteristics: 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None/>
            </a:pPr>
            <a:r>
              <a:rPr lang="en-US" altLang="en-US" sz="2400" dirty="0" smtClean="0"/>
              <a:t>Made of proteins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None/>
            </a:pPr>
            <a:r>
              <a:rPr lang="en-US" altLang="en-US" sz="2400" dirty="0" smtClean="0"/>
              <a:t>Insulating properties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None/>
            </a:pPr>
            <a:r>
              <a:rPr lang="en-US" altLang="en-US" sz="2400" dirty="0" smtClean="0"/>
              <a:t>Resists wrinkling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None/>
            </a:pPr>
            <a:r>
              <a:rPr lang="en-US" altLang="en-US" sz="2400" b="1" u="sng" dirty="0" smtClean="0"/>
              <a:t>Examples:</a:t>
            </a:r>
            <a:endParaRPr lang="en-US" altLang="en-US" sz="2400" b="1" u="sng" dirty="0"/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400" dirty="0"/>
              <a:t>Wool and cashmere from sheep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400" dirty="0"/>
              <a:t>Mohair from goats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400" dirty="0"/>
              <a:t>Angora from rabbits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400" dirty="0"/>
              <a:t>Hair from alpacas, llamas, and camels</a:t>
            </a:r>
          </a:p>
          <a:p>
            <a:pPr marL="533400" indent="-533400"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400" dirty="0"/>
              <a:t>Silk from caterpillar cocoons</a:t>
            </a:r>
            <a:r>
              <a:rPr lang="en-US" altLang="en-US" sz="2800" dirty="0"/>
              <a:t> </a:t>
            </a:r>
            <a:br>
              <a:rPr lang="en-US" altLang="en-US" sz="2800" dirty="0"/>
            </a:br>
            <a:r>
              <a:rPr lang="en-US" altLang="en-US" sz="2400" dirty="0"/>
              <a:t>(longer fiber does not shed easily)</a:t>
            </a:r>
            <a:endParaRPr lang="en-US" altLang="en-US" sz="28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08613-580E-4F57-AA14-81D54D94F91B}" type="slidenum">
              <a:rPr lang="en-US" altLang="en-US"/>
              <a:pPr/>
              <a:t>8</a:t>
            </a:fld>
            <a:endParaRPr lang="en-US" altLang="en-US"/>
          </a:p>
        </p:txBody>
      </p:sp>
      <p:pic>
        <p:nvPicPr>
          <p:cNvPr id="70663" name="Picture 7" descr="Untitle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438401"/>
            <a:ext cx="15240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610600" y="3946526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>
                <a:latin typeface="Kartika" panose="02020503030404060203" pitchFamily="18" charset="0"/>
              </a:rPr>
              <a:t>woven wool textile</a:t>
            </a:r>
            <a:r>
              <a:rPr lang="en-US" altLang="en-US" sz="2000" b="1">
                <a:solidFill>
                  <a:srgbClr val="CC3300"/>
                </a:solidFill>
                <a:latin typeface="Kartika" panose="020205030304040602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312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AutoShape 2"/>
          <p:cNvSpPr>
            <a:spLocks noGrp="1" noChangeArrowheads="1"/>
          </p:cNvSpPr>
          <p:nvPr>
            <p:ph type="title"/>
          </p:nvPr>
        </p:nvSpPr>
        <p:spPr>
          <a:xfrm>
            <a:off x="2362200" y="914400"/>
            <a:ext cx="7848600" cy="10668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3200" dirty="0">
                <a:latin typeface="Kartika" panose="02020503030404060203" pitchFamily="18" charset="0"/>
              </a:rPr>
              <a:t>Fiber Classification </a:t>
            </a:r>
            <a:br>
              <a:rPr lang="en-US" altLang="en-US" sz="3200" dirty="0">
                <a:latin typeface="Kartika" panose="02020503030404060203" pitchFamily="18" charset="0"/>
              </a:rPr>
            </a:br>
            <a:r>
              <a:rPr lang="en-US" altLang="en-US" sz="3200" dirty="0">
                <a:latin typeface="Kartika" panose="02020503030404060203" pitchFamily="18" charset="0"/>
              </a:rPr>
              <a:t>—</a:t>
            </a:r>
            <a:r>
              <a:rPr lang="en-US" altLang="en-US" sz="3200" i="1" dirty="0">
                <a:latin typeface="Kartika" panose="02020503030404060203" pitchFamily="18" charset="0"/>
              </a:rPr>
              <a:t>Natural </a:t>
            </a:r>
            <a:r>
              <a:rPr lang="en-US" altLang="en-US" sz="3200" i="1" dirty="0" smtClean="0">
                <a:latin typeface="Kartika" panose="02020503030404060203" pitchFamily="18" charset="0"/>
              </a:rPr>
              <a:t>Fibers: Plant</a:t>
            </a:r>
            <a:endParaRPr lang="en-US" altLang="en-US" sz="3200" i="1" dirty="0">
              <a:solidFill>
                <a:srgbClr val="3A763A"/>
              </a:solidFill>
              <a:latin typeface="Kartika" panose="02020503030404060203" pitchFamily="18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554455" y="2057400"/>
            <a:ext cx="6417846" cy="4038600"/>
          </a:xfrm>
        </p:spPr>
        <p:txBody>
          <a:bodyPr>
            <a:normAutofit lnSpcReduction="10000"/>
          </a:bodyPr>
          <a:lstStyle/>
          <a:p>
            <a:pPr>
              <a:lnSpc>
                <a:spcPct val="85000"/>
              </a:lnSpc>
              <a:spcBef>
                <a:spcPct val="35000"/>
              </a:spcBef>
              <a:buSzTx/>
              <a:buFontTx/>
              <a:buNone/>
            </a:pPr>
            <a:r>
              <a:rPr lang="en-US" altLang="en-US" sz="3200" b="1" u="sng" dirty="0" smtClean="0"/>
              <a:t>Characteristics</a:t>
            </a:r>
            <a:r>
              <a:rPr lang="en-US" altLang="en-US" sz="2800" b="1" u="sng" dirty="0" smtClean="0"/>
              <a:t>: </a:t>
            </a:r>
          </a:p>
          <a:p>
            <a:pPr>
              <a:lnSpc>
                <a:spcPct val="85000"/>
              </a:lnSpc>
              <a:spcBef>
                <a:spcPct val="35000"/>
              </a:spcBef>
              <a:buSzTx/>
              <a:buFontTx/>
              <a:buNone/>
            </a:pPr>
            <a:r>
              <a:rPr lang="en-US" altLang="en-US" sz="2800" dirty="0" smtClean="0"/>
              <a:t>Made of cellulose</a:t>
            </a:r>
          </a:p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 smtClean="0"/>
              <a:t>Absorb water</a:t>
            </a:r>
          </a:p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 smtClean="0"/>
              <a:t>Insoluble in water</a:t>
            </a:r>
          </a:p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 smtClean="0"/>
              <a:t>Very resistant to damage from harsh chemicals</a:t>
            </a:r>
          </a:p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 smtClean="0"/>
              <a:t>Dissolvable only by strong acids</a:t>
            </a:r>
          </a:p>
          <a:p>
            <a:pPr>
              <a:lnSpc>
                <a:spcPct val="85000"/>
              </a:lnSpc>
              <a:spcBef>
                <a:spcPct val="35000"/>
              </a:spcBef>
              <a:buSzPct val="60000"/>
            </a:pPr>
            <a:r>
              <a:rPr lang="en-US" altLang="en-US" sz="2800" dirty="0" smtClean="0"/>
              <a:t>Becomes brittle over time</a:t>
            </a:r>
            <a:endParaRPr lang="en-US" alt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B6C7C-7406-460C-92EA-C0D6B7B2B72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6591300" y="2362200"/>
            <a:ext cx="5448300" cy="37338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85000"/>
              </a:lnSpc>
              <a:spcBef>
                <a:spcPct val="30000"/>
              </a:spcBef>
              <a:buFont typeface="Tw Cen MT" panose="020B0602020104020603" pitchFamily="34" charset="0"/>
              <a:buNone/>
            </a:pPr>
            <a:r>
              <a:rPr lang="en-US" altLang="en-US" sz="2800" b="1" u="sng" dirty="0" smtClean="0"/>
              <a:t>Plant fibers (examples): </a:t>
            </a:r>
          </a:p>
          <a:p>
            <a:pPr marL="533400" indent="-533400">
              <a:lnSpc>
                <a:spcPct val="85000"/>
              </a:lnSpc>
              <a:spcBef>
                <a:spcPct val="30000"/>
              </a:spcBef>
              <a:buSzPct val="60000"/>
            </a:pPr>
            <a:r>
              <a:rPr lang="en-US" altLang="en-US" sz="2800" dirty="0" smtClean="0"/>
              <a:t>Cotton—most common textile </a:t>
            </a:r>
            <a:br>
              <a:rPr lang="en-US" altLang="en-US" sz="2800" dirty="0" smtClean="0"/>
            </a:br>
            <a:r>
              <a:rPr lang="en-US" altLang="en-US" sz="2800" dirty="0" smtClean="0"/>
              <a:t>plant fiber </a:t>
            </a:r>
            <a:r>
              <a:rPr lang="en-US" altLang="en-US" sz="3200" dirty="0" smtClean="0"/>
              <a:t>(picture)</a:t>
            </a:r>
            <a:r>
              <a:rPr lang="en-US" altLang="en-US" sz="2800" dirty="0" smtClean="0"/>
              <a:t> </a:t>
            </a:r>
          </a:p>
          <a:p>
            <a:pPr marL="533400" indent="-533400">
              <a:lnSpc>
                <a:spcPct val="85000"/>
              </a:lnSpc>
              <a:spcBef>
                <a:spcPct val="30000"/>
              </a:spcBef>
              <a:buSzPct val="60000"/>
            </a:pPr>
            <a:r>
              <a:rPr lang="en-US" altLang="en-US" sz="2800" dirty="0" smtClean="0"/>
              <a:t>Coir from coconuts is durable</a:t>
            </a:r>
          </a:p>
          <a:p>
            <a:pPr marL="533400" indent="-533400">
              <a:lnSpc>
                <a:spcPct val="85000"/>
              </a:lnSpc>
              <a:spcBef>
                <a:spcPct val="30000"/>
              </a:spcBef>
              <a:buSzPct val="60000"/>
            </a:pPr>
            <a:r>
              <a:rPr lang="en-US" altLang="en-US" sz="2800" dirty="0" smtClean="0"/>
              <a:t>Hemp, jute, and flax from stems grow in bundles</a:t>
            </a:r>
          </a:p>
          <a:p>
            <a:pPr marL="533400" indent="-533400">
              <a:lnSpc>
                <a:spcPct val="85000"/>
              </a:lnSpc>
              <a:spcBef>
                <a:spcPct val="30000"/>
              </a:spcBef>
              <a:buSzPct val="60000"/>
            </a:pPr>
            <a:r>
              <a:rPr lang="en-US" altLang="en-US" sz="2800" dirty="0" smtClean="0"/>
              <a:t>Manila and sisal from leaves deteriorate more quickly</a:t>
            </a:r>
            <a:endParaRPr lang="en-US" altLang="en-US" sz="2800" dirty="0"/>
          </a:p>
        </p:txBody>
      </p:sp>
      <p:pic>
        <p:nvPicPr>
          <p:cNvPr id="7" name="Picture 13" descr="Ch 4 Cotton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350" y="342900"/>
            <a:ext cx="1189535" cy="194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74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2858</TotalTime>
  <Words>742</Words>
  <Application>Microsoft Office PowerPoint</Application>
  <PresentationFormat>Widescreen</PresentationFormat>
  <Paragraphs>215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Calibri</vt:lpstr>
      <vt:lpstr>Kartika</vt:lpstr>
      <vt:lpstr>Times</vt:lpstr>
      <vt:lpstr>Times New Roman</vt:lpstr>
      <vt:lpstr>Tw Cen MT</vt:lpstr>
      <vt:lpstr>Tw Cen MT Condensed</vt:lpstr>
      <vt:lpstr>Wingdings 3</vt:lpstr>
      <vt:lpstr>Integral</vt:lpstr>
      <vt:lpstr>A Study of Fibers and Textiles</vt:lpstr>
      <vt:lpstr>How Forensic Scientists  Use Fibers</vt:lpstr>
      <vt:lpstr>Sampling and Testing </vt:lpstr>
      <vt:lpstr>Sampling and Testing</vt:lpstr>
      <vt:lpstr>Macromolecules</vt:lpstr>
      <vt:lpstr>Polymerization</vt:lpstr>
      <vt:lpstr>PowerPoint Presentation</vt:lpstr>
      <vt:lpstr>Fiber Classification  —Natural Fibers: Animal  </vt:lpstr>
      <vt:lpstr>Fiber Classification  —Natural Fibers: Plant</vt:lpstr>
      <vt:lpstr>Fiber Classification  —Natural Fibers: Mineral</vt:lpstr>
      <vt:lpstr>Fiber Classification  —Synthetic Fibers</vt:lpstr>
      <vt:lpstr>Fiber Classification  —Synthetic Cellulose Fibers </vt:lpstr>
      <vt:lpstr>Fiber Classification  —Synthetic Polymer Fibers </vt:lpstr>
      <vt:lpstr>Fiber Classification —Synthetic Polymer Fibers </vt:lpstr>
      <vt:lpstr>Fiber Classification —Synthetic Polymer Fibers </vt:lpstr>
      <vt:lpstr>Comparison of Natural and  Synthetic Fibers </vt:lpstr>
      <vt:lpstr>Yarns, fabrics, and textiles </vt:lpstr>
      <vt:lpstr>Weave Patterns</vt:lpstr>
      <vt:lpstr>  . . . . . . . . . . . . . Summary . . . .</vt:lpstr>
      <vt:lpstr>  . . . . . . . . . . . . . . . . . Summary</vt:lpstr>
    </vt:vector>
  </TitlesOfParts>
  <Company>Academy School District #20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of Fibers and Textiles</dc:title>
  <dc:creator>Kristi Follett</dc:creator>
  <cp:lastModifiedBy>Tanya Fillingham</cp:lastModifiedBy>
  <cp:revision>14</cp:revision>
  <dcterms:created xsi:type="dcterms:W3CDTF">2014-11-29T20:14:10Z</dcterms:created>
  <dcterms:modified xsi:type="dcterms:W3CDTF">2016-11-14T14:05:57Z</dcterms:modified>
</cp:coreProperties>
</file>