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8" r:id="rId19"/>
    <p:sldId id="279" r:id="rId20"/>
    <p:sldId id="274" r:id="rId21"/>
    <p:sldId id="275" r:id="rId22"/>
    <p:sldId id="276"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4" d="100"/>
          <a:sy n="64" d="100"/>
        </p:scale>
        <p:origin x="9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AD4BB-C165-4689-852F-A39916C6480E}" type="datetimeFigureOut">
              <a:rPr lang="en-US" smtClean="0"/>
              <a:t>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FB89A-C73D-41B8-BB66-8CBC98E6DEDD}" type="slidenum">
              <a:rPr lang="en-US" smtClean="0"/>
              <a:t>‹#›</a:t>
            </a:fld>
            <a:endParaRPr lang="en-US"/>
          </a:p>
        </p:txBody>
      </p:sp>
    </p:spTree>
    <p:extLst>
      <p:ext uri="{BB962C8B-B14F-4D97-AF65-F5344CB8AC3E}">
        <p14:creationId xmlns:p14="http://schemas.microsoft.com/office/powerpoint/2010/main" val="2960822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Chapter 5</a:t>
            </a:r>
          </a:p>
        </p:txBody>
      </p:sp>
      <p:sp>
        <p:nvSpPr>
          <p:cNvPr id="2457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Kendall/Hunt</a:t>
            </a:r>
          </a:p>
        </p:txBody>
      </p:sp>
      <p:sp>
        <p:nvSpPr>
          <p:cNvPr id="2458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6C3624-04BD-4E0F-A2FB-5D16637C8248}" type="slidenum">
              <a:rPr lang="en-US" altLang="en-US"/>
              <a:pPr eaLnBrk="1" hangingPunct="1"/>
              <a:t>1</a:t>
            </a:fld>
            <a:endParaRPr lang="en-US" altLang="en-US"/>
          </a:p>
        </p:txBody>
      </p:sp>
      <p:sp>
        <p:nvSpPr>
          <p:cNvPr id="24581" name="Rectangle 2"/>
          <p:cNvSpPr>
            <a:spLocks noGrp="1" noRot="1" noChangeAspect="1" noChangeArrowheads="1" noTextEdit="1"/>
          </p:cNvSpPr>
          <p:nvPr>
            <p:ph type="sldImg"/>
          </p:nvPr>
        </p:nvSpPr>
        <p:spPr>
          <a:ln/>
        </p:spPr>
      </p:sp>
      <p:sp>
        <p:nvSpPr>
          <p:cNvPr id="245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41501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Chapter 5</a:t>
            </a:r>
          </a:p>
        </p:txBody>
      </p:sp>
      <p:sp>
        <p:nvSpPr>
          <p:cNvPr id="3379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Kendall/Hunt</a:t>
            </a:r>
          </a:p>
        </p:txBody>
      </p:sp>
      <p:sp>
        <p:nvSpPr>
          <p:cNvPr id="3379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AE12847-DC14-4FE7-B226-3526A025D079}" type="slidenum">
              <a:rPr lang="en-US" altLang="en-US"/>
              <a:pPr eaLnBrk="1" hangingPunct="1"/>
              <a:t>10</a:t>
            </a:fld>
            <a:endParaRPr lang="en-US" altLang="en-US"/>
          </a:p>
        </p:txBody>
      </p:sp>
      <p:sp>
        <p:nvSpPr>
          <p:cNvPr id="33797" name="Rectangle 2"/>
          <p:cNvSpPr>
            <a:spLocks noGrp="1" noRot="1" noChangeAspect="1" noChangeArrowheads="1" noTextEdit="1"/>
          </p:cNvSpPr>
          <p:nvPr>
            <p:ph type="sldImg"/>
          </p:nvPr>
        </p:nvSpPr>
        <p:spPr>
          <a:ln/>
        </p:spPr>
      </p:sp>
      <p:sp>
        <p:nvSpPr>
          <p:cNvPr id="337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35022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Chapter 5</a:t>
            </a:r>
          </a:p>
        </p:txBody>
      </p:sp>
      <p:sp>
        <p:nvSpPr>
          <p:cNvPr id="3481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Kendall/Hunt</a:t>
            </a:r>
          </a:p>
        </p:txBody>
      </p:sp>
      <p:sp>
        <p:nvSpPr>
          <p:cNvPr id="348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49A1DA-3C57-40FD-B700-CCB8358B4A0A}" type="slidenum">
              <a:rPr lang="en-US" altLang="en-US"/>
              <a:pPr eaLnBrk="1" hangingPunct="1"/>
              <a:t>11</a:t>
            </a:fld>
            <a:endParaRPr lang="en-US" altLang="en-US"/>
          </a:p>
        </p:txBody>
      </p:sp>
      <p:sp>
        <p:nvSpPr>
          <p:cNvPr id="34821" name="Rectangle 2"/>
          <p:cNvSpPr>
            <a:spLocks noGrp="1" noRot="1" noChangeAspect="1" noChangeArrowheads="1" noTextEdit="1"/>
          </p:cNvSpPr>
          <p:nvPr>
            <p:ph type="sldImg"/>
          </p:nvPr>
        </p:nvSpPr>
        <p:spPr>
          <a:ln/>
        </p:spPr>
      </p:sp>
      <p:sp>
        <p:nvSpPr>
          <p:cNvPr id="348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What is this one???</a:t>
            </a:r>
          </a:p>
        </p:txBody>
      </p:sp>
    </p:spTree>
    <p:extLst>
      <p:ext uri="{BB962C8B-B14F-4D97-AF65-F5344CB8AC3E}">
        <p14:creationId xmlns:p14="http://schemas.microsoft.com/office/powerpoint/2010/main" val="1626873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Chapter 5</a:t>
            </a:r>
          </a:p>
        </p:txBody>
      </p:sp>
      <p:sp>
        <p:nvSpPr>
          <p:cNvPr id="358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Kendall/Hunt</a:t>
            </a:r>
          </a:p>
        </p:txBody>
      </p:sp>
      <p:sp>
        <p:nvSpPr>
          <p:cNvPr id="358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11955D-804F-4685-B0A8-45A55C16BEC9}" type="slidenum">
              <a:rPr lang="en-US" altLang="en-US"/>
              <a:pPr eaLnBrk="1" hangingPunct="1"/>
              <a:t>12</a:t>
            </a:fld>
            <a:endParaRPr lang="en-US" altLang="en-US"/>
          </a:p>
        </p:txBody>
      </p:sp>
      <p:sp>
        <p:nvSpPr>
          <p:cNvPr id="35845" name="Rectangle 2"/>
          <p:cNvSpPr>
            <a:spLocks noGrp="1" noRot="1" noChangeAspect="1" noChangeArrowheads="1" noTextEdit="1"/>
          </p:cNvSpPr>
          <p:nvPr>
            <p:ph type="sldImg"/>
          </p:nvPr>
        </p:nvSpPr>
        <p:spPr>
          <a:ln/>
        </p:spPr>
      </p:sp>
      <p:sp>
        <p:nvSpPr>
          <p:cNvPr id="358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26225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Chapter 5</a:t>
            </a:r>
          </a:p>
        </p:txBody>
      </p:sp>
      <p:sp>
        <p:nvSpPr>
          <p:cNvPr id="3686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Kendall/Hunt</a:t>
            </a:r>
          </a:p>
        </p:txBody>
      </p:sp>
      <p:sp>
        <p:nvSpPr>
          <p:cNvPr id="3686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7B6CB8-81F9-41AD-8049-50A536F9FF6B}" type="slidenum">
              <a:rPr lang="en-US" altLang="en-US"/>
              <a:pPr eaLnBrk="1" hangingPunct="1"/>
              <a:t>13</a:t>
            </a:fld>
            <a:endParaRPr lang="en-US" altLang="en-US"/>
          </a:p>
        </p:txBody>
      </p:sp>
      <p:sp>
        <p:nvSpPr>
          <p:cNvPr id="36869" name="Rectangle 2"/>
          <p:cNvSpPr>
            <a:spLocks noGrp="1" noRot="1" noChangeAspect="1" noChangeArrowheads="1" noTextEdit="1"/>
          </p:cNvSpPr>
          <p:nvPr>
            <p:ph type="sldImg"/>
          </p:nvPr>
        </p:nvSpPr>
        <p:spPr>
          <a:ln/>
        </p:spPr>
      </p:sp>
      <p:sp>
        <p:nvSpPr>
          <p:cNvPr id="368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08910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Chapter 5</a:t>
            </a:r>
          </a:p>
        </p:txBody>
      </p:sp>
      <p:sp>
        <p:nvSpPr>
          <p:cNvPr id="3789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Kendall/Hunt</a:t>
            </a:r>
          </a:p>
        </p:txBody>
      </p:sp>
      <p:sp>
        <p:nvSpPr>
          <p:cNvPr id="378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FC1B23-D0D3-4AEB-BE5F-96B1982CCB9B}" type="slidenum">
              <a:rPr lang="en-US" altLang="en-US"/>
              <a:pPr eaLnBrk="1" hangingPunct="1"/>
              <a:t>14</a:t>
            </a:fld>
            <a:endParaRPr lang="en-US" altLang="en-US"/>
          </a:p>
        </p:txBody>
      </p:sp>
      <p:sp>
        <p:nvSpPr>
          <p:cNvPr id="37893" name="Rectangle 2"/>
          <p:cNvSpPr>
            <a:spLocks noGrp="1" noRot="1" noChangeAspect="1" noChangeArrowheads="1" noTextEdit="1"/>
          </p:cNvSpPr>
          <p:nvPr>
            <p:ph type="sldImg"/>
          </p:nvPr>
        </p:nvSpPr>
        <p:spPr>
          <a:ln/>
        </p:spPr>
      </p:sp>
      <p:sp>
        <p:nvSpPr>
          <p:cNvPr id="378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41104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Chapter 5</a:t>
            </a:r>
          </a:p>
        </p:txBody>
      </p:sp>
      <p:sp>
        <p:nvSpPr>
          <p:cNvPr id="3891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Kendall/Hunt</a:t>
            </a:r>
          </a:p>
        </p:txBody>
      </p:sp>
      <p:sp>
        <p:nvSpPr>
          <p:cNvPr id="3891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1F7179-C494-4E02-90DC-1816A046F371}" type="slidenum">
              <a:rPr lang="en-US" altLang="en-US"/>
              <a:pPr eaLnBrk="1" hangingPunct="1"/>
              <a:t>15</a:t>
            </a:fld>
            <a:endParaRPr lang="en-US" altLang="en-US"/>
          </a:p>
        </p:txBody>
      </p:sp>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62786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Chapter 5</a:t>
            </a:r>
          </a:p>
        </p:txBody>
      </p:sp>
      <p:sp>
        <p:nvSpPr>
          <p:cNvPr id="3993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Kendall/Hunt</a:t>
            </a:r>
          </a:p>
        </p:txBody>
      </p:sp>
      <p:sp>
        <p:nvSpPr>
          <p:cNvPr id="3994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B43730-0CC6-42F6-9F31-7FBF0A5A19B5}" type="slidenum">
              <a:rPr lang="en-US" altLang="en-US"/>
              <a:pPr eaLnBrk="1" hangingPunct="1"/>
              <a:t>16</a:t>
            </a:fld>
            <a:endParaRPr lang="en-US" altLang="en-US"/>
          </a:p>
        </p:txBody>
      </p:sp>
      <p:sp>
        <p:nvSpPr>
          <p:cNvPr id="39941" name="Rectangle 2"/>
          <p:cNvSpPr>
            <a:spLocks noGrp="1" noRot="1" noChangeAspect="1" noChangeArrowheads="1" noTextEdit="1"/>
          </p:cNvSpPr>
          <p:nvPr>
            <p:ph type="sldImg"/>
          </p:nvPr>
        </p:nvSpPr>
        <p:spPr>
          <a:ln/>
        </p:spPr>
      </p:sp>
      <p:sp>
        <p:nvSpPr>
          <p:cNvPr id="399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25532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Chapter 5</a:t>
            </a:r>
          </a:p>
        </p:txBody>
      </p:sp>
      <p:sp>
        <p:nvSpPr>
          <p:cNvPr id="409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Kendall/Hunt</a:t>
            </a:r>
          </a:p>
        </p:txBody>
      </p:sp>
      <p:sp>
        <p:nvSpPr>
          <p:cNvPr id="409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C0190A-BBA1-4AE5-B75E-D613F54BB3B9}" type="slidenum">
              <a:rPr lang="en-US" altLang="en-US"/>
              <a:pPr eaLnBrk="1" hangingPunct="1"/>
              <a:t>17</a:t>
            </a:fld>
            <a:endParaRPr lang="en-US" altLang="en-US"/>
          </a:p>
        </p:txBody>
      </p:sp>
      <p:sp>
        <p:nvSpPr>
          <p:cNvPr id="40965" name="Rectangle 2"/>
          <p:cNvSpPr>
            <a:spLocks noGrp="1" noRot="1" noChangeAspect="1" noChangeArrowheads="1" noTextEdit="1"/>
          </p:cNvSpPr>
          <p:nvPr>
            <p:ph type="sldImg"/>
          </p:nvPr>
        </p:nvSpPr>
        <p:spPr>
          <a:ln/>
        </p:spPr>
      </p:sp>
      <p:sp>
        <p:nvSpPr>
          <p:cNvPr id="409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83173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Chapter 5</a:t>
            </a:r>
          </a:p>
        </p:txBody>
      </p:sp>
      <p:sp>
        <p:nvSpPr>
          <p:cNvPr id="4198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Kendall/Hunt</a:t>
            </a:r>
          </a:p>
        </p:txBody>
      </p:sp>
      <p:sp>
        <p:nvSpPr>
          <p:cNvPr id="4198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783EF9-C129-4E8C-9170-2B72D5BEB3B1}" type="slidenum">
              <a:rPr lang="en-US" altLang="en-US"/>
              <a:pPr eaLnBrk="1" hangingPunct="1"/>
              <a:t>20</a:t>
            </a:fld>
            <a:endParaRPr lang="en-US" altLang="en-US"/>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54826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Chapter 5</a:t>
            </a:r>
          </a:p>
        </p:txBody>
      </p:sp>
      <p:sp>
        <p:nvSpPr>
          <p:cNvPr id="4301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Kendall/Hunt</a:t>
            </a:r>
          </a:p>
        </p:txBody>
      </p:sp>
      <p:sp>
        <p:nvSpPr>
          <p:cNvPr id="4301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149069-92EC-4B41-BD9F-8723C9E1CD19}" type="slidenum">
              <a:rPr lang="en-US" altLang="en-US"/>
              <a:pPr eaLnBrk="1" hangingPunct="1"/>
              <a:t>21</a:t>
            </a:fld>
            <a:endParaRPr lang="en-US" altLang="en-US"/>
          </a:p>
        </p:txBody>
      </p:sp>
      <p:sp>
        <p:nvSpPr>
          <p:cNvPr id="43013" name="Rectangle 2"/>
          <p:cNvSpPr>
            <a:spLocks noGrp="1" noRot="1" noChangeAspect="1" noChangeArrowheads="1" noTextEdit="1"/>
          </p:cNvSpPr>
          <p:nvPr>
            <p:ph type="sldImg"/>
          </p:nvPr>
        </p:nvSpPr>
        <p:spPr>
          <a:ln/>
        </p:spPr>
      </p:sp>
      <p:sp>
        <p:nvSpPr>
          <p:cNvPr id="430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61533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Chapter 5</a:t>
            </a:r>
          </a:p>
        </p:txBody>
      </p:sp>
      <p:sp>
        <p:nvSpPr>
          <p:cNvPr id="2560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Kendall/Hunt</a:t>
            </a:r>
          </a:p>
        </p:txBody>
      </p:sp>
      <p:sp>
        <p:nvSpPr>
          <p:cNvPr id="2560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4C0F2E-4152-4160-9AD2-76D9D0F82175}" type="slidenum">
              <a:rPr lang="en-US" altLang="en-US"/>
              <a:pPr eaLnBrk="1" hangingPunct="1"/>
              <a:t>2</a:t>
            </a:fld>
            <a:endParaRPr lang="en-US" altLang="en-US"/>
          </a:p>
        </p:txBody>
      </p:sp>
      <p:sp>
        <p:nvSpPr>
          <p:cNvPr id="25605" name="Rectangle 2"/>
          <p:cNvSpPr>
            <a:spLocks noGrp="1" noRot="1" noChangeAspect="1" noChangeArrowheads="1" noTextEdit="1"/>
          </p:cNvSpPr>
          <p:nvPr>
            <p:ph type="sldImg"/>
          </p:nvPr>
        </p:nvSpPr>
        <p:spPr>
          <a:ln/>
        </p:spPr>
      </p:sp>
      <p:sp>
        <p:nvSpPr>
          <p:cNvPr id="256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Adsorbs: hold</a:t>
            </a:r>
            <a:r>
              <a:rPr lang="en-US" altLang="en-US" baseline="0" dirty="0" smtClean="0">
                <a:latin typeface="Arial" panose="020B0604020202020204" pitchFamily="34" charset="0"/>
              </a:rPr>
              <a:t> as a thin film on the outside surface</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870252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Chapter 5</a:t>
            </a:r>
          </a:p>
        </p:txBody>
      </p:sp>
      <p:sp>
        <p:nvSpPr>
          <p:cNvPr id="4403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Kendall/Hunt</a:t>
            </a:r>
          </a:p>
        </p:txBody>
      </p:sp>
      <p:sp>
        <p:nvSpPr>
          <p:cNvPr id="4403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D29905-EA05-4F9F-8858-B090503B22B0}" type="slidenum">
              <a:rPr lang="en-US" altLang="en-US"/>
              <a:pPr eaLnBrk="1" hangingPunct="1"/>
              <a:t>22</a:t>
            </a:fld>
            <a:endParaRPr lang="en-US" altLang="en-US"/>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28673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Chapter 5</a:t>
            </a:r>
          </a:p>
        </p:txBody>
      </p:sp>
      <p:sp>
        <p:nvSpPr>
          <p:cNvPr id="2662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Kendall/Hunt</a:t>
            </a:r>
          </a:p>
        </p:txBody>
      </p:sp>
      <p:sp>
        <p:nvSpPr>
          <p:cNvPr id="2662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265FD4-5D8E-44F0-ADE1-6D03FC2EF294}" type="slidenum">
              <a:rPr lang="en-US" altLang="en-US"/>
              <a:pPr eaLnBrk="1" hangingPunct="1"/>
              <a:t>3</a:t>
            </a:fld>
            <a:endParaRPr lang="en-US" altLang="en-US"/>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35066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Chapter 5</a:t>
            </a:r>
          </a:p>
        </p:txBody>
      </p:sp>
      <p:sp>
        <p:nvSpPr>
          <p:cNvPr id="276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Kendall/Hunt</a:t>
            </a:r>
          </a:p>
        </p:txBody>
      </p:sp>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D7F739-6C77-416D-838D-92E116B3B13C}" type="slidenum">
              <a:rPr lang="en-US" altLang="en-US"/>
              <a:pPr eaLnBrk="1" hangingPunct="1"/>
              <a:t>4</a:t>
            </a:fld>
            <a:endParaRPr lang="en-US" altLang="en-US"/>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21308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Chapter 5</a:t>
            </a:r>
          </a:p>
        </p:txBody>
      </p:sp>
      <p:sp>
        <p:nvSpPr>
          <p:cNvPr id="2867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Kendall/Hunt</a:t>
            </a:r>
          </a:p>
        </p:txBody>
      </p:sp>
      <p:sp>
        <p:nvSpPr>
          <p:cNvPr id="286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B4B42B-BC7E-4642-A8EB-CFD9A7AD819F}" type="slidenum">
              <a:rPr lang="en-US" altLang="en-US"/>
              <a:pPr eaLnBrk="1" hangingPunct="1"/>
              <a:t>5</a:t>
            </a:fld>
            <a:endParaRPr lang="en-US" altLang="en-US"/>
          </a:p>
        </p:txBody>
      </p:sp>
      <p:sp>
        <p:nvSpPr>
          <p:cNvPr id="28677" name="Rectangle 2"/>
          <p:cNvSpPr>
            <a:spLocks noGrp="1" noRot="1" noChangeAspect="1" noChangeArrowheads="1" noTextEdit="1"/>
          </p:cNvSpPr>
          <p:nvPr>
            <p:ph type="sldImg"/>
          </p:nvPr>
        </p:nvSpPr>
        <p:spPr>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88576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Chapter 5</a:t>
            </a:r>
          </a:p>
        </p:txBody>
      </p:sp>
      <p:sp>
        <p:nvSpPr>
          <p:cNvPr id="2969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Kendall/Hunt</a:t>
            </a:r>
          </a:p>
        </p:txBody>
      </p:sp>
      <p:sp>
        <p:nvSpPr>
          <p:cNvPr id="2970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E5262-54BE-4FD3-A6E0-827E994FAEDD}" type="slidenum">
              <a:rPr lang="en-US" altLang="en-US"/>
              <a:pPr eaLnBrk="1" hangingPunct="1"/>
              <a:t>6</a:t>
            </a:fld>
            <a:endParaRPr lang="en-US" altLang="en-US"/>
          </a:p>
        </p:txBody>
      </p:sp>
      <p:sp>
        <p:nvSpPr>
          <p:cNvPr id="29701" name="Rectangle 2"/>
          <p:cNvSpPr>
            <a:spLocks noGrp="1" noRot="1" noChangeAspect="1" noChangeArrowheads="1" noTextEdit="1"/>
          </p:cNvSpPr>
          <p:nvPr>
            <p:ph type="sldImg"/>
          </p:nvPr>
        </p:nvSpPr>
        <p:spPr>
          <a:ln/>
        </p:spPr>
      </p:sp>
      <p:sp>
        <p:nvSpPr>
          <p:cNvPr id="297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6610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Chapter 5</a:t>
            </a:r>
          </a:p>
        </p:txBody>
      </p:sp>
      <p:sp>
        <p:nvSpPr>
          <p:cNvPr id="3072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Kendall/Hunt</a:t>
            </a:r>
          </a:p>
        </p:txBody>
      </p:sp>
      <p:sp>
        <p:nvSpPr>
          <p:cNvPr id="3072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16F3BC-6D3F-4831-882E-31ADCBC37F65}" type="slidenum">
              <a:rPr lang="en-US" altLang="en-US"/>
              <a:pPr eaLnBrk="1" hangingPunct="1"/>
              <a:t>7</a:t>
            </a:fld>
            <a:endParaRPr lang="en-US" altLang="en-US"/>
          </a:p>
        </p:txBody>
      </p:sp>
      <p:sp>
        <p:nvSpPr>
          <p:cNvPr id="30725" name="Rectangle 2"/>
          <p:cNvSpPr>
            <a:spLocks noGrp="1" noRot="1" noChangeAspect="1" noChangeArrowheads="1" noTextEdit="1"/>
          </p:cNvSpPr>
          <p:nvPr>
            <p:ph type="sldImg"/>
          </p:nvPr>
        </p:nvSpPr>
        <p:spPr>
          <a:ln/>
        </p:spPr>
      </p:sp>
      <p:sp>
        <p:nvSpPr>
          <p:cNvPr id="307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93999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Chapter 5</a:t>
            </a:r>
          </a:p>
        </p:txBody>
      </p:sp>
      <p:sp>
        <p:nvSpPr>
          <p:cNvPr id="3174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Kendall/Hunt</a:t>
            </a:r>
          </a:p>
        </p:txBody>
      </p:sp>
      <p:sp>
        <p:nvSpPr>
          <p:cNvPr id="3174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7D9860-BB05-4A47-A792-06F3DEFE2E6E}" type="slidenum">
              <a:rPr lang="en-US" altLang="en-US"/>
              <a:pPr eaLnBrk="1" hangingPunct="1"/>
              <a:t>8</a:t>
            </a:fld>
            <a:endParaRPr lang="en-US" altLang="en-US"/>
          </a:p>
        </p:txBody>
      </p:sp>
      <p:sp>
        <p:nvSpPr>
          <p:cNvPr id="31749" name="Rectangle 2"/>
          <p:cNvSpPr>
            <a:spLocks noGrp="1" noRot="1" noChangeAspect="1" noChangeArrowheads="1" noTextEdit="1"/>
          </p:cNvSpPr>
          <p:nvPr>
            <p:ph type="sldImg"/>
          </p:nvPr>
        </p:nvSpPr>
        <p:spPr>
          <a:ln/>
        </p:spPr>
      </p:sp>
      <p:sp>
        <p:nvSpPr>
          <p:cNvPr id="317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36429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Chapter 5</a:t>
            </a:r>
          </a:p>
        </p:txBody>
      </p:sp>
      <p:sp>
        <p:nvSpPr>
          <p:cNvPr id="3277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Kendall/Hunt</a:t>
            </a:r>
          </a:p>
        </p:txBody>
      </p:sp>
      <p:sp>
        <p:nvSpPr>
          <p:cNvPr id="3277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9C796D-42A9-40E3-94E9-9995B8EE9DB9}" type="slidenum">
              <a:rPr lang="en-US" altLang="en-US"/>
              <a:pPr eaLnBrk="1" hangingPunct="1"/>
              <a:t>9</a:t>
            </a:fld>
            <a:endParaRPr lang="en-US" altLang="en-US"/>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08622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8C37257-1BB2-41EB-83E0-9FB05D23B111}"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F0B19-529C-40BF-A330-7B7C4C45277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36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C37257-1BB2-41EB-83E0-9FB05D23B111}"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F0B19-529C-40BF-A330-7B7C4C452774}" type="slidenum">
              <a:rPr lang="en-US" smtClean="0"/>
              <a:t>‹#›</a:t>
            </a:fld>
            <a:endParaRPr lang="en-US"/>
          </a:p>
        </p:txBody>
      </p:sp>
    </p:spTree>
    <p:extLst>
      <p:ext uri="{BB962C8B-B14F-4D97-AF65-F5344CB8AC3E}">
        <p14:creationId xmlns:p14="http://schemas.microsoft.com/office/powerpoint/2010/main" val="3407224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C37257-1BB2-41EB-83E0-9FB05D23B111}"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F0B19-529C-40BF-A330-7B7C4C452774}"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76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7595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1607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3230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a:prstGeom prst="rect">
            <a:avLst/>
          </a:prstGeom>
        </p:spPr>
        <p:txBody>
          <a:bodyPr/>
          <a:lstStyle/>
          <a:p>
            <a:pPr lvl="0"/>
            <a:endParaRPr lang="en-US" noProof="0" smtClean="0"/>
          </a:p>
        </p:txBody>
      </p:sp>
      <p:sp>
        <p:nvSpPr>
          <p:cNvPr id="4" name="Text Placeholder 3"/>
          <p:cNvSpPr>
            <a:spLocks noGrp="1"/>
          </p:cNvSpPr>
          <p:nvPr>
            <p:ph type="body" sz="half" idx="2"/>
          </p:nvPr>
        </p:nvSpPr>
        <p:spPr>
          <a:xfrm>
            <a:off x="6197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2581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C37257-1BB2-41EB-83E0-9FB05D23B111}"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F0B19-529C-40BF-A330-7B7C4C452774}" type="slidenum">
              <a:rPr lang="en-US" smtClean="0"/>
              <a:t>‹#›</a:t>
            </a:fld>
            <a:endParaRPr lang="en-US"/>
          </a:p>
        </p:txBody>
      </p:sp>
    </p:spTree>
    <p:extLst>
      <p:ext uri="{BB962C8B-B14F-4D97-AF65-F5344CB8AC3E}">
        <p14:creationId xmlns:p14="http://schemas.microsoft.com/office/powerpoint/2010/main" val="196127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C37257-1BB2-41EB-83E0-9FB05D23B111}" type="datetimeFigureOut">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7F0B19-529C-40BF-A330-7B7C4C45277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5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C37257-1BB2-41EB-83E0-9FB05D23B111}"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F0B19-529C-40BF-A330-7B7C4C452774}" type="slidenum">
              <a:rPr lang="en-US" smtClean="0"/>
              <a:t>‹#›</a:t>
            </a:fld>
            <a:endParaRPr lang="en-US"/>
          </a:p>
        </p:txBody>
      </p:sp>
    </p:spTree>
    <p:extLst>
      <p:ext uri="{BB962C8B-B14F-4D97-AF65-F5344CB8AC3E}">
        <p14:creationId xmlns:p14="http://schemas.microsoft.com/office/powerpoint/2010/main" val="609026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C37257-1BB2-41EB-83E0-9FB05D23B111}" type="datetimeFigureOut">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7F0B19-529C-40BF-A330-7B7C4C452774}" type="slidenum">
              <a:rPr lang="en-US" smtClean="0"/>
              <a:t>‹#›</a:t>
            </a:fld>
            <a:endParaRPr lang="en-US"/>
          </a:p>
        </p:txBody>
      </p:sp>
    </p:spTree>
    <p:extLst>
      <p:ext uri="{BB962C8B-B14F-4D97-AF65-F5344CB8AC3E}">
        <p14:creationId xmlns:p14="http://schemas.microsoft.com/office/powerpoint/2010/main" val="215097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C37257-1BB2-41EB-83E0-9FB05D23B111}" type="datetimeFigureOut">
              <a:rPr lang="en-US" smtClean="0"/>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7F0B19-529C-40BF-A330-7B7C4C452774}" type="slidenum">
              <a:rPr lang="en-US" smtClean="0"/>
              <a:t>‹#›</a:t>
            </a:fld>
            <a:endParaRPr lang="en-US"/>
          </a:p>
        </p:txBody>
      </p:sp>
    </p:spTree>
    <p:extLst>
      <p:ext uri="{BB962C8B-B14F-4D97-AF65-F5344CB8AC3E}">
        <p14:creationId xmlns:p14="http://schemas.microsoft.com/office/powerpoint/2010/main" val="638854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C37257-1BB2-41EB-83E0-9FB05D23B111}" type="datetimeFigureOut">
              <a:rPr lang="en-US" smtClean="0"/>
              <a:t>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7F0B19-529C-40BF-A330-7B7C4C452774}" type="slidenum">
              <a:rPr lang="en-US" smtClean="0"/>
              <a:t>‹#›</a:t>
            </a:fld>
            <a:endParaRPr lang="en-US"/>
          </a:p>
        </p:txBody>
      </p:sp>
    </p:spTree>
    <p:extLst>
      <p:ext uri="{BB962C8B-B14F-4D97-AF65-F5344CB8AC3E}">
        <p14:creationId xmlns:p14="http://schemas.microsoft.com/office/powerpoint/2010/main" val="2556677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C37257-1BB2-41EB-83E0-9FB05D23B111}"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F0B19-529C-40BF-A330-7B7C4C452774}" type="slidenum">
              <a:rPr lang="en-US" smtClean="0"/>
              <a:t>‹#›</a:t>
            </a:fld>
            <a:endParaRPr lang="en-US"/>
          </a:p>
        </p:txBody>
      </p:sp>
    </p:spTree>
    <p:extLst>
      <p:ext uri="{BB962C8B-B14F-4D97-AF65-F5344CB8AC3E}">
        <p14:creationId xmlns:p14="http://schemas.microsoft.com/office/powerpoint/2010/main" val="196801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C37257-1BB2-41EB-83E0-9FB05D23B111}" type="datetimeFigureOut">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7F0B19-529C-40BF-A330-7B7C4C45277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730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8C37257-1BB2-41EB-83E0-9FB05D23B111}" type="datetimeFigureOut">
              <a:rPr lang="en-US" smtClean="0"/>
              <a:t>11/7/2016</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17F0B19-529C-40BF-A330-7B7C4C452774}"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92328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1.bin"/><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8"/>
          <p:cNvSpPr>
            <a:spLocks noChangeArrowheads="1"/>
          </p:cNvSpPr>
          <p:nvPr/>
        </p:nvSpPr>
        <p:spPr bwMode="auto">
          <a:xfrm>
            <a:off x="4089400" y="241300"/>
            <a:ext cx="510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solidFill>
                  <a:schemeClr val="bg1"/>
                </a:solidFill>
                <a:latin typeface="Arial Black" panose="020B0A04020102020204" pitchFamily="34" charset="0"/>
              </a:rPr>
              <a:t>Hair</a:t>
            </a:r>
          </a:p>
        </p:txBody>
      </p:sp>
      <p:pic>
        <p:nvPicPr>
          <p:cNvPr id="2053" name="Picture 23" descr="quote box ch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58900"/>
            <a:ext cx="34417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a:lstStyle/>
          <a:p>
            <a:r>
              <a:rPr lang="en-US" dirty="0" smtClean="0"/>
              <a:t>Hair</a:t>
            </a:r>
            <a:endParaRPr lang="en-US" dirty="0"/>
          </a:p>
        </p:txBody>
      </p:sp>
      <p:sp>
        <p:nvSpPr>
          <p:cNvPr id="3" name="Subtitle 2"/>
          <p:cNvSpPr>
            <a:spLocks noGrp="1"/>
          </p:cNvSpPr>
          <p:nvPr>
            <p:ph type="subTitle" idx="1"/>
          </p:nvPr>
        </p:nvSpPr>
        <p:spPr/>
        <p:txBody>
          <a:bodyPr/>
          <a:lstStyle/>
          <a:p>
            <a:r>
              <a:rPr lang="en-US" dirty="0" smtClean="0"/>
              <a:t>Anatomy and Use in Forensic Science</a:t>
            </a:r>
            <a:endParaRPr lang="en-US" dirty="0"/>
          </a:p>
        </p:txBody>
      </p:sp>
    </p:spTree>
    <p:extLst>
      <p:ext uri="{BB962C8B-B14F-4D97-AF65-F5344CB8AC3E}">
        <p14:creationId xmlns:p14="http://schemas.microsoft.com/office/powerpoint/2010/main" val="212110317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171450" y="217807"/>
            <a:ext cx="3291278"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sz="2800" b="1" dirty="0">
                <a:solidFill>
                  <a:srgbClr val="A63100"/>
                </a:solidFill>
                <a:latin typeface="Arial" panose="020B0604020202020204" pitchFamily="34" charset="0"/>
              </a:rPr>
              <a:t> The Medulla</a:t>
            </a:r>
            <a:endParaRPr lang="en-US" altLang="en-US" sz="5400" b="1" i="1" dirty="0" smtClean="0">
              <a:solidFill>
                <a:schemeClr val="tx2"/>
              </a:solidFill>
              <a:latin typeface="Arial Narrow" panose="020B0606020202030204" pitchFamily="34" charset="0"/>
            </a:endParaRPr>
          </a:p>
        </p:txBody>
      </p:sp>
      <p:sp>
        <p:nvSpPr>
          <p:cNvPr id="11267" name="Rectangle 3"/>
          <p:cNvSpPr>
            <a:spLocks noGrp="1" noChangeArrowheads="1"/>
          </p:cNvSpPr>
          <p:nvPr>
            <p:ph type="body" sz="half" idx="1"/>
          </p:nvPr>
        </p:nvSpPr>
        <p:spPr bwMode="auto">
          <a:xfrm>
            <a:off x="911224" y="705170"/>
            <a:ext cx="10451319" cy="19002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r>
              <a:rPr lang="en-US" altLang="en-US" sz="3200" dirty="0" smtClean="0">
                <a:latin typeface="Arial" panose="020B0604020202020204" pitchFamily="34" charset="0"/>
              </a:rPr>
              <a:t>- The </a:t>
            </a:r>
            <a:r>
              <a:rPr lang="en-US" altLang="en-US" sz="3200" dirty="0">
                <a:latin typeface="Arial" panose="020B0604020202020204" pitchFamily="34" charset="0"/>
              </a:rPr>
              <a:t>medulla is the hair </a:t>
            </a:r>
            <a:r>
              <a:rPr lang="en-US" altLang="en-US" sz="3200" dirty="0" smtClean="0">
                <a:latin typeface="Arial" panose="020B0604020202020204" pitchFamily="34" charset="0"/>
              </a:rPr>
              <a:t>core, </a:t>
            </a:r>
            <a:r>
              <a:rPr lang="en-US" altLang="en-US" sz="3200" dirty="0">
                <a:latin typeface="Arial" panose="020B0604020202020204" pitchFamily="34" charset="0"/>
              </a:rPr>
              <a:t>that is not always visible. </a:t>
            </a:r>
            <a:endParaRPr lang="en-US" altLang="en-US" sz="3200" dirty="0" smtClean="0">
              <a:latin typeface="Arial" panose="020B0604020202020204" pitchFamily="34" charset="0"/>
            </a:endParaRPr>
          </a:p>
          <a:p>
            <a:pPr marL="0" indent="0">
              <a:buNone/>
            </a:pPr>
            <a:r>
              <a:rPr lang="en-US" altLang="en-US" sz="3200" dirty="0" smtClean="0">
                <a:latin typeface="Arial" panose="020B0604020202020204" pitchFamily="34" charset="0"/>
              </a:rPr>
              <a:t>- The </a:t>
            </a:r>
            <a:r>
              <a:rPr lang="en-US" altLang="en-US" sz="3200" dirty="0">
                <a:latin typeface="Arial" panose="020B0604020202020204" pitchFamily="34" charset="0"/>
              </a:rPr>
              <a:t>medulla comes in different types and patterns.</a:t>
            </a:r>
          </a:p>
        </p:txBody>
      </p:sp>
      <p:pic>
        <p:nvPicPr>
          <p:cNvPr id="11268" name="Picture 1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31957" y="3257144"/>
            <a:ext cx="3157799" cy="30160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18"/>
          <p:cNvSpPr>
            <a:spLocks noChangeArrowheads="1"/>
          </p:cNvSpPr>
          <p:nvPr/>
        </p:nvSpPr>
        <p:spPr bwMode="auto">
          <a:xfrm>
            <a:off x="876300" y="2887665"/>
            <a:ext cx="43434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i="1" dirty="0"/>
              <a:t>Types:</a:t>
            </a:r>
          </a:p>
          <a:p>
            <a:pPr eaLnBrk="1" hangingPunct="1">
              <a:spcBef>
                <a:spcPct val="50000"/>
              </a:spcBef>
            </a:pPr>
            <a:r>
              <a:rPr lang="en-US" altLang="en-US" sz="2400" dirty="0"/>
              <a:t>	Intermittent or interrupted</a:t>
            </a:r>
          </a:p>
          <a:p>
            <a:pPr eaLnBrk="1" hangingPunct="1">
              <a:spcBef>
                <a:spcPct val="50000"/>
              </a:spcBef>
            </a:pPr>
            <a:r>
              <a:rPr lang="en-US" altLang="en-US" sz="2400" dirty="0"/>
              <a:t>	Fragmented</a:t>
            </a:r>
          </a:p>
          <a:p>
            <a:pPr eaLnBrk="1" hangingPunct="1">
              <a:spcBef>
                <a:spcPct val="50000"/>
              </a:spcBef>
            </a:pPr>
            <a:r>
              <a:rPr lang="en-US" altLang="en-US" sz="2400" dirty="0"/>
              <a:t>	Continuous</a:t>
            </a:r>
          </a:p>
          <a:p>
            <a:pPr eaLnBrk="1" hangingPunct="1">
              <a:spcBef>
                <a:spcPct val="50000"/>
              </a:spcBef>
            </a:pPr>
            <a:r>
              <a:rPr lang="en-US" altLang="en-US" sz="2400" dirty="0"/>
              <a:t>	Stacked</a:t>
            </a:r>
          </a:p>
          <a:p>
            <a:pPr eaLnBrk="1" hangingPunct="1">
              <a:spcBef>
                <a:spcPct val="50000"/>
              </a:spcBef>
            </a:pPr>
            <a:r>
              <a:rPr lang="en-US" altLang="en-US" sz="2400" dirty="0"/>
              <a:t>	Absent</a:t>
            </a:r>
            <a:r>
              <a:rPr lang="en-US" altLang="en-US" sz="2400" dirty="0">
                <a:cs typeface="Arial" panose="020B0604020202020204" pitchFamily="34" charset="0"/>
              </a:rPr>
              <a:t>—</a:t>
            </a:r>
            <a:r>
              <a:rPr lang="en-US" altLang="en-US" sz="2400" dirty="0"/>
              <a:t>not present</a:t>
            </a:r>
          </a:p>
        </p:txBody>
      </p:sp>
      <p:pic>
        <p:nvPicPr>
          <p:cNvPr id="6" name="Picture 2" descr="http://aepichair.com/assets/images/banner-hair3.jpg"/>
          <p:cNvPicPr>
            <a:picLocks noChangeAspect="1" noChangeArrowheads="1"/>
          </p:cNvPicPr>
          <p:nvPr/>
        </p:nvPicPr>
        <p:blipFill rotWithShape="1">
          <a:blip r:embed="rId4">
            <a:extLst>
              <a:ext uri="{28A0092B-C50C-407E-A947-70E740481C1C}">
                <a14:useLocalDpi xmlns:a14="http://schemas.microsoft.com/office/drawing/2010/main" val="0"/>
              </a:ext>
            </a:extLst>
          </a:blip>
          <a:srcRect l="65243" t="17984" b="6425"/>
          <a:stretch/>
        </p:blipFill>
        <p:spPr bwMode="auto">
          <a:xfrm>
            <a:off x="9144000" y="2580197"/>
            <a:ext cx="3048000" cy="4277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439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bwMode="auto">
          <a:xfrm>
            <a:off x="134911" y="331449"/>
            <a:ext cx="361263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sz="2800" b="1">
                <a:solidFill>
                  <a:srgbClr val="A63100"/>
                </a:solidFill>
                <a:latin typeface="Arial" panose="020B0604020202020204" pitchFamily="34" charset="0"/>
              </a:rPr>
              <a:t>Human Medulla</a:t>
            </a:r>
            <a:endParaRPr lang="en-US" altLang="en-US" sz="5400" b="1" i="1" smtClean="0">
              <a:solidFill>
                <a:schemeClr val="tx2"/>
              </a:solidFill>
              <a:latin typeface="Arial Narrow" panose="020B0606020202030204" pitchFamily="34" charset="0"/>
            </a:endParaRPr>
          </a:p>
        </p:txBody>
      </p:sp>
      <p:sp>
        <p:nvSpPr>
          <p:cNvPr id="12291" name="Rectangle 1027"/>
          <p:cNvSpPr>
            <a:spLocks noGrp="1" noChangeArrowheads="1"/>
          </p:cNvSpPr>
          <p:nvPr>
            <p:ph type="body" sz="half" idx="1"/>
          </p:nvPr>
        </p:nvSpPr>
        <p:spPr bwMode="auto">
          <a:xfrm>
            <a:off x="1843088" y="1506095"/>
            <a:ext cx="8458200" cy="124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eaLnBrk="1" hangingPunct="1">
              <a:lnSpc>
                <a:spcPct val="90000"/>
              </a:lnSpc>
              <a:buFontTx/>
              <a:buNone/>
            </a:pPr>
            <a:r>
              <a:rPr lang="en-US" altLang="en-US" sz="2800" dirty="0">
                <a:latin typeface="Arial Black" panose="020B0A04020102020204" pitchFamily="34" charset="0"/>
              </a:rPr>
              <a:t>Human medulla may be continuous, </a:t>
            </a:r>
          </a:p>
          <a:p>
            <a:pPr algn="ctr" eaLnBrk="1" hangingPunct="1">
              <a:lnSpc>
                <a:spcPct val="90000"/>
              </a:lnSpc>
              <a:buFontTx/>
              <a:buNone/>
            </a:pPr>
            <a:r>
              <a:rPr lang="en-US" altLang="en-US" sz="2800" dirty="0">
                <a:latin typeface="Arial Black" panose="020B0A04020102020204" pitchFamily="34" charset="0"/>
              </a:rPr>
              <a:t>fragmented, or absent.</a:t>
            </a:r>
          </a:p>
          <a:p>
            <a:pPr algn="ctr" eaLnBrk="1" hangingPunct="1">
              <a:lnSpc>
                <a:spcPct val="90000"/>
              </a:lnSpc>
              <a:buFontTx/>
              <a:buNone/>
            </a:pPr>
            <a:endParaRPr lang="en-US" altLang="en-US" sz="2800" b="1" dirty="0">
              <a:latin typeface="Arial" panose="020B0604020202020204" pitchFamily="34" charset="0"/>
            </a:endParaRPr>
          </a:p>
        </p:txBody>
      </p:sp>
      <p:pic>
        <p:nvPicPr>
          <p:cNvPr id="12292" name="Picture 102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914775" y="2914338"/>
            <a:ext cx="4314825"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6640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bwMode="auto">
          <a:xfrm>
            <a:off x="215900" y="283355"/>
            <a:ext cx="54102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3200" b="1" dirty="0">
                <a:solidFill>
                  <a:srgbClr val="A63100"/>
                </a:solidFill>
                <a:latin typeface="Arial" panose="020B0604020202020204" pitchFamily="34" charset="0"/>
              </a:rPr>
              <a:t>Medullary Index</a:t>
            </a:r>
            <a:endParaRPr lang="en-US" altLang="en-US" sz="6000" b="1" i="1" dirty="0" smtClean="0">
              <a:solidFill>
                <a:schemeClr val="tx2"/>
              </a:solidFill>
              <a:latin typeface="Arial Narrow" panose="020B0606020202030204" pitchFamily="34" charset="0"/>
            </a:endParaRPr>
          </a:p>
        </p:txBody>
      </p:sp>
      <p:sp>
        <p:nvSpPr>
          <p:cNvPr id="13315" name="Rectangle 1027"/>
          <p:cNvSpPr>
            <a:spLocks noGrp="1" noChangeArrowheads="1"/>
          </p:cNvSpPr>
          <p:nvPr>
            <p:ph type="body" sz="half" idx="1"/>
          </p:nvPr>
        </p:nvSpPr>
        <p:spPr bwMode="auto">
          <a:xfrm>
            <a:off x="349562" y="892955"/>
            <a:ext cx="624611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buNone/>
              <a:tabLst>
                <a:tab pos="228600" algn="l"/>
                <a:tab pos="457200" algn="l"/>
              </a:tabLst>
            </a:pPr>
            <a:r>
              <a:rPr lang="en-US" altLang="en-US" sz="3200" dirty="0" smtClean="0">
                <a:latin typeface="Arial" panose="020B0604020202020204" pitchFamily="34" charset="0"/>
              </a:rPr>
              <a:t>- Determined </a:t>
            </a:r>
            <a:r>
              <a:rPr lang="en-US" altLang="en-US" sz="3200" dirty="0">
                <a:latin typeface="Arial" panose="020B0604020202020204" pitchFamily="34" charset="0"/>
              </a:rPr>
              <a:t>by measuring the diameter of the medulla and dividing it by the diameter of the hair.</a:t>
            </a:r>
            <a:endParaRPr lang="en-US" altLang="en-US" sz="3200" dirty="0">
              <a:latin typeface="Arial Narrow" panose="020B0606020202030204" pitchFamily="34" charset="0"/>
            </a:endParaRPr>
          </a:p>
          <a:p>
            <a:pPr>
              <a:spcBef>
                <a:spcPct val="100000"/>
              </a:spcBef>
              <a:buClr>
                <a:schemeClr val="hlink"/>
              </a:buClr>
              <a:buFont typeface="Arial" panose="020B0604020202020204" pitchFamily="34" charset="0"/>
              <a:buChar char="•"/>
              <a:tabLst>
                <a:tab pos="228600" algn="l"/>
                <a:tab pos="457200" algn="l"/>
              </a:tabLst>
            </a:pPr>
            <a:r>
              <a:rPr lang="en-US" altLang="en-US" sz="3200" dirty="0" smtClean="0">
                <a:latin typeface="Arial" panose="020B0604020202020204" pitchFamily="34" charset="0"/>
              </a:rPr>
              <a:t>Medullary </a:t>
            </a:r>
            <a:r>
              <a:rPr lang="en-US" altLang="en-US" sz="3200" dirty="0">
                <a:latin typeface="Arial" panose="020B0604020202020204" pitchFamily="34" charset="0"/>
              </a:rPr>
              <a:t>index for human hair </a:t>
            </a:r>
            <a:r>
              <a:rPr lang="en-US" altLang="en-US" sz="3200" dirty="0" smtClean="0">
                <a:latin typeface="Arial" panose="020B0604020202020204" pitchFamily="34" charset="0"/>
              </a:rPr>
              <a:t>is </a:t>
            </a:r>
            <a:r>
              <a:rPr lang="en-US" altLang="en-US" sz="3200" dirty="0">
                <a:latin typeface="Arial" panose="020B0604020202020204" pitchFamily="34" charset="0"/>
              </a:rPr>
              <a:t>generally less than 1/3.</a:t>
            </a:r>
          </a:p>
          <a:p>
            <a:pPr>
              <a:spcBef>
                <a:spcPct val="100000"/>
              </a:spcBef>
              <a:buClr>
                <a:schemeClr val="hlink"/>
              </a:buClr>
              <a:buFont typeface="Arial" panose="020B0604020202020204" pitchFamily="34" charset="0"/>
              <a:buChar char="•"/>
              <a:tabLst>
                <a:tab pos="228600" algn="l"/>
                <a:tab pos="457200" algn="l"/>
              </a:tabLst>
            </a:pPr>
            <a:r>
              <a:rPr lang="en-US" altLang="en-US" sz="3200" dirty="0" smtClean="0">
                <a:latin typeface="Arial" panose="020B0604020202020204" pitchFamily="34" charset="0"/>
              </a:rPr>
              <a:t>For </a:t>
            </a:r>
            <a:r>
              <a:rPr lang="en-US" altLang="en-US" sz="3200" dirty="0">
                <a:latin typeface="Arial" panose="020B0604020202020204" pitchFamily="34" charset="0"/>
              </a:rPr>
              <a:t>animal hair, it is usually </a:t>
            </a:r>
            <a:r>
              <a:rPr lang="en-US" altLang="en-US" sz="3200" dirty="0" smtClean="0">
                <a:latin typeface="Arial" panose="020B0604020202020204" pitchFamily="34" charset="0"/>
              </a:rPr>
              <a:t>greater </a:t>
            </a:r>
            <a:r>
              <a:rPr lang="en-US" altLang="en-US" sz="3200" dirty="0">
                <a:latin typeface="Arial" panose="020B0604020202020204" pitchFamily="34" charset="0"/>
              </a:rPr>
              <a:t>than 1/2.</a:t>
            </a:r>
            <a:endParaRPr lang="en-US" altLang="en-US" sz="3200" dirty="0">
              <a:latin typeface="Arial Narrow" panose="020B0606020202030204" pitchFamily="34" charset="0"/>
            </a:endParaRPr>
          </a:p>
          <a:p>
            <a:pPr>
              <a:buFont typeface="Arial" panose="020B0604020202020204" pitchFamily="34" charset="0"/>
              <a:buChar char="•"/>
              <a:tabLst>
                <a:tab pos="228600" algn="l"/>
                <a:tab pos="457200" algn="l"/>
              </a:tabLst>
            </a:pPr>
            <a:endParaRPr lang="en-US" altLang="en-US" sz="4000" dirty="0">
              <a:latin typeface="Arial Narrow" panose="020B0606020202030204" pitchFamily="34" charset="0"/>
            </a:endParaRPr>
          </a:p>
        </p:txBody>
      </p:sp>
      <p:pic>
        <p:nvPicPr>
          <p:cNvPr id="13316" name="Picture 1028" descr="mouse"/>
          <p:cNvPicPr>
            <a:picLocks noGrp="1" noChangeAspect="1" noChangeArrowheads="1"/>
          </p:cNvPicPr>
          <p:nvPr>
            <p:ph sz="half" idx="2"/>
          </p:nvPr>
        </p:nvPicPr>
        <p:blipFill>
          <a:blip r:embed="rId3">
            <a:lum bright="12000"/>
            <a:extLst>
              <a:ext uri="{28A0092B-C50C-407E-A947-70E740481C1C}">
                <a14:useLocalDpi xmlns:a14="http://schemas.microsoft.com/office/drawing/2010/main" val="0"/>
              </a:ext>
            </a:extLst>
          </a:blip>
          <a:srcRect/>
          <a:stretch>
            <a:fillRect/>
          </a:stretch>
        </p:blipFill>
        <p:spPr bwMode="auto">
          <a:xfrm>
            <a:off x="7646232" y="558384"/>
            <a:ext cx="3116705" cy="55840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1030"/>
          <p:cNvSpPr txBox="1">
            <a:spLocks noChangeArrowheads="1"/>
          </p:cNvSpPr>
          <p:nvPr/>
        </p:nvSpPr>
        <p:spPr bwMode="auto">
          <a:xfrm>
            <a:off x="7722432" y="786985"/>
            <a:ext cx="19479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400"/>
              <a:t>mouse</a:t>
            </a:r>
          </a:p>
        </p:txBody>
      </p:sp>
    </p:spTree>
    <p:extLst>
      <p:ext uri="{BB962C8B-B14F-4D97-AF65-F5344CB8AC3E}">
        <p14:creationId xmlns:p14="http://schemas.microsoft.com/office/powerpoint/2010/main" val="3416541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173271" y="239712"/>
            <a:ext cx="4632325"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3200" b="1" dirty="0">
                <a:solidFill>
                  <a:srgbClr val="A63100"/>
                </a:solidFill>
                <a:latin typeface="Arial" panose="020B0604020202020204" pitchFamily="34" charset="0"/>
              </a:rPr>
              <a:t>Hair Shape</a:t>
            </a:r>
            <a:endParaRPr lang="en-US" altLang="en-US" sz="6000" b="1" i="1" dirty="0" smtClean="0">
              <a:solidFill>
                <a:schemeClr val="tx2"/>
              </a:solidFill>
              <a:latin typeface="Arial Narrow" panose="020B0606020202030204" pitchFamily="34" charset="0"/>
            </a:endParaRPr>
          </a:p>
        </p:txBody>
      </p:sp>
      <p:sp>
        <p:nvSpPr>
          <p:cNvPr id="14339" name="Rectangle 3"/>
          <p:cNvSpPr>
            <a:spLocks noGrp="1" noChangeArrowheads="1"/>
          </p:cNvSpPr>
          <p:nvPr>
            <p:ph idx="1"/>
          </p:nvPr>
        </p:nvSpPr>
        <p:spPr bwMode="auto">
          <a:xfrm>
            <a:off x="1270260" y="1114425"/>
            <a:ext cx="9117924" cy="1465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buNone/>
            </a:pPr>
            <a:r>
              <a:rPr lang="en-US" altLang="en-US" sz="3200" dirty="0">
                <a:latin typeface="Arial" panose="020B0604020202020204" pitchFamily="34" charset="0"/>
              </a:rPr>
              <a:t>Can be straight, curly, or kinky, depending on the cross-section, which may be round, oval, or crescent-shaped.</a:t>
            </a:r>
          </a:p>
          <a:p>
            <a:pPr marL="0" indent="0"/>
            <a:endParaRPr lang="en-US" altLang="en-US" sz="3200" dirty="0">
              <a:latin typeface="Arial" panose="020B0604020202020204" pitchFamily="34" charset="0"/>
            </a:endParaRPr>
          </a:p>
        </p:txBody>
      </p:sp>
      <p:sp>
        <p:nvSpPr>
          <p:cNvPr id="14340" name="Oval 4"/>
          <p:cNvSpPr>
            <a:spLocks noChangeArrowheads="1"/>
          </p:cNvSpPr>
          <p:nvPr/>
        </p:nvSpPr>
        <p:spPr bwMode="auto">
          <a:xfrm>
            <a:off x="3673475" y="3414713"/>
            <a:ext cx="762000" cy="762000"/>
          </a:xfrm>
          <a:prstGeom prst="ellipse">
            <a:avLst/>
          </a:prstGeom>
          <a:noFill/>
          <a:ln w="28575"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1" name="Oval 5"/>
          <p:cNvSpPr>
            <a:spLocks noChangeArrowheads="1"/>
          </p:cNvSpPr>
          <p:nvPr/>
        </p:nvSpPr>
        <p:spPr bwMode="auto">
          <a:xfrm>
            <a:off x="5502275" y="3567113"/>
            <a:ext cx="1143000" cy="457200"/>
          </a:xfrm>
          <a:prstGeom prst="ellipse">
            <a:avLst/>
          </a:prstGeom>
          <a:noFill/>
          <a:ln w="28575"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2" name="AutoShape 10"/>
          <p:cNvSpPr>
            <a:spLocks noChangeArrowheads="1"/>
          </p:cNvSpPr>
          <p:nvPr/>
        </p:nvSpPr>
        <p:spPr bwMode="auto">
          <a:xfrm flipV="1">
            <a:off x="7483475" y="2881313"/>
            <a:ext cx="1600200" cy="1219200"/>
          </a:xfrm>
          <a:custGeom>
            <a:avLst/>
            <a:gdLst>
              <a:gd name="T0" fmla="*/ 800100 w 21600"/>
              <a:gd name="T1" fmla="*/ 0 h 21600"/>
              <a:gd name="T2" fmla="*/ 194247 w 21600"/>
              <a:gd name="T3" fmla="*/ 452797 h 21600"/>
              <a:gd name="T4" fmla="*/ 800100 w 21600"/>
              <a:gd name="T5" fmla="*/ 244292 h 21600"/>
              <a:gd name="T6" fmla="*/ 1405954 w 21600"/>
              <a:gd name="T7" fmla="*/ 452797 h 21600"/>
              <a:gd name="T8" fmla="*/ 0 60000 65536"/>
              <a:gd name="T9" fmla="*/ 0 60000 65536"/>
              <a:gd name="T10" fmla="*/ 0 60000 65536"/>
              <a:gd name="T11" fmla="*/ 0 60000 65536"/>
              <a:gd name="T12" fmla="*/ 25 w 21600"/>
              <a:gd name="T13" fmla="*/ 0 h 21600"/>
              <a:gd name="T14" fmla="*/ 21575 w 21600"/>
              <a:gd name="T15" fmla="*/ 10361 h 21600"/>
            </a:gdLst>
            <a:ahLst/>
            <a:cxnLst>
              <a:cxn ang="T8">
                <a:pos x="T0" y="T1"/>
              </a:cxn>
              <a:cxn ang="T9">
                <a:pos x="T2" y="T3"/>
              </a:cxn>
              <a:cxn ang="T10">
                <a:pos x="T4" y="T5"/>
              </a:cxn>
              <a:cxn ang="T11">
                <a:pos x="T6" y="T7"/>
              </a:cxn>
            </a:cxnLst>
            <a:rect l="T12" t="T13" r="T14" b="T15"/>
            <a:pathLst>
              <a:path w="21600" h="21600">
                <a:moveTo>
                  <a:pt x="4671" y="8718"/>
                </a:moveTo>
                <a:cubicBezTo>
                  <a:pt x="5563" y="6093"/>
                  <a:pt x="8027" y="4327"/>
                  <a:pt x="10800" y="4328"/>
                </a:cubicBezTo>
                <a:cubicBezTo>
                  <a:pt x="13572" y="4328"/>
                  <a:pt x="16036" y="6093"/>
                  <a:pt x="16928" y="8718"/>
                </a:cubicBezTo>
                <a:lnTo>
                  <a:pt x="21026" y="7326"/>
                </a:lnTo>
                <a:cubicBezTo>
                  <a:pt x="19538" y="2946"/>
                  <a:pt x="15425" y="-1"/>
                  <a:pt x="10799" y="0"/>
                </a:cubicBezTo>
                <a:cubicBezTo>
                  <a:pt x="6174" y="0"/>
                  <a:pt x="2061" y="2946"/>
                  <a:pt x="573" y="7326"/>
                </a:cubicBezTo>
                <a:close/>
              </a:path>
            </a:pathLst>
          </a:custGeom>
          <a:noFill/>
          <a:ln w="2857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3" name="Text Box 15"/>
          <p:cNvSpPr txBox="1">
            <a:spLocks noChangeArrowheads="1"/>
          </p:cNvSpPr>
          <p:nvPr/>
        </p:nvSpPr>
        <p:spPr bwMode="auto">
          <a:xfrm>
            <a:off x="3429000" y="4289426"/>
            <a:ext cx="11336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  Round</a:t>
            </a:r>
          </a:p>
          <a:p>
            <a:pPr eaLnBrk="1" hangingPunct="1"/>
            <a:r>
              <a:rPr lang="en-US" altLang="en-US"/>
              <a:t>(Straight)</a:t>
            </a:r>
          </a:p>
        </p:txBody>
      </p:sp>
      <p:sp>
        <p:nvSpPr>
          <p:cNvPr id="14344" name="Text Box 16"/>
          <p:cNvSpPr txBox="1">
            <a:spLocks noChangeArrowheads="1"/>
          </p:cNvSpPr>
          <p:nvPr/>
        </p:nvSpPr>
        <p:spPr bwMode="auto">
          <a:xfrm>
            <a:off x="5638801" y="4252914"/>
            <a:ext cx="9112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 Oval</a:t>
            </a:r>
          </a:p>
          <a:p>
            <a:pPr eaLnBrk="1" hangingPunct="1"/>
            <a:r>
              <a:rPr lang="en-US" altLang="en-US"/>
              <a:t>(Curly)</a:t>
            </a:r>
          </a:p>
        </p:txBody>
      </p:sp>
      <p:sp>
        <p:nvSpPr>
          <p:cNvPr id="14345" name="Text Box 17"/>
          <p:cNvSpPr txBox="1">
            <a:spLocks noChangeArrowheads="1"/>
          </p:cNvSpPr>
          <p:nvPr/>
        </p:nvSpPr>
        <p:spPr bwMode="auto">
          <a:xfrm>
            <a:off x="7407276" y="4213226"/>
            <a:ext cx="17491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Crescent moon</a:t>
            </a:r>
          </a:p>
          <a:p>
            <a:pPr eaLnBrk="1" hangingPunct="1"/>
            <a:r>
              <a:rPr lang="en-US" altLang="en-US"/>
              <a:t>      (Kinky)</a:t>
            </a:r>
          </a:p>
        </p:txBody>
      </p:sp>
    </p:spTree>
    <p:extLst>
      <p:ext uri="{BB962C8B-B14F-4D97-AF65-F5344CB8AC3E}">
        <p14:creationId xmlns:p14="http://schemas.microsoft.com/office/powerpoint/2010/main" val="3950566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213401" y="241508"/>
            <a:ext cx="3384237"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sz="2800" b="1" dirty="0">
                <a:solidFill>
                  <a:srgbClr val="A63100"/>
                </a:solidFill>
                <a:latin typeface="Arial" panose="020B0604020202020204" pitchFamily="34" charset="0"/>
              </a:rPr>
              <a:t>Hair Growth</a:t>
            </a:r>
            <a:endParaRPr lang="en-US" altLang="en-US" sz="5400" b="1" i="1" dirty="0" smtClean="0">
              <a:solidFill>
                <a:schemeClr val="tx2"/>
              </a:solidFill>
              <a:latin typeface="Arial Narrow" panose="020B0606020202030204" pitchFamily="34" charset="0"/>
            </a:endParaRPr>
          </a:p>
        </p:txBody>
      </p:sp>
      <p:sp>
        <p:nvSpPr>
          <p:cNvPr id="15363" name="Rectangle 3"/>
          <p:cNvSpPr>
            <a:spLocks noGrp="1" noChangeArrowheads="1"/>
          </p:cNvSpPr>
          <p:nvPr>
            <p:ph idx="1"/>
          </p:nvPr>
        </p:nvSpPr>
        <p:spPr bwMode="auto">
          <a:xfrm>
            <a:off x="1063261" y="1028519"/>
            <a:ext cx="9721850" cy="4945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228600" indent="-228600">
              <a:spcBef>
                <a:spcPct val="50000"/>
              </a:spcBef>
              <a:buSzPct val="125000"/>
              <a:buNone/>
            </a:pPr>
            <a:r>
              <a:rPr lang="en-US" altLang="en-US" sz="2800" dirty="0">
                <a:latin typeface="Arial Black" panose="020B0A04020102020204" pitchFamily="34" charset="0"/>
              </a:rPr>
              <a:t>Terminology</a:t>
            </a:r>
            <a:endParaRPr lang="en-US" altLang="en-US" sz="2800" b="1" dirty="0">
              <a:latin typeface="Arial" panose="020B0604020202020204" pitchFamily="34" charset="0"/>
            </a:endParaRPr>
          </a:p>
          <a:p>
            <a:pPr marL="228600" indent="-228600">
              <a:spcBef>
                <a:spcPct val="50000"/>
              </a:spcBef>
              <a:buSzPct val="125000"/>
              <a:buNone/>
            </a:pPr>
            <a:r>
              <a:rPr lang="en-US" altLang="en-US" sz="2800" b="1" dirty="0">
                <a:latin typeface="Arial" panose="020B0604020202020204" pitchFamily="34" charset="0"/>
              </a:rPr>
              <a:t>	</a:t>
            </a:r>
            <a:r>
              <a:rPr lang="en-US" altLang="en-US" sz="2800" b="1" u="sng" dirty="0" err="1">
                <a:latin typeface="Arial" panose="020B0604020202020204" pitchFamily="34" charset="0"/>
              </a:rPr>
              <a:t>Anagen</a:t>
            </a:r>
            <a:r>
              <a:rPr lang="en-US" altLang="en-US" sz="2800" dirty="0">
                <a:latin typeface="Arial" panose="020B0604020202020204" pitchFamily="34" charset="0"/>
                <a:cs typeface="Arial" panose="020B0604020202020204" pitchFamily="34" charset="0"/>
              </a:rPr>
              <a:t>—</a:t>
            </a:r>
            <a:r>
              <a:rPr lang="en-US" altLang="en-US" sz="2800" dirty="0">
                <a:latin typeface="Arial" panose="020B0604020202020204" pitchFamily="34" charset="0"/>
              </a:rPr>
              <a:t>hair is actively growing; lasts up to </a:t>
            </a:r>
            <a:r>
              <a:rPr lang="en-US" altLang="en-US" sz="2800" dirty="0" smtClean="0">
                <a:latin typeface="Arial" panose="020B0604020202020204" pitchFamily="34" charset="0"/>
              </a:rPr>
              <a:t>2-6 years (85% of head hairs).</a:t>
            </a:r>
            <a:endParaRPr lang="en-US" altLang="en-US" sz="2800" dirty="0">
              <a:latin typeface="Arial" panose="020B0604020202020204" pitchFamily="34" charset="0"/>
            </a:endParaRPr>
          </a:p>
          <a:p>
            <a:pPr marL="228600" indent="-228600">
              <a:spcBef>
                <a:spcPct val="50000"/>
              </a:spcBef>
              <a:buSzPct val="125000"/>
              <a:buNone/>
            </a:pPr>
            <a:r>
              <a:rPr lang="en-US" altLang="en-US" sz="2800" dirty="0">
                <a:latin typeface="Arial" panose="020B0604020202020204" pitchFamily="34" charset="0"/>
              </a:rPr>
              <a:t>	</a:t>
            </a:r>
            <a:r>
              <a:rPr lang="en-US" altLang="en-US" sz="2800" b="1" u="sng" dirty="0" err="1">
                <a:latin typeface="Arial" panose="020B0604020202020204" pitchFamily="34" charset="0"/>
              </a:rPr>
              <a:t>Catagen</a:t>
            </a:r>
            <a:r>
              <a:rPr lang="en-US" altLang="en-US" sz="2800" dirty="0">
                <a:latin typeface="Arial" panose="020B0604020202020204" pitchFamily="34" charset="0"/>
                <a:cs typeface="Arial" panose="020B0604020202020204" pitchFamily="34" charset="0"/>
              </a:rPr>
              <a:t>—</a:t>
            </a:r>
            <a:r>
              <a:rPr lang="en-US" altLang="en-US" sz="2800" dirty="0">
                <a:latin typeface="Arial" panose="020B0604020202020204" pitchFamily="34" charset="0"/>
              </a:rPr>
              <a:t>hair is not growing; a resting </a:t>
            </a:r>
            <a:r>
              <a:rPr lang="en-US" altLang="en-US" sz="2800" dirty="0" smtClean="0">
                <a:latin typeface="Arial" panose="020B0604020202020204" pitchFamily="34" charset="0"/>
              </a:rPr>
              <a:t>phase (2 weeks) blood supply is cut off.</a:t>
            </a:r>
            <a:endParaRPr lang="en-US" altLang="en-US" sz="2800" dirty="0">
              <a:latin typeface="Arial" panose="020B0604020202020204" pitchFamily="34" charset="0"/>
            </a:endParaRPr>
          </a:p>
          <a:p>
            <a:pPr marL="228600" indent="-228600">
              <a:spcBef>
                <a:spcPct val="50000"/>
              </a:spcBef>
              <a:buSzPct val="125000"/>
              <a:buNone/>
            </a:pPr>
            <a:r>
              <a:rPr lang="en-US" altLang="en-US" sz="2800" dirty="0">
                <a:latin typeface="Arial" panose="020B0604020202020204" pitchFamily="34" charset="0"/>
              </a:rPr>
              <a:t>	</a:t>
            </a:r>
            <a:r>
              <a:rPr lang="en-US" altLang="en-US" sz="2800" b="1" u="sng" dirty="0" err="1">
                <a:latin typeface="Arial" panose="020B0604020202020204" pitchFamily="34" charset="0"/>
              </a:rPr>
              <a:t>Telogen</a:t>
            </a:r>
            <a:r>
              <a:rPr lang="en-US" altLang="en-US" sz="2800" dirty="0">
                <a:latin typeface="Arial" panose="020B0604020202020204" pitchFamily="34" charset="0"/>
                <a:cs typeface="Arial" panose="020B0604020202020204" pitchFamily="34" charset="0"/>
              </a:rPr>
              <a:t>—follicle is getting ready to push the hair out</a:t>
            </a:r>
            <a:r>
              <a:rPr lang="en-US" altLang="en-US" sz="2800" dirty="0">
                <a:latin typeface="Arial" panose="020B0604020202020204" pitchFamily="34" charset="0"/>
              </a:rPr>
              <a:t>; lasts                                         </a:t>
            </a:r>
          </a:p>
          <a:p>
            <a:pPr marL="228600" indent="-228600">
              <a:lnSpc>
                <a:spcPct val="30000"/>
              </a:lnSpc>
              <a:spcBef>
                <a:spcPct val="50000"/>
              </a:spcBef>
              <a:buSzPct val="125000"/>
              <a:buNone/>
            </a:pPr>
            <a:r>
              <a:rPr lang="en-US" altLang="en-US" sz="2800" dirty="0">
                <a:latin typeface="Arial" panose="020B0604020202020204" pitchFamily="34" charset="0"/>
              </a:rPr>
              <a:t>	  </a:t>
            </a:r>
            <a:r>
              <a:rPr lang="en-US" altLang="en-US" sz="2800" dirty="0" smtClean="0">
                <a:latin typeface="Arial" panose="020B0604020202020204" pitchFamily="34" charset="0"/>
              </a:rPr>
              <a:t>1-4 months (10-15% of head hairs)</a:t>
            </a:r>
            <a:endParaRPr lang="en-US" altLang="en-US" sz="2800" b="1" dirty="0">
              <a:latin typeface="Arial" panose="020B0604020202020204" pitchFamily="34" charset="0"/>
            </a:endParaRPr>
          </a:p>
          <a:p>
            <a:pPr marL="228600" indent="-228600">
              <a:spcBef>
                <a:spcPct val="50000"/>
              </a:spcBef>
              <a:buSzPct val="125000"/>
              <a:buNone/>
            </a:pPr>
            <a:endParaRPr lang="en-US" altLang="en-US" sz="2800" dirty="0" smtClean="0">
              <a:latin typeface="Arial" panose="020B0604020202020204" pitchFamily="34" charset="0"/>
            </a:endParaRPr>
          </a:p>
          <a:p>
            <a:pPr marL="228600" indent="-228600">
              <a:spcBef>
                <a:spcPct val="50000"/>
              </a:spcBef>
              <a:buSzPct val="125000"/>
              <a:buNone/>
            </a:pPr>
            <a:r>
              <a:rPr lang="en-US" altLang="en-US" sz="2800" dirty="0" smtClean="0">
                <a:latin typeface="Arial" panose="020B0604020202020204" pitchFamily="34" charset="0"/>
              </a:rPr>
              <a:t>Grows </a:t>
            </a:r>
            <a:r>
              <a:rPr lang="en-US" altLang="en-US" sz="2800" dirty="0">
                <a:latin typeface="Arial" panose="020B0604020202020204" pitchFamily="34" charset="0"/>
              </a:rPr>
              <a:t>about 0.4 mm per day, or 1 cm per month; approximately one-half inch per month</a:t>
            </a:r>
          </a:p>
          <a:p>
            <a:pPr marL="228600" indent="-228600">
              <a:buNone/>
            </a:pPr>
            <a:endParaRPr lang="en-US" altLang="en-US" sz="2800" dirty="0">
              <a:latin typeface="Arial Narrow" panose="020B0606020202030204" pitchFamily="34" charset="0"/>
            </a:endParaRPr>
          </a:p>
        </p:txBody>
      </p:sp>
    </p:spTree>
    <p:extLst>
      <p:ext uri="{BB962C8B-B14F-4D97-AF65-F5344CB8AC3E}">
        <p14:creationId xmlns:p14="http://schemas.microsoft.com/office/powerpoint/2010/main" val="1263100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57096" y="227485"/>
            <a:ext cx="3571082"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sz="3200" b="1" dirty="0">
                <a:solidFill>
                  <a:srgbClr val="A63100"/>
                </a:solidFill>
                <a:latin typeface="Arial" panose="020B0604020202020204" pitchFamily="34" charset="0"/>
              </a:rPr>
              <a:t>The Root</a:t>
            </a:r>
            <a:endParaRPr lang="en-US" altLang="en-US" sz="6000" b="1" i="1" dirty="0" smtClean="0">
              <a:solidFill>
                <a:schemeClr val="tx2"/>
              </a:solidFill>
              <a:latin typeface="Arial Narrow" panose="020B0606020202030204" pitchFamily="34" charset="0"/>
            </a:endParaRPr>
          </a:p>
        </p:txBody>
      </p:sp>
      <p:pic>
        <p:nvPicPr>
          <p:cNvPr id="16387" name="Picture 37"/>
          <p:cNvPicPr>
            <a:picLocks noGrp="1" noChangeAspect="1" noChangeArrowheads="1"/>
          </p:cNvPicPr>
          <p:nvPr>
            <p:ph sz="half" idx="1"/>
          </p:nvPr>
        </p:nvPicPr>
        <p:blipFill>
          <a:blip r:embed="rId3">
            <a:lum contrast="6000"/>
            <a:extLst>
              <a:ext uri="{28A0092B-C50C-407E-A947-70E740481C1C}">
                <a14:useLocalDpi xmlns:a14="http://schemas.microsoft.com/office/drawing/2010/main" val="0"/>
              </a:ext>
            </a:extLst>
          </a:blip>
          <a:stretch>
            <a:fillRect/>
          </a:stretch>
        </p:blipFill>
        <p:spPr bwMode="auto">
          <a:xfrm>
            <a:off x="2286933" y="3335203"/>
            <a:ext cx="2228571" cy="19243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9"/>
          <p:cNvPicPr>
            <a:picLocks noGrp="1" noChangeAspect="1" noChangeArrowheads="1"/>
          </p:cNvPicPr>
          <p:nvPr>
            <p:ph sz="half" idx="2"/>
          </p:nvPr>
        </p:nvPicPr>
        <p:blipFill>
          <a:blip r:embed="rId4">
            <a:lum bright="-12000" contrast="30000"/>
            <a:extLst>
              <a:ext uri="{28A0092B-C50C-407E-A947-70E740481C1C}">
                <a14:useLocalDpi xmlns:a14="http://schemas.microsoft.com/office/drawing/2010/main" val="0"/>
              </a:ext>
            </a:extLst>
          </a:blip>
          <a:srcRect/>
          <a:stretch>
            <a:fillRect/>
          </a:stretch>
        </p:blipFill>
        <p:spPr bwMode="auto">
          <a:xfrm>
            <a:off x="6299200" y="3752850"/>
            <a:ext cx="2667000" cy="2103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41"/>
          <p:cNvSpPr>
            <a:spLocks noChangeArrowheads="1"/>
          </p:cNvSpPr>
          <p:nvPr/>
        </p:nvSpPr>
        <p:spPr bwMode="auto">
          <a:xfrm>
            <a:off x="929193" y="894101"/>
            <a:ext cx="10463332" cy="2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spcBef>
                <a:spcPct val="20000"/>
              </a:spcBef>
              <a:buClr>
                <a:srgbClr val="000080"/>
              </a:buClr>
            </a:pPr>
            <a:r>
              <a:rPr lang="en-US" altLang="en-US" sz="3200" dirty="0"/>
              <a:t>Human roots look different based on whether they have been forcibly removed or they are </a:t>
            </a:r>
            <a:r>
              <a:rPr lang="en-US" altLang="en-US" sz="3200" dirty="0" err="1"/>
              <a:t>telogen</a:t>
            </a:r>
            <a:r>
              <a:rPr lang="en-US" altLang="en-US" sz="3200" dirty="0"/>
              <a:t> hairs and have fallen out. Animal roots vary, but in general have a spear shape.</a:t>
            </a:r>
          </a:p>
        </p:txBody>
      </p:sp>
      <p:sp>
        <p:nvSpPr>
          <p:cNvPr id="16390" name="Rectangle 43"/>
          <p:cNvSpPr>
            <a:spLocks noChangeArrowheads="1"/>
          </p:cNvSpPr>
          <p:nvPr/>
        </p:nvSpPr>
        <p:spPr bwMode="auto">
          <a:xfrm>
            <a:off x="2182018" y="5316538"/>
            <a:ext cx="17004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Fallen out</a:t>
            </a:r>
          </a:p>
        </p:txBody>
      </p:sp>
      <p:sp>
        <p:nvSpPr>
          <p:cNvPr id="16391" name="Rectangle 44"/>
          <p:cNvSpPr>
            <a:spLocks noChangeArrowheads="1"/>
          </p:cNvSpPr>
          <p:nvPr/>
        </p:nvSpPr>
        <p:spPr bwMode="auto">
          <a:xfrm>
            <a:off x="7137400" y="5489576"/>
            <a:ext cx="2576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t>Forcibly removed</a:t>
            </a:r>
          </a:p>
        </p:txBody>
      </p:sp>
    </p:spTree>
    <p:extLst>
      <p:ext uri="{BB962C8B-B14F-4D97-AF65-F5344CB8AC3E}">
        <p14:creationId xmlns:p14="http://schemas.microsoft.com/office/powerpoint/2010/main" val="2727334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39700" y="222914"/>
            <a:ext cx="42037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2800" b="1" dirty="0">
                <a:solidFill>
                  <a:srgbClr val="A63100"/>
                </a:solidFill>
                <a:latin typeface="Arial" panose="020B0604020202020204" pitchFamily="34" charset="0"/>
              </a:rPr>
              <a:t>Hair Comparison</a:t>
            </a:r>
            <a:endParaRPr lang="en-US" altLang="en-US" sz="5400" b="1" i="1" dirty="0" smtClean="0">
              <a:solidFill>
                <a:schemeClr val="tx2"/>
              </a:solidFill>
              <a:latin typeface="Arial Narrow" panose="020B0606020202030204" pitchFamily="34" charset="0"/>
            </a:endParaRPr>
          </a:p>
        </p:txBody>
      </p:sp>
      <p:sp>
        <p:nvSpPr>
          <p:cNvPr id="17411" name="Rectangle 3"/>
          <p:cNvSpPr>
            <a:spLocks noGrp="1" noChangeArrowheads="1"/>
          </p:cNvSpPr>
          <p:nvPr>
            <p:ph sz="half" idx="1"/>
          </p:nvPr>
        </p:nvSpPr>
        <p:spPr bwMode="auto">
          <a:xfrm>
            <a:off x="983818" y="871538"/>
            <a:ext cx="521335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228600" indent="-228600">
              <a:spcBef>
                <a:spcPct val="30000"/>
              </a:spcBef>
              <a:buNone/>
              <a:tabLst>
                <a:tab pos="457200" algn="l"/>
              </a:tabLst>
            </a:pPr>
            <a:r>
              <a:rPr lang="en-US" altLang="en-US" sz="3200" dirty="0" smtClean="0">
                <a:latin typeface="Arial" panose="020B0604020202020204" pitchFamily="34" charset="0"/>
              </a:rPr>
              <a:t>- Color</a:t>
            </a:r>
            <a:endParaRPr lang="en-US" altLang="en-US" sz="3200" dirty="0">
              <a:latin typeface="Arial" panose="020B0604020202020204" pitchFamily="34" charset="0"/>
            </a:endParaRPr>
          </a:p>
          <a:p>
            <a:pPr marL="228600" indent="-228600">
              <a:spcBef>
                <a:spcPct val="30000"/>
              </a:spcBef>
              <a:buNone/>
              <a:tabLst>
                <a:tab pos="457200" algn="l"/>
              </a:tabLst>
            </a:pPr>
            <a:r>
              <a:rPr lang="en-US" altLang="en-US" sz="3200" dirty="0" smtClean="0">
                <a:latin typeface="Arial" panose="020B0604020202020204" pitchFamily="34" charset="0"/>
              </a:rPr>
              <a:t>- Length</a:t>
            </a:r>
            <a:endParaRPr lang="en-US" altLang="en-US" sz="3200" dirty="0">
              <a:latin typeface="Arial" panose="020B0604020202020204" pitchFamily="34" charset="0"/>
            </a:endParaRPr>
          </a:p>
          <a:p>
            <a:pPr marL="228600" indent="-228600">
              <a:spcBef>
                <a:spcPct val="30000"/>
              </a:spcBef>
              <a:buNone/>
              <a:tabLst>
                <a:tab pos="457200" algn="l"/>
              </a:tabLst>
            </a:pPr>
            <a:r>
              <a:rPr lang="en-US" altLang="en-US" sz="3200" dirty="0" smtClean="0">
                <a:latin typeface="Arial" panose="020B0604020202020204" pitchFamily="34" charset="0"/>
              </a:rPr>
              <a:t>- Diameter</a:t>
            </a:r>
            <a:endParaRPr lang="en-US" altLang="en-US" sz="3200" dirty="0">
              <a:latin typeface="Arial" panose="020B0604020202020204" pitchFamily="34" charset="0"/>
            </a:endParaRPr>
          </a:p>
          <a:p>
            <a:pPr marL="228600" indent="-228600">
              <a:spcBef>
                <a:spcPct val="30000"/>
              </a:spcBef>
              <a:buNone/>
              <a:tabLst>
                <a:tab pos="457200" algn="l"/>
              </a:tabLst>
            </a:pPr>
            <a:r>
              <a:rPr lang="en-US" altLang="en-US" sz="3200" dirty="0" smtClean="0">
                <a:latin typeface="Arial" panose="020B0604020202020204" pitchFamily="34" charset="0"/>
              </a:rPr>
              <a:t>- Distribution</a:t>
            </a:r>
            <a:r>
              <a:rPr lang="en-US" altLang="en-US" sz="3200" dirty="0">
                <a:latin typeface="Arial" panose="020B0604020202020204" pitchFamily="34" charset="0"/>
              </a:rPr>
              <a:t>, shape, and color intensity of pigment </a:t>
            </a:r>
            <a:r>
              <a:rPr lang="en-US" altLang="en-US" sz="3200" dirty="0" smtClean="0">
                <a:latin typeface="Arial" panose="020B0604020202020204" pitchFamily="34" charset="0"/>
              </a:rPr>
              <a:t>granules</a:t>
            </a:r>
          </a:p>
          <a:p>
            <a:pPr lvl="1">
              <a:spcBef>
                <a:spcPct val="50000"/>
              </a:spcBef>
              <a:buClr>
                <a:schemeClr val="tx2"/>
              </a:buClr>
              <a:buFont typeface="Times" panose="02020603050405020304" pitchFamily="18" charset="0"/>
              <a:buChar char="•"/>
            </a:pPr>
            <a:r>
              <a:rPr lang="en-US" altLang="en-US" sz="2800" dirty="0"/>
              <a:t> Dyed hair has color in cuticle and cortex</a:t>
            </a:r>
          </a:p>
          <a:p>
            <a:pPr lvl="1">
              <a:lnSpc>
                <a:spcPct val="120000"/>
              </a:lnSpc>
              <a:spcBef>
                <a:spcPct val="50000"/>
              </a:spcBef>
              <a:buClr>
                <a:schemeClr val="tx2"/>
              </a:buClr>
              <a:buFont typeface="Times" panose="02020603050405020304" pitchFamily="18" charset="0"/>
              <a:buChar char="•"/>
            </a:pPr>
            <a:r>
              <a:rPr lang="en-US" altLang="en-US" sz="2800" dirty="0"/>
              <a:t>  Bleaching removes pigment and gives a yellow tint</a:t>
            </a:r>
            <a:endParaRPr lang="en-US" altLang="en-US" sz="2800" dirty="0">
              <a:latin typeface="Arial" panose="020B0604020202020204" pitchFamily="34" charset="0"/>
            </a:endParaRPr>
          </a:p>
          <a:p>
            <a:pPr marL="228600" indent="-228600">
              <a:spcBef>
                <a:spcPct val="50000"/>
              </a:spcBef>
              <a:buClr>
                <a:schemeClr val="tx2"/>
              </a:buClr>
              <a:buNone/>
              <a:tabLst>
                <a:tab pos="457200" algn="l"/>
              </a:tabLst>
            </a:pPr>
            <a:r>
              <a:rPr lang="en-US" altLang="en-US" sz="3200" dirty="0">
                <a:latin typeface="Arial Narrow" panose="020B0606020202030204" pitchFamily="34" charset="0"/>
              </a:rPr>
              <a:t>    </a:t>
            </a:r>
            <a:r>
              <a:rPr lang="en-US" altLang="en-US" sz="3200" dirty="0" smtClean="0">
                <a:latin typeface="Arial Narrow" panose="020B0606020202030204" pitchFamily="34" charset="0"/>
              </a:rPr>
              <a:t>    </a:t>
            </a:r>
            <a:endParaRPr lang="en-US" altLang="en-US" sz="3200" dirty="0">
              <a:latin typeface="Arial Narrow" panose="020B0606020202030204" pitchFamily="34" charset="0"/>
            </a:endParaRPr>
          </a:p>
        </p:txBody>
      </p:sp>
      <p:sp>
        <p:nvSpPr>
          <p:cNvPr id="17412" name="Rectangle 4"/>
          <p:cNvSpPr>
            <a:spLocks noGrp="1" noChangeArrowheads="1"/>
          </p:cNvSpPr>
          <p:nvPr>
            <p:ph sz="half" idx="2"/>
          </p:nvPr>
        </p:nvSpPr>
        <p:spPr bwMode="auto">
          <a:xfrm>
            <a:off x="6869554" y="871538"/>
            <a:ext cx="5062615" cy="269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lvl="1" eaLnBrk="1" hangingPunct="1">
              <a:buClr>
                <a:schemeClr val="tx1"/>
              </a:buClr>
              <a:buFont typeface="Times" panose="02020603050405020304" pitchFamily="18" charset="0"/>
              <a:buNone/>
            </a:pPr>
            <a:r>
              <a:rPr lang="en-US" altLang="en-US" sz="3200" dirty="0" smtClean="0">
                <a:latin typeface="Arial" panose="020B0604020202020204" pitchFamily="34" charset="0"/>
              </a:rPr>
              <a:t>- Scale </a:t>
            </a:r>
            <a:r>
              <a:rPr lang="en-US" altLang="en-US" sz="3200" dirty="0">
                <a:latin typeface="Arial" panose="020B0604020202020204" pitchFamily="34" charset="0"/>
              </a:rPr>
              <a:t>types </a:t>
            </a:r>
          </a:p>
          <a:p>
            <a:pPr lvl="1" eaLnBrk="1" hangingPunct="1">
              <a:spcBef>
                <a:spcPct val="50000"/>
              </a:spcBef>
              <a:buClr>
                <a:schemeClr val="tx1"/>
              </a:buClr>
              <a:buFont typeface="Times" panose="02020603050405020304" pitchFamily="18" charset="0"/>
              <a:buNone/>
            </a:pPr>
            <a:r>
              <a:rPr lang="en-US" altLang="en-US" sz="3200" dirty="0" smtClean="0">
                <a:latin typeface="Arial" panose="020B0604020202020204" pitchFamily="34" charset="0"/>
              </a:rPr>
              <a:t>- Presence </a:t>
            </a:r>
            <a:r>
              <a:rPr lang="en-US" altLang="en-US" sz="3200" dirty="0">
                <a:latin typeface="Arial" panose="020B0604020202020204" pitchFamily="34" charset="0"/>
              </a:rPr>
              <a:t>or absence of medulla </a:t>
            </a:r>
          </a:p>
          <a:p>
            <a:pPr lvl="1" eaLnBrk="1" hangingPunct="1">
              <a:spcBef>
                <a:spcPct val="50000"/>
              </a:spcBef>
              <a:buClr>
                <a:schemeClr val="tx1"/>
              </a:buClr>
              <a:buFont typeface="Times" panose="02020603050405020304" pitchFamily="18" charset="0"/>
              <a:buNone/>
            </a:pPr>
            <a:r>
              <a:rPr lang="en-US" altLang="en-US" sz="3200" dirty="0" smtClean="0">
                <a:latin typeface="Arial" panose="020B0604020202020204" pitchFamily="34" charset="0"/>
              </a:rPr>
              <a:t>- Medullary </a:t>
            </a:r>
            <a:r>
              <a:rPr lang="en-US" altLang="en-US" sz="3200" dirty="0">
                <a:latin typeface="Arial" panose="020B0604020202020204" pitchFamily="34" charset="0"/>
              </a:rPr>
              <a:t>type</a:t>
            </a:r>
          </a:p>
          <a:p>
            <a:pPr lvl="1" eaLnBrk="1" hangingPunct="1">
              <a:spcBef>
                <a:spcPct val="50000"/>
              </a:spcBef>
              <a:buClr>
                <a:schemeClr val="tx1"/>
              </a:buClr>
              <a:buFont typeface="Times" panose="02020603050405020304" pitchFamily="18" charset="0"/>
              <a:buNone/>
            </a:pPr>
            <a:r>
              <a:rPr lang="en-US" altLang="en-US" sz="3200" dirty="0" smtClean="0">
                <a:latin typeface="Arial" panose="020B0604020202020204" pitchFamily="34" charset="0"/>
              </a:rPr>
              <a:t>- Medullary </a:t>
            </a:r>
            <a:r>
              <a:rPr lang="en-US" altLang="en-US" sz="3200" dirty="0">
                <a:latin typeface="Arial" panose="020B0604020202020204" pitchFamily="34" charset="0"/>
              </a:rPr>
              <a:t>pattern</a:t>
            </a:r>
          </a:p>
          <a:p>
            <a:pPr lvl="1" eaLnBrk="1" hangingPunct="1">
              <a:spcBef>
                <a:spcPct val="50000"/>
              </a:spcBef>
              <a:buClr>
                <a:schemeClr val="tx1"/>
              </a:buClr>
              <a:buFont typeface="Times" panose="02020603050405020304" pitchFamily="18" charset="0"/>
              <a:buNone/>
            </a:pPr>
            <a:r>
              <a:rPr lang="en-US" altLang="en-US" sz="3200" dirty="0" smtClean="0">
                <a:latin typeface="Arial" panose="020B0604020202020204" pitchFamily="34" charset="0"/>
              </a:rPr>
              <a:t>- Medullary </a:t>
            </a:r>
            <a:r>
              <a:rPr lang="en-US" altLang="en-US" sz="3200" dirty="0">
                <a:latin typeface="Arial" panose="020B0604020202020204" pitchFamily="34" charset="0"/>
              </a:rPr>
              <a:t>index</a:t>
            </a:r>
          </a:p>
        </p:txBody>
      </p:sp>
    </p:spTree>
    <p:extLst>
      <p:ext uri="{BB962C8B-B14F-4D97-AF65-F5344CB8AC3E}">
        <p14:creationId xmlns:p14="http://schemas.microsoft.com/office/powerpoint/2010/main" val="413552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197371" y="149069"/>
            <a:ext cx="489585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sz="3200" b="1" dirty="0">
                <a:solidFill>
                  <a:srgbClr val="A63100"/>
                </a:solidFill>
                <a:latin typeface="Arial" panose="020B0604020202020204" pitchFamily="34" charset="0"/>
              </a:rPr>
              <a:t>DNA from Hair</a:t>
            </a:r>
            <a:endParaRPr lang="en-US" altLang="en-US" sz="6000" b="1" i="1" dirty="0" smtClean="0">
              <a:solidFill>
                <a:schemeClr val="tx2"/>
              </a:solidFill>
              <a:latin typeface="Arial Narrow" panose="020B0606020202030204" pitchFamily="34" charset="0"/>
            </a:endParaRPr>
          </a:p>
        </p:txBody>
      </p:sp>
      <p:sp>
        <p:nvSpPr>
          <p:cNvPr id="18435" name="Rectangle 3"/>
          <p:cNvSpPr>
            <a:spLocks noGrp="1" noChangeArrowheads="1"/>
          </p:cNvSpPr>
          <p:nvPr>
            <p:ph idx="1"/>
          </p:nvPr>
        </p:nvSpPr>
        <p:spPr bwMode="auto">
          <a:xfrm>
            <a:off x="857250" y="863600"/>
            <a:ext cx="11101387" cy="3611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228600" indent="-228600">
              <a:spcBef>
                <a:spcPct val="100000"/>
              </a:spcBef>
              <a:buNone/>
            </a:pPr>
            <a:r>
              <a:rPr lang="en-US" altLang="en-US" sz="2800" dirty="0">
                <a:latin typeface="Arial" panose="020B0604020202020204" pitchFamily="34" charset="0"/>
              </a:rPr>
              <a:t>The root contains nuclear DNA. If the hair has been forcibly removed, some follicular tissue containing DNA may be attached. </a:t>
            </a:r>
          </a:p>
          <a:p>
            <a:pPr marL="228600" indent="-228600">
              <a:spcBef>
                <a:spcPct val="100000"/>
              </a:spcBef>
              <a:buNone/>
            </a:pPr>
            <a:r>
              <a:rPr lang="en-US" altLang="en-US" sz="2800" dirty="0">
                <a:latin typeface="Arial" panose="020B0604020202020204" pitchFamily="34" charset="0"/>
              </a:rPr>
              <a:t>The hair shaft contains abundant mitochondrial DNA, inherited only from the mother. It can be typed by comparing relatives if no DNA from the body is available. This process is more difficult and more costly than using nuclear DNA.</a:t>
            </a:r>
          </a:p>
        </p:txBody>
      </p:sp>
      <p:pic>
        <p:nvPicPr>
          <p:cNvPr id="11268" name="Picture 4" descr="https://cdn-assets.answersingenesis.org/img/articles/am/v3/n2/dna-sources-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318" y="3752850"/>
            <a:ext cx="619125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010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69" y="165491"/>
            <a:ext cx="3982587" cy="703938"/>
          </a:xfrm>
        </p:spPr>
        <p:txBody>
          <a:bodyPr/>
          <a:lstStyle/>
          <a:p>
            <a:r>
              <a:rPr lang="en-US" dirty="0" smtClean="0"/>
              <a:t>Structure of </a:t>
            </a:r>
            <a:r>
              <a:rPr lang="en-US" dirty="0" err="1" smtClean="0"/>
              <a:t>dna</a:t>
            </a:r>
            <a:endParaRPr lang="en-US" dirty="0"/>
          </a:p>
        </p:txBody>
      </p:sp>
      <p:pic>
        <p:nvPicPr>
          <p:cNvPr id="1026" name="Picture 2" descr="http://rapguidetoevolution.co.uk/wp-content/uploads/2011/05/DNA-FIN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150" y="1638300"/>
            <a:ext cx="4514849" cy="467106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949178" y="1016686"/>
            <a:ext cx="7035142" cy="4588136"/>
          </a:xfrm>
        </p:spPr>
        <p:txBody>
          <a:bodyPr>
            <a:noAutofit/>
          </a:bodyPr>
          <a:lstStyle/>
          <a:p>
            <a:r>
              <a:rPr lang="en-US" sz="2800" dirty="0" smtClean="0"/>
              <a:t>- DNA is polymer (nucleic acids) composed of monomers called nucleotides.</a:t>
            </a:r>
          </a:p>
          <a:p>
            <a:r>
              <a:rPr lang="en-US" sz="2800" dirty="0" smtClean="0"/>
              <a:t>- Nucleotides have 3 parts: phosphate group, 5-carbon sugar, and a nitrogenous base.</a:t>
            </a:r>
          </a:p>
          <a:p>
            <a:pPr lvl="1"/>
            <a:r>
              <a:rPr lang="en-US" sz="2800" dirty="0" smtClean="0"/>
              <a:t>The nitrogenous base can be 1 of 4: Adenine, guanine, cytosine, or thymine.</a:t>
            </a:r>
          </a:p>
          <a:p>
            <a:pPr lvl="1"/>
            <a:r>
              <a:rPr lang="en-US" sz="2800" dirty="0" smtClean="0"/>
              <a:t>Because only the bases can change, it is the order of bases that determines the genetic code.</a:t>
            </a:r>
          </a:p>
          <a:p>
            <a:r>
              <a:rPr lang="en-US" sz="2800" dirty="0" smtClean="0"/>
              <a:t>- Individuals have unique sequences of bases in their DNA (except identical twins), and this information can be used to link questioned samples to known samples.</a:t>
            </a:r>
            <a:endParaRPr lang="en-US" sz="2800" dirty="0"/>
          </a:p>
        </p:txBody>
      </p:sp>
    </p:spTree>
    <p:extLst>
      <p:ext uri="{BB962C8B-B14F-4D97-AF65-F5344CB8AC3E}">
        <p14:creationId xmlns:p14="http://schemas.microsoft.com/office/powerpoint/2010/main" val="803869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62"/>
            <a:ext cx="4482059" cy="850377"/>
          </a:xfrm>
        </p:spPr>
        <p:txBody>
          <a:bodyPr/>
          <a:lstStyle/>
          <a:p>
            <a:r>
              <a:rPr lang="en-US" dirty="0" smtClean="0"/>
              <a:t>Mitochondrial </a:t>
            </a:r>
            <a:r>
              <a:rPr lang="en-US" dirty="0" err="1" smtClean="0"/>
              <a:t>Dna</a:t>
            </a:r>
            <a:endParaRPr lang="en-US" dirty="0"/>
          </a:p>
        </p:txBody>
      </p:sp>
      <p:sp>
        <p:nvSpPr>
          <p:cNvPr id="3" name="Content Placeholder 2"/>
          <p:cNvSpPr>
            <a:spLocks noGrp="1"/>
          </p:cNvSpPr>
          <p:nvPr>
            <p:ph idx="1"/>
          </p:nvPr>
        </p:nvSpPr>
        <p:spPr>
          <a:xfrm>
            <a:off x="128778" y="1807725"/>
            <a:ext cx="6386322" cy="4845488"/>
          </a:xfrm>
        </p:spPr>
        <p:txBody>
          <a:bodyPr>
            <a:normAutofit lnSpcReduction="10000"/>
          </a:bodyPr>
          <a:lstStyle/>
          <a:p>
            <a:r>
              <a:rPr lang="en-US" dirty="0" smtClean="0"/>
              <a:t>Nuclear DNA makes exact copies of itself through mitosis, (cell division).</a:t>
            </a:r>
          </a:p>
          <a:p>
            <a:r>
              <a:rPr lang="en-US" dirty="0" smtClean="0"/>
              <a:t>Mitochondrial DNA is DNA only found in the mitochondria. This DNA copies itself independently of nuclear DNA.</a:t>
            </a:r>
          </a:p>
          <a:p>
            <a:r>
              <a:rPr lang="en-US" dirty="0" smtClean="0"/>
              <a:t>Mitochondria are inherited from the mother’s egg cell with little to no change in sequence from parent to offspring.</a:t>
            </a:r>
          </a:p>
          <a:p>
            <a:r>
              <a:rPr lang="en-US" dirty="0" smtClean="0"/>
              <a:t>The high mutation rate allows for establishing relationships between people (more similar the </a:t>
            </a:r>
            <a:r>
              <a:rPr lang="en-US" dirty="0" err="1" smtClean="0"/>
              <a:t>mtDNA</a:t>
            </a:r>
            <a:r>
              <a:rPr lang="en-US" dirty="0" smtClean="0"/>
              <a:t>, more closely related)</a:t>
            </a:r>
          </a:p>
          <a:p>
            <a:r>
              <a:rPr lang="en-US" dirty="0"/>
              <a:t>Mitochondrial DNA was admitted into evidence for the first time ever in 1996 during </a:t>
            </a:r>
            <a:r>
              <a:rPr lang="en-US" i="1" dirty="0"/>
              <a:t>State of Tennessee v. Paul Ware</a:t>
            </a:r>
            <a:endParaRPr lang="en-US" dirty="0"/>
          </a:p>
        </p:txBody>
      </p:sp>
      <p:pic>
        <p:nvPicPr>
          <p:cNvPr id="45058" name="Picture 2" descr="http://www.medfriendly.com/images/c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180" y="201612"/>
            <a:ext cx="5309820" cy="3822580"/>
          </a:xfrm>
          <a:prstGeom prst="rect">
            <a:avLst/>
          </a:prstGeom>
          <a:noFill/>
          <a:extLst>
            <a:ext uri="{909E8E84-426E-40DD-AFC4-6F175D3DCCD1}">
              <a14:hiddenFill xmlns:a14="http://schemas.microsoft.com/office/drawing/2010/main">
                <a:solidFill>
                  <a:srgbClr val="FFFFFF"/>
                </a:solidFill>
              </a14:hiddenFill>
            </a:ext>
          </a:extLst>
        </p:spPr>
      </p:pic>
      <p:pic>
        <p:nvPicPr>
          <p:cNvPr id="45060" name="Picture 4" descr="http://3.bp.blogspot.com/-JZ1JIPPHksY/TaUYwgndHoI/AAAAAAAAADk/h1UreNWVfj4/s1600/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4024192"/>
            <a:ext cx="5676900" cy="262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7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24112" y="330201"/>
            <a:ext cx="4481176" cy="58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3600" b="1" dirty="0">
                <a:solidFill>
                  <a:srgbClr val="A63100"/>
                </a:solidFill>
                <a:latin typeface="Arial" panose="020B0604020202020204" pitchFamily="34" charset="0"/>
              </a:rPr>
              <a:t>Objectives</a:t>
            </a:r>
            <a:endParaRPr lang="en-US" altLang="en-US" sz="6600" b="1" i="1" dirty="0" smtClean="0">
              <a:solidFill>
                <a:schemeClr val="tx2"/>
              </a:solidFill>
              <a:latin typeface="Arial Narrow" panose="020B0606020202030204" pitchFamily="34" charset="0"/>
            </a:endParaRPr>
          </a:p>
        </p:txBody>
      </p:sp>
      <p:sp>
        <p:nvSpPr>
          <p:cNvPr id="3075" name="Rectangle 3"/>
          <p:cNvSpPr>
            <a:spLocks noGrp="1" noChangeArrowheads="1"/>
          </p:cNvSpPr>
          <p:nvPr>
            <p:ph type="body" sz="half" idx="1"/>
          </p:nvPr>
        </p:nvSpPr>
        <p:spPr bwMode="auto">
          <a:xfrm>
            <a:off x="936812" y="914401"/>
            <a:ext cx="5914154" cy="32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228600" indent="-228600">
              <a:spcBef>
                <a:spcPct val="50000"/>
              </a:spcBef>
              <a:buClrTx/>
              <a:buNone/>
            </a:pPr>
            <a:r>
              <a:rPr lang="en-US" altLang="en-US" sz="3200" dirty="0">
                <a:solidFill>
                  <a:schemeClr val="tx2"/>
                </a:solidFill>
                <a:latin typeface="Arial Black" panose="020B0A04020102020204" pitchFamily="34" charset="0"/>
              </a:rPr>
              <a:t>You will understand that:</a:t>
            </a:r>
          </a:p>
          <a:p>
            <a:pPr marL="228600" indent="-228600">
              <a:spcBef>
                <a:spcPct val="50000"/>
              </a:spcBef>
              <a:buNone/>
            </a:pPr>
            <a:r>
              <a:rPr lang="en-US" altLang="en-US" sz="3600" dirty="0" smtClean="0">
                <a:latin typeface="Arial" panose="020B0604020202020204" pitchFamily="34" charset="0"/>
              </a:rPr>
              <a:t>- Hair </a:t>
            </a:r>
            <a:r>
              <a:rPr lang="en-US" altLang="en-US" sz="3600" dirty="0">
                <a:latin typeface="Arial" panose="020B0604020202020204" pitchFamily="34" charset="0"/>
              </a:rPr>
              <a:t>is class evidence.</a:t>
            </a:r>
          </a:p>
          <a:p>
            <a:pPr marL="228600" indent="-228600">
              <a:spcBef>
                <a:spcPct val="50000"/>
              </a:spcBef>
              <a:buNone/>
            </a:pPr>
            <a:r>
              <a:rPr lang="en-US" altLang="en-US" sz="3600" dirty="0" smtClean="0">
                <a:latin typeface="Arial" panose="020B0604020202020204" pitchFamily="34" charset="0"/>
              </a:rPr>
              <a:t>- Hair </a:t>
            </a:r>
            <a:r>
              <a:rPr lang="en-US" altLang="en-US" sz="3600" dirty="0">
                <a:latin typeface="Arial" panose="020B0604020202020204" pitchFamily="34" charset="0"/>
              </a:rPr>
              <a:t>can be used to back up circumstantial evidence.</a:t>
            </a:r>
          </a:p>
          <a:p>
            <a:pPr marL="228600" indent="-228600">
              <a:spcBef>
                <a:spcPct val="50000"/>
              </a:spcBef>
              <a:buNone/>
            </a:pPr>
            <a:r>
              <a:rPr lang="en-US" altLang="en-US" sz="3600" dirty="0" smtClean="0">
                <a:latin typeface="Arial" panose="020B0604020202020204" pitchFamily="34" charset="0"/>
              </a:rPr>
              <a:t>- Hair </a:t>
            </a:r>
            <a:r>
              <a:rPr lang="en-US" altLang="en-US" sz="3600" dirty="0">
                <a:latin typeface="Arial" panose="020B0604020202020204" pitchFamily="34" charset="0"/>
              </a:rPr>
              <a:t>absorbs and adsorbs substances both from within the body and from the external environment.</a:t>
            </a:r>
          </a:p>
          <a:p>
            <a:pPr marL="228600" indent="-228600">
              <a:buNone/>
            </a:pPr>
            <a:endParaRPr lang="en-US" altLang="en-US" sz="2400" dirty="0">
              <a:solidFill>
                <a:schemeClr val="tx2"/>
              </a:solidFill>
              <a:latin typeface="Arial" panose="020B0604020202020204" pitchFamily="34" charset="0"/>
            </a:endParaRPr>
          </a:p>
        </p:txBody>
      </p:sp>
      <p:pic>
        <p:nvPicPr>
          <p:cNvPr id="3077" name="Picture 11" descr="CO5a_Lisa's hair being brushed"/>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218083" y="1207523"/>
            <a:ext cx="3378199" cy="50849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6"/>
          <p:cNvSpPr txBox="1">
            <a:spLocks noChangeArrowheads="1"/>
          </p:cNvSpPr>
          <p:nvPr/>
        </p:nvSpPr>
        <p:spPr bwMode="auto">
          <a:xfrm>
            <a:off x="7010400" y="4114801"/>
            <a:ext cx="24384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altLang="en-US" sz="2400">
              <a:latin typeface="Times" panose="02020603050405020304" pitchFamily="18" charset="0"/>
            </a:endParaRPr>
          </a:p>
        </p:txBody>
      </p:sp>
      <p:sp>
        <p:nvSpPr>
          <p:cNvPr id="2" name="5-Point Star 1"/>
          <p:cNvSpPr/>
          <p:nvPr/>
        </p:nvSpPr>
        <p:spPr>
          <a:xfrm>
            <a:off x="300876" y="1637675"/>
            <a:ext cx="629586" cy="584617"/>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3573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7" presetClass="emph" presetSubtype="0" fill="remove" grpId="0" nodeType="clickEffect">
                                  <p:stCondLst>
                                    <p:cond delay="0"/>
                                  </p:stCondLst>
                                  <p:childTnLst>
                                    <p:animClr clrSpc="rgb" dir="cw">
                                      <p:cBhvr override="childStyle">
                                        <p:cTn id="22" dur="250" autoRev="1" fill="remove"/>
                                        <p:tgtEl>
                                          <p:spTgt spid="2"/>
                                        </p:tgtEl>
                                        <p:attrNameLst>
                                          <p:attrName>style.color</p:attrName>
                                        </p:attrNameLst>
                                      </p:cBhvr>
                                      <p:to>
                                        <a:schemeClr val="bg1"/>
                                      </p:to>
                                    </p:animClr>
                                    <p:animClr clrSpc="rgb" dir="cw">
                                      <p:cBhvr>
                                        <p:cTn id="23" dur="250" autoRev="1" fill="remove"/>
                                        <p:tgtEl>
                                          <p:spTgt spid="2"/>
                                        </p:tgtEl>
                                        <p:attrNameLst>
                                          <p:attrName>fillcolor</p:attrName>
                                        </p:attrNameLst>
                                      </p:cBhvr>
                                      <p:to>
                                        <a:schemeClr val="bg1"/>
                                      </p:to>
                                    </p:animClr>
                                    <p:set>
                                      <p:cBhvr>
                                        <p:cTn id="24" dur="250" autoRev="1" fill="remove"/>
                                        <p:tgtEl>
                                          <p:spTgt spid="2"/>
                                        </p:tgtEl>
                                        <p:attrNameLst>
                                          <p:attrName>fill.type</p:attrName>
                                        </p:attrNameLst>
                                      </p:cBhvr>
                                      <p:to>
                                        <p:strVal val="solid"/>
                                      </p:to>
                                    </p:set>
                                    <p:set>
                                      <p:cBhvr>
                                        <p:cTn id="25" dur="250" autoRev="1" fill="remove"/>
                                        <p:tgtEl>
                                          <p:spTgt spid="2"/>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27" presetClass="emph" presetSubtype="0" fill="remove" grpId="1" nodeType="clickEffect">
                                  <p:stCondLst>
                                    <p:cond delay="0"/>
                                  </p:stCondLst>
                                  <p:childTnLst>
                                    <p:animClr clrSpc="rgb" dir="cw">
                                      <p:cBhvr override="childStyle">
                                        <p:cTn id="29" dur="250" autoRev="1" fill="remove"/>
                                        <p:tgtEl>
                                          <p:spTgt spid="2"/>
                                        </p:tgtEl>
                                        <p:attrNameLst>
                                          <p:attrName>style.color</p:attrName>
                                        </p:attrNameLst>
                                      </p:cBhvr>
                                      <p:to>
                                        <a:schemeClr val="bg1"/>
                                      </p:to>
                                    </p:animClr>
                                    <p:animClr clrSpc="rgb" dir="cw">
                                      <p:cBhvr>
                                        <p:cTn id="30" dur="250" autoRev="1" fill="remove"/>
                                        <p:tgtEl>
                                          <p:spTgt spid="2"/>
                                        </p:tgtEl>
                                        <p:attrNameLst>
                                          <p:attrName>fillcolor</p:attrName>
                                        </p:attrNameLst>
                                      </p:cBhvr>
                                      <p:to>
                                        <a:schemeClr val="bg1"/>
                                      </p:to>
                                    </p:animClr>
                                    <p:set>
                                      <p:cBhvr>
                                        <p:cTn id="31" dur="250" autoRev="1" fill="remove"/>
                                        <p:tgtEl>
                                          <p:spTgt spid="2"/>
                                        </p:tgtEl>
                                        <p:attrNameLst>
                                          <p:attrName>fill.type</p:attrName>
                                        </p:attrNameLst>
                                      </p:cBhvr>
                                      <p:to>
                                        <p:strVal val="solid"/>
                                      </p:to>
                                    </p:set>
                                    <p:set>
                                      <p:cBhvr>
                                        <p:cTn id="32"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2" grpId="0" animBg="1"/>
      <p:bldP spid="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79375" y="107517"/>
            <a:ext cx="4992687"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3200" b="1" dirty="0">
                <a:solidFill>
                  <a:srgbClr val="A63100"/>
                </a:solidFill>
                <a:latin typeface="Arial" panose="020B0604020202020204" pitchFamily="34" charset="0"/>
              </a:rPr>
              <a:t>Collection of Hair</a:t>
            </a:r>
            <a:endParaRPr lang="en-US" altLang="en-US" sz="6000" b="1" i="1" dirty="0" smtClean="0">
              <a:solidFill>
                <a:schemeClr val="tx2"/>
              </a:solidFill>
              <a:latin typeface="Arial Narrow" panose="020B0606020202030204" pitchFamily="34" charset="0"/>
            </a:endParaRPr>
          </a:p>
        </p:txBody>
      </p:sp>
      <p:sp>
        <p:nvSpPr>
          <p:cNvPr id="19459" name="Rectangle 3"/>
          <p:cNvSpPr>
            <a:spLocks noGrp="1" noChangeArrowheads="1"/>
          </p:cNvSpPr>
          <p:nvPr>
            <p:ph idx="1"/>
          </p:nvPr>
        </p:nvSpPr>
        <p:spPr bwMode="auto">
          <a:xfrm>
            <a:off x="931862" y="675820"/>
            <a:ext cx="8280400" cy="66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228600" indent="-228600">
              <a:buNone/>
            </a:pPr>
            <a:r>
              <a:rPr lang="en-US" altLang="en-US" sz="3200" dirty="0">
                <a:latin typeface="Arial" panose="020B0604020202020204" pitchFamily="34" charset="0"/>
              </a:rPr>
              <a:t>Questioned hairs must be accompanied by an adequate number of control samples.</a:t>
            </a:r>
          </a:p>
        </p:txBody>
      </p:sp>
      <p:sp>
        <p:nvSpPr>
          <p:cNvPr id="19460" name="Rectangle 4"/>
          <p:cNvSpPr>
            <a:spLocks noChangeArrowheads="1"/>
          </p:cNvSpPr>
          <p:nvPr/>
        </p:nvSpPr>
        <p:spPr bwMode="auto">
          <a:xfrm>
            <a:off x="1639887" y="4643387"/>
            <a:ext cx="646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800"/>
          </a:p>
        </p:txBody>
      </p:sp>
      <p:sp>
        <p:nvSpPr>
          <p:cNvPr id="19461" name="Rectangle 5"/>
          <p:cNvSpPr>
            <a:spLocks noChangeArrowheads="1"/>
          </p:cNvSpPr>
          <p:nvPr/>
        </p:nvSpPr>
        <p:spPr bwMode="auto">
          <a:xfrm>
            <a:off x="1423987" y="1762073"/>
            <a:ext cx="7788275" cy="278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50000"/>
              </a:spcBef>
              <a:buFont typeface="Times" panose="02020603050405020304" pitchFamily="18" charset="0"/>
              <a:buChar char="•"/>
            </a:pPr>
            <a:r>
              <a:rPr lang="en-US" altLang="en-US" sz="3200" dirty="0"/>
              <a:t>From victim</a:t>
            </a:r>
          </a:p>
          <a:p>
            <a:pPr eaLnBrk="1" hangingPunct="1">
              <a:lnSpc>
                <a:spcPct val="90000"/>
              </a:lnSpc>
              <a:spcBef>
                <a:spcPct val="50000"/>
              </a:spcBef>
              <a:buFont typeface="Times" panose="02020603050405020304" pitchFamily="18" charset="0"/>
              <a:buChar char="•"/>
            </a:pPr>
            <a:r>
              <a:rPr lang="en-US" altLang="en-US" sz="3200" dirty="0"/>
              <a:t>From possible suspects</a:t>
            </a:r>
          </a:p>
          <a:p>
            <a:pPr eaLnBrk="1" hangingPunct="1">
              <a:lnSpc>
                <a:spcPct val="90000"/>
              </a:lnSpc>
              <a:spcBef>
                <a:spcPct val="50000"/>
              </a:spcBef>
              <a:buFont typeface="Times" panose="02020603050405020304" pitchFamily="18" charset="0"/>
              <a:buChar char="•"/>
            </a:pPr>
            <a:r>
              <a:rPr lang="en-US" altLang="en-US" sz="3200" dirty="0"/>
              <a:t>From others who may have deposited hair at the scene</a:t>
            </a:r>
          </a:p>
          <a:p>
            <a:pPr eaLnBrk="1" hangingPunct="1"/>
            <a:endParaRPr lang="en-US" altLang="en-US" sz="2800" dirty="0"/>
          </a:p>
        </p:txBody>
      </p:sp>
      <p:sp>
        <p:nvSpPr>
          <p:cNvPr id="19462" name="Rectangle 6"/>
          <p:cNvSpPr>
            <a:spLocks noChangeArrowheads="1"/>
          </p:cNvSpPr>
          <p:nvPr/>
        </p:nvSpPr>
        <p:spPr bwMode="auto">
          <a:xfrm>
            <a:off x="931862" y="4086855"/>
            <a:ext cx="4740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t>Control sample</a:t>
            </a:r>
          </a:p>
        </p:txBody>
      </p:sp>
      <p:sp>
        <p:nvSpPr>
          <p:cNvPr id="19463" name="Rectangle 7"/>
          <p:cNvSpPr>
            <a:spLocks noChangeArrowheads="1"/>
          </p:cNvSpPr>
          <p:nvPr/>
        </p:nvSpPr>
        <p:spPr bwMode="auto">
          <a:xfrm>
            <a:off x="1220786" y="4889064"/>
            <a:ext cx="7305675" cy="166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50000"/>
              </a:spcBef>
              <a:buClr>
                <a:schemeClr val="tx1"/>
              </a:buClr>
              <a:buFont typeface="Times" panose="02020603050405020304" pitchFamily="18" charset="0"/>
              <a:buChar char="•"/>
            </a:pPr>
            <a:r>
              <a:rPr lang="en-US" altLang="en-US" sz="3200" dirty="0"/>
              <a:t> 50 full-length hairs from all areas of scalp</a:t>
            </a:r>
          </a:p>
          <a:p>
            <a:pPr eaLnBrk="1" hangingPunct="1">
              <a:lnSpc>
                <a:spcPct val="90000"/>
              </a:lnSpc>
              <a:spcBef>
                <a:spcPct val="50000"/>
              </a:spcBef>
              <a:buClr>
                <a:schemeClr val="tx1"/>
              </a:buClr>
              <a:buFont typeface="Times" panose="02020603050405020304" pitchFamily="18" charset="0"/>
              <a:buChar char="•"/>
            </a:pPr>
            <a:r>
              <a:rPr lang="en-US" altLang="en-US" sz="3200" dirty="0"/>
              <a:t> 24 full-length pubic hairs</a:t>
            </a:r>
          </a:p>
        </p:txBody>
      </p:sp>
      <p:sp>
        <p:nvSpPr>
          <p:cNvPr id="19464" name="Rectangle 8"/>
          <p:cNvSpPr>
            <a:spLocks noChangeArrowheads="1"/>
          </p:cNvSpPr>
          <p:nvPr/>
        </p:nvSpPr>
        <p:spPr bwMode="auto">
          <a:xfrm>
            <a:off x="6364286" y="563398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p>
        </p:txBody>
      </p:sp>
    </p:spTree>
    <p:extLst>
      <p:ext uri="{BB962C8B-B14F-4D97-AF65-F5344CB8AC3E}">
        <p14:creationId xmlns:p14="http://schemas.microsoft.com/office/powerpoint/2010/main" val="3019802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138451" y="232269"/>
            <a:ext cx="5689600" cy="749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sz="3200" b="1" dirty="0">
                <a:solidFill>
                  <a:srgbClr val="A63100"/>
                </a:solidFill>
                <a:latin typeface="Arial" panose="020B0604020202020204" pitchFamily="34" charset="0"/>
              </a:rPr>
              <a:t>Hair Toxicology</a:t>
            </a:r>
            <a:endParaRPr lang="en-US" altLang="en-US" sz="6000" b="1" i="1" dirty="0" smtClean="0">
              <a:solidFill>
                <a:schemeClr val="tx2"/>
              </a:solidFill>
              <a:latin typeface="Arial Narrow" panose="020B0606020202030204" pitchFamily="34" charset="0"/>
            </a:endParaRPr>
          </a:p>
        </p:txBody>
      </p:sp>
      <p:sp>
        <p:nvSpPr>
          <p:cNvPr id="20483" name="Rectangle 3"/>
          <p:cNvSpPr>
            <a:spLocks noGrp="1" noChangeArrowheads="1"/>
          </p:cNvSpPr>
          <p:nvPr>
            <p:ph idx="1"/>
          </p:nvPr>
        </p:nvSpPr>
        <p:spPr bwMode="auto">
          <a:xfrm>
            <a:off x="902949" y="820816"/>
            <a:ext cx="80899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228600" indent="-228600">
              <a:buNone/>
              <a:tabLst>
                <a:tab pos="457200" algn="l"/>
              </a:tabLst>
            </a:pPr>
            <a:r>
              <a:rPr lang="en-US" altLang="en-US" sz="3200">
                <a:solidFill>
                  <a:schemeClr val="tx2"/>
                </a:solidFill>
                <a:latin typeface="Arial" panose="020B0604020202020204" pitchFamily="34" charset="0"/>
              </a:rPr>
              <a:t>Advantages</a:t>
            </a:r>
            <a:r>
              <a:rPr lang="en-US" altLang="en-US" sz="3600">
                <a:solidFill>
                  <a:schemeClr val="tx2"/>
                </a:solidFill>
                <a:latin typeface="Arial" panose="020B0604020202020204" pitchFamily="34" charset="0"/>
              </a:rPr>
              <a:t>:</a:t>
            </a:r>
          </a:p>
        </p:txBody>
      </p:sp>
      <p:sp>
        <p:nvSpPr>
          <p:cNvPr id="20484" name="Rectangle 4"/>
          <p:cNvSpPr>
            <a:spLocks noChangeArrowheads="1"/>
          </p:cNvSpPr>
          <p:nvPr/>
        </p:nvSpPr>
        <p:spPr bwMode="auto">
          <a:xfrm>
            <a:off x="1144249" y="1683052"/>
            <a:ext cx="78486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292100" indent="-2921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Times" panose="02020603050405020304" pitchFamily="18" charset="0"/>
              <a:buChar char="•"/>
            </a:pPr>
            <a:r>
              <a:rPr lang="en-US" altLang="en-US" sz="3200" dirty="0">
                <a:solidFill>
                  <a:schemeClr val="tx2"/>
                </a:solidFill>
              </a:rPr>
              <a:t>Easy to collect and store</a:t>
            </a:r>
          </a:p>
          <a:p>
            <a:pPr eaLnBrk="1" hangingPunct="1">
              <a:spcBef>
                <a:spcPct val="50000"/>
              </a:spcBef>
              <a:buFont typeface="Times" panose="02020603050405020304" pitchFamily="18" charset="0"/>
              <a:buChar char="•"/>
            </a:pPr>
            <a:r>
              <a:rPr lang="en-US" altLang="en-US" sz="3200" dirty="0">
                <a:solidFill>
                  <a:schemeClr val="tx2"/>
                </a:solidFill>
              </a:rPr>
              <a:t>Is externally available</a:t>
            </a:r>
          </a:p>
          <a:p>
            <a:pPr eaLnBrk="1" hangingPunct="1">
              <a:spcBef>
                <a:spcPct val="50000"/>
              </a:spcBef>
              <a:buFont typeface="Times" panose="02020603050405020304" pitchFamily="18" charset="0"/>
              <a:buChar char="•"/>
            </a:pPr>
            <a:r>
              <a:rPr lang="en-US" altLang="en-US" sz="3200" dirty="0">
                <a:solidFill>
                  <a:schemeClr val="tx2"/>
                </a:solidFill>
              </a:rPr>
              <a:t>Can provide information on the individual’s history of drug use or evidence of poisoning</a:t>
            </a:r>
            <a:endParaRPr lang="en-US" altLang="en-US" sz="3600" dirty="0">
              <a:solidFill>
                <a:schemeClr val="tx2"/>
              </a:solidFill>
            </a:endParaRPr>
          </a:p>
          <a:p>
            <a:pPr eaLnBrk="1" hangingPunct="1"/>
            <a:endParaRPr lang="en-US" altLang="en-US" sz="2800" dirty="0"/>
          </a:p>
        </p:txBody>
      </p:sp>
      <p:sp>
        <p:nvSpPr>
          <p:cNvPr id="20485" name="Rectangle 5"/>
          <p:cNvSpPr>
            <a:spLocks noChangeArrowheads="1"/>
          </p:cNvSpPr>
          <p:nvPr/>
        </p:nvSpPr>
        <p:spPr bwMode="auto">
          <a:xfrm>
            <a:off x="878226" y="5006537"/>
            <a:ext cx="9899650" cy="140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228600" indent="-2286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100000"/>
              </a:spcBef>
              <a:buClr>
                <a:srgbClr val="000080"/>
              </a:buClr>
              <a:buFont typeface="Wingdings" panose="05000000000000000000" pitchFamily="2" charset="2"/>
              <a:buNone/>
            </a:pPr>
            <a:r>
              <a:rPr lang="en-US" altLang="en-US" sz="3200" dirty="0">
                <a:solidFill>
                  <a:schemeClr val="tx2"/>
                </a:solidFill>
              </a:rPr>
              <a:t>Collections must be taken from different locations on the body to get an accurate timeline.</a:t>
            </a:r>
          </a:p>
          <a:p>
            <a:pPr eaLnBrk="1" hangingPunct="1"/>
            <a:endParaRPr lang="en-US" altLang="en-US" sz="2800" dirty="0"/>
          </a:p>
        </p:txBody>
      </p:sp>
    </p:spTree>
    <p:extLst>
      <p:ext uri="{BB962C8B-B14F-4D97-AF65-F5344CB8AC3E}">
        <p14:creationId xmlns:p14="http://schemas.microsoft.com/office/powerpoint/2010/main" val="1648374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bwMode="auto">
          <a:xfrm>
            <a:off x="183213" y="194455"/>
            <a:ext cx="6350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2800" b="1" dirty="0">
                <a:solidFill>
                  <a:srgbClr val="A63100"/>
                </a:solidFill>
                <a:latin typeface="Arial" panose="020B0604020202020204" pitchFamily="34" charset="0"/>
              </a:rPr>
              <a:t>Hair </a:t>
            </a:r>
            <a:r>
              <a:rPr lang="en-US" altLang="en-US" sz="2800" b="1" dirty="0" smtClean="0">
                <a:solidFill>
                  <a:srgbClr val="A63100"/>
                </a:solidFill>
                <a:latin typeface="Arial" panose="020B0604020202020204" pitchFamily="34" charset="0"/>
              </a:rPr>
              <a:t>Toxicology</a:t>
            </a:r>
            <a:endParaRPr lang="en-US" altLang="en-US" sz="5400" b="1" i="1" dirty="0" smtClean="0">
              <a:solidFill>
                <a:schemeClr val="tx2"/>
              </a:solidFill>
              <a:latin typeface="Arial Narrow" panose="020B0606020202030204" pitchFamily="34" charset="0"/>
            </a:endParaRPr>
          </a:p>
        </p:txBody>
      </p:sp>
      <p:sp>
        <p:nvSpPr>
          <p:cNvPr id="21507" name="Rectangle 6"/>
          <p:cNvSpPr>
            <a:spLocks noGrp="1" noChangeArrowheads="1"/>
          </p:cNvSpPr>
          <p:nvPr>
            <p:ph type="body" sz="half" idx="2"/>
          </p:nvPr>
        </p:nvSpPr>
        <p:spPr bwMode="auto">
          <a:xfrm>
            <a:off x="4950502" y="695585"/>
            <a:ext cx="6786796" cy="55703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228600" indent="-228600">
              <a:buNone/>
            </a:pPr>
            <a:r>
              <a:rPr lang="en-US" altLang="en-US" sz="3600" dirty="0">
                <a:solidFill>
                  <a:schemeClr val="tx2"/>
                </a:solidFill>
                <a:latin typeface="Arial" panose="020B0604020202020204" pitchFamily="34" charset="0"/>
              </a:rPr>
              <a:t>Napoleon died in exile in 1821. </a:t>
            </a:r>
            <a:r>
              <a:rPr lang="en-US" altLang="en-US" sz="3600" dirty="0" smtClean="0">
                <a:solidFill>
                  <a:schemeClr val="tx2"/>
                </a:solidFill>
                <a:latin typeface="Arial" panose="020B0604020202020204" pitchFamily="34" charset="0"/>
              </a:rPr>
              <a:t>-- By </a:t>
            </a:r>
            <a:r>
              <a:rPr lang="en-US" altLang="en-US" sz="3600" dirty="0">
                <a:solidFill>
                  <a:schemeClr val="tx2"/>
                </a:solidFill>
                <a:latin typeface="Arial" panose="020B0604020202020204" pitchFamily="34" charset="0"/>
              </a:rPr>
              <a:t>analyzing his hair, some investigators suggest he was poisoned by the deliberate administration of arsenic; others suggest that it was vapors from the dyes in the wallpaper that killed him. </a:t>
            </a:r>
          </a:p>
        </p:txBody>
      </p:sp>
      <p:pic>
        <p:nvPicPr>
          <p:cNvPr id="21508" name="Picture 8" descr="UA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92" y="1087282"/>
            <a:ext cx="3880902" cy="374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194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render.bitstrips.com/v2/cpanel/8072916-205948588_3-s4-v1.png?transparen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433" y="-703654"/>
            <a:ext cx="7369488" cy="736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403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6" descr="polar bear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59579" y="1524000"/>
            <a:ext cx="3276600"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3"/>
          <p:cNvSpPr>
            <a:spLocks noGrp="1" noChangeArrowheads="1"/>
          </p:cNvSpPr>
          <p:nvPr>
            <p:ph type="body" sz="half" idx="2"/>
          </p:nvPr>
        </p:nvSpPr>
        <p:spPr bwMode="auto">
          <a:xfrm>
            <a:off x="5041171" y="545812"/>
            <a:ext cx="62230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228600" indent="-228600">
              <a:buNone/>
            </a:pPr>
            <a:r>
              <a:rPr lang="en-US" altLang="en-US" sz="3200" dirty="0">
                <a:solidFill>
                  <a:schemeClr val="tx2"/>
                </a:solidFill>
                <a:latin typeface="Arial Black" panose="020B0A04020102020204" pitchFamily="34" charset="0"/>
              </a:rPr>
              <a:t>You will be able to:</a:t>
            </a:r>
            <a:endParaRPr lang="en-US" altLang="en-US" sz="3600" dirty="0">
              <a:solidFill>
                <a:schemeClr val="tx2"/>
              </a:solidFill>
              <a:latin typeface="Arial Narrow" panose="020B0606020202030204" pitchFamily="34" charset="0"/>
            </a:endParaRPr>
          </a:p>
          <a:p>
            <a:pPr marL="228600" indent="-228600">
              <a:spcBef>
                <a:spcPct val="50000"/>
              </a:spcBef>
              <a:buNone/>
            </a:pPr>
            <a:r>
              <a:rPr lang="en-US" altLang="en-US" sz="3200" dirty="0" smtClean="0">
                <a:latin typeface="Arial" panose="020B0604020202020204" pitchFamily="34" charset="0"/>
              </a:rPr>
              <a:t>- Describe </a:t>
            </a:r>
            <a:r>
              <a:rPr lang="en-US" altLang="en-US" sz="3200" dirty="0">
                <a:latin typeface="Arial" panose="020B0604020202020204" pitchFamily="34" charset="0"/>
              </a:rPr>
              <a:t>the structure of a hair.</a:t>
            </a:r>
          </a:p>
          <a:p>
            <a:pPr marL="228600" indent="-228600">
              <a:spcBef>
                <a:spcPct val="50000"/>
              </a:spcBef>
              <a:buNone/>
            </a:pPr>
            <a:r>
              <a:rPr lang="en-US" altLang="en-US" sz="3200" dirty="0" smtClean="0">
                <a:latin typeface="Arial" panose="020B0604020202020204" pitchFamily="34" charset="0"/>
              </a:rPr>
              <a:t>- Explain </a:t>
            </a:r>
            <a:r>
              <a:rPr lang="en-US" altLang="en-US" sz="3200" dirty="0">
                <a:latin typeface="Arial" panose="020B0604020202020204" pitchFamily="34" charset="0"/>
              </a:rPr>
              <a:t>the difference between human and animal hair.</a:t>
            </a:r>
          </a:p>
          <a:p>
            <a:pPr marL="228600" indent="-228600">
              <a:spcBef>
                <a:spcPct val="50000"/>
              </a:spcBef>
              <a:buNone/>
            </a:pPr>
            <a:r>
              <a:rPr lang="en-US" altLang="en-US" sz="3200" dirty="0" smtClean="0">
                <a:latin typeface="Arial" panose="020B0604020202020204" pitchFamily="34" charset="0"/>
              </a:rPr>
              <a:t>- Explain </a:t>
            </a:r>
            <a:r>
              <a:rPr lang="en-US" altLang="en-US" sz="3200" dirty="0">
                <a:latin typeface="Arial" panose="020B0604020202020204" pitchFamily="34" charset="0"/>
              </a:rPr>
              <a:t>which characteristics of hair are important for forensic analysis.</a:t>
            </a:r>
          </a:p>
          <a:p>
            <a:pPr marL="228600" indent="-228600">
              <a:spcBef>
                <a:spcPct val="50000"/>
              </a:spcBef>
              <a:buNone/>
            </a:pPr>
            <a:r>
              <a:rPr lang="en-US" altLang="en-US" sz="3200" dirty="0" smtClean="0">
                <a:latin typeface="Arial" panose="020B0604020202020204" pitchFamily="34" charset="0"/>
              </a:rPr>
              <a:t>- Assess </a:t>
            </a:r>
            <a:r>
              <a:rPr lang="en-US" altLang="en-US" sz="3200" dirty="0">
                <a:latin typeface="Arial" panose="020B0604020202020204" pitchFamily="34" charset="0"/>
              </a:rPr>
              <a:t>the probative value of </a:t>
            </a:r>
            <a:br>
              <a:rPr lang="en-US" altLang="en-US" sz="3200" dirty="0">
                <a:latin typeface="Arial" panose="020B0604020202020204" pitchFamily="34" charset="0"/>
              </a:rPr>
            </a:br>
            <a:r>
              <a:rPr lang="en-US" altLang="en-US" sz="3200" dirty="0">
                <a:latin typeface="Arial" panose="020B0604020202020204" pitchFamily="34" charset="0"/>
              </a:rPr>
              <a:t>hair samples.</a:t>
            </a:r>
          </a:p>
          <a:p>
            <a:pPr marL="228600" indent="-228600">
              <a:buNone/>
            </a:pPr>
            <a:endParaRPr lang="en-US" altLang="en-US" sz="2800" dirty="0">
              <a:solidFill>
                <a:schemeClr val="tx2"/>
              </a:solidFill>
              <a:latin typeface="Arial Narrow" panose="020B0606020202030204" pitchFamily="34" charset="0"/>
            </a:endParaRPr>
          </a:p>
        </p:txBody>
      </p:sp>
      <p:sp>
        <p:nvSpPr>
          <p:cNvPr id="4100" name="Rectangle 7"/>
          <p:cNvSpPr>
            <a:spLocks noChangeArrowheads="1"/>
          </p:cNvSpPr>
          <p:nvPr/>
        </p:nvSpPr>
        <p:spPr bwMode="auto">
          <a:xfrm>
            <a:off x="277214" y="253425"/>
            <a:ext cx="426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dirty="0" smtClean="0">
                <a:solidFill>
                  <a:srgbClr val="A63100"/>
                </a:solidFill>
              </a:rPr>
              <a:t>More Objectives:</a:t>
            </a:r>
            <a:endParaRPr lang="en-US" altLang="en-US" sz="3200" b="1" dirty="0">
              <a:solidFill>
                <a:srgbClr val="A63100"/>
              </a:solidFill>
            </a:endParaRPr>
          </a:p>
        </p:txBody>
      </p:sp>
      <p:sp>
        <p:nvSpPr>
          <p:cNvPr id="5" name="5-Point Star 4"/>
          <p:cNvSpPr/>
          <p:nvPr/>
        </p:nvSpPr>
        <p:spPr>
          <a:xfrm>
            <a:off x="7957799" y="5183058"/>
            <a:ext cx="629586" cy="584617"/>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7234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5"/>
                                        </p:tgtEl>
                                        <p:attrNameLst>
                                          <p:attrName>style.color</p:attrName>
                                        </p:attrNameLst>
                                      </p:cBhvr>
                                      <p:to>
                                        <a:schemeClr val="bg1"/>
                                      </p:to>
                                    </p:animClr>
                                    <p:animClr clrSpc="rgb" dir="cw">
                                      <p:cBhvr>
                                        <p:cTn id="7" dur="250" autoRev="1" fill="remove"/>
                                        <p:tgtEl>
                                          <p:spTgt spid="5"/>
                                        </p:tgtEl>
                                        <p:attrNameLst>
                                          <p:attrName>fillcolor</p:attrName>
                                        </p:attrNameLst>
                                      </p:cBhvr>
                                      <p:to>
                                        <a:schemeClr val="bg1"/>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1" nodeType="clickEffect">
                                  <p:stCondLst>
                                    <p:cond delay="0"/>
                                  </p:stCondLst>
                                  <p:childTnLst>
                                    <p:animClr clrSpc="rgb" dir="cw">
                                      <p:cBhvr override="childStyle">
                                        <p:cTn id="13" dur="250" autoRev="1" fill="remove"/>
                                        <p:tgtEl>
                                          <p:spTgt spid="5"/>
                                        </p:tgtEl>
                                        <p:attrNameLst>
                                          <p:attrName>style.color</p:attrName>
                                        </p:attrNameLst>
                                      </p:cBhvr>
                                      <p:to>
                                        <a:schemeClr val="bg1"/>
                                      </p:to>
                                    </p:animClr>
                                    <p:animClr clrSpc="rgb" dir="cw">
                                      <p:cBhvr>
                                        <p:cTn id="14" dur="250" autoRev="1" fill="remove"/>
                                        <p:tgtEl>
                                          <p:spTgt spid="5"/>
                                        </p:tgtEl>
                                        <p:attrNameLst>
                                          <p:attrName>fillcolor</p:attrName>
                                        </p:attrNameLst>
                                      </p:cBhvr>
                                      <p:to>
                                        <a:schemeClr val="bg1"/>
                                      </p:to>
                                    </p:animClr>
                                    <p:set>
                                      <p:cBhvr>
                                        <p:cTn id="15" dur="250" autoRev="1" fill="remove"/>
                                        <p:tgtEl>
                                          <p:spTgt spid="5"/>
                                        </p:tgtEl>
                                        <p:attrNameLst>
                                          <p:attrName>fill.type</p:attrName>
                                        </p:attrNameLst>
                                      </p:cBhvr>
                                      <p:to>
                                        <p:strVal val="solid"/>
                                      </p:to>
                                    </p:set>
                                    <p:set>
                                      <p:cBhvr>
                                        <p:cTn id="16"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27312" y="123565"/>
            <a:ext cx="39497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sz="3200" b="1" dirty="0">
                <a:solidFill>
                  <a:srgbClr val="A63100"/>
                </a:solidFill>
                <a:latin typeface="Arial" panose="020B0604020202020204" pitchFamily="34" charset="0"/>
              </a:rPr>
              <a:t>Introduction</a:t>
            </a:r>
            <a:endParaRPr lang="en-US" altLang="en-US" sz="6000" b="1" i="1" dirty="0" smtClean="0">
              <a:solidFill>
                <a:schemeClr val="tx2"/>
              </a:solidFill>
              <a:latin typeface="Arial Narrow" panose="020B0606020202030204" pitchFamily="34" charset="0"/>
            </a:endParaRPr>
          </a:p>
        </p:txBody>
      </p:sp>
      <p:sp>
        <p:nvSpPr>
          <p:cNvPr id="5123" name="Rectangle 3"/>
          <p:cNvSpPr>
            <a:spLocks noGrp="1" noChangeArrowheads="1"/>
          </p:cNvSpPr>
          <p:nvPr>
            <p:ph idx="1"/>
          </p:nvPr>
        </p:nvSpPr>
        <p:spPr bwMode="auto">
          <a:xfrm>
            <a:off x="954477" y="733165"/>
            <a:ext cx="10842782"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228600" indent="-228600">
              <a:spcBef>
                <a:spcPct val="50000"/>
              </a:spcBef>
              <a:buNone/>
            </a:pPr>
            <a:r>
              <a:rPr lang="en-US" altLang="en-US" sz="2800" dirty="0">
                <a:latin typeface="Arial" panose="020B0604020202020204" pitchFamily="34" charset="0"/>
              </a:rPr>
              <a:t>Human hair is one of the most frequently found pieces of evidence at the scene of a violent crime. It can provide a link between the criminal and the crime.</a:t>
            </a:r>
          </a:p>
          <a:p>
            <a:pPr marL="228600" indent="-228600">
              <a:spcBef>
                <a:spcPct val="50000"/>
              </a:spcBef>
              <a:buNone/>
            </a:pPr>
            <a:r>
              <a:rPr lang="en-US" altLang="en-US" sz="2800" dirty="0">
                <a:latin typeface="Arial" panose="020B0604020202020204" pitchFamily="34" charset="0"/>
              </a:rPr>
              <a:t>From hair, one can determine:</a:t>
            </a:r>
          </a:p>
          <a:p>
            <a:pPr marL="228600" indent="-228600">
              <a:spcBef>
                <a:spcPct val="50000"/>
              </a:spcBef>
              <a:buNone/>
            </a:pPr>
            <a:r>
              <a:rPr lang="en-US" altLang="en-US" sz="2800" dirty="0">
                <a:latin typeface="Arial" panose="020B0604020202020204" pitchFamily="34" charset="0"/>
              </a:rPr>
              <a:t>	</a:t>
            </a:r>
            <a:r>
              <a:rPr lang="en-US" altLang="en-US" sz="2800" dirty="0" smtClean="0">
                <a:latin typeface="Arial" panose="020B0604020202020204" pitchFamily="34" charset="0"/>
              </a:rPr>
              <a:t>-</a:t>
            </a:r>
            <a:r>
              <a:rPr lang="en-US" altLang="en-US" sz="2400" dirty="0" smtClean="0">
                <a:latin typeface="Arial" panose="020B0604020202020204" pitchFamily="34" charset="0"/>
              </a:rPr>
              <a:t>If </a:t>
            </a:r>
            <a:r>
              <a:rPr lang="en-US" altLang="en-US" sz="2400" dirty="0">
                <a:latin typeface="Arial" panose="020B0604020202020204" pitchFamily="34" charset="0"/>
              </a:rPr>
              <a:t>the source is human or animal</a:t>
            </a:r>
          </a:p>
          <a:p>
            <a:pPr marL="228600" indent="-228600">
              <a:spcBef>
                <a:spcPct val="50000"/>
              </a:spcBef>
              <a:buNone/>
            </a:pPr>
            <a:r>
              <a:rPr lang="en-US" altLang="en-US" sz="2400" dirty="0">
                <a:latin typeface="Arial" panose="020B0604020202020204" pitchFamily="34" charset="0"/>
              </a:rPr>
              <a:t>	</a:t>
            </a:r>
            <a:r>
              <a:rPr lang="en-US" altLang="en-US" sz="2400" dirty="0" smtClean="0">
                <a:latin typeface="Arial" panose="020B0604020202020204" pitchFamily="34" charset="0"/>
              </a:rPr>
              <a:t>-Race </a:t>
            </a:r>
            <a:r>
              <a:rPr lang="en-US" altLang="en-US" sz="2400" dirty="0">
                <a:latin typeface="Arial" panose="020B0604020202020204" pitchFamily="34" charset="0"/>
              </a:rPr>
              <a:t>(sometimes)</a:t>
            </a:r>
          </a:p>
          <a:p>
            <a:pPr marL="228600" indent="-228600">
              <a:spcBef>
                <a:spcPct val="50000"/>
              </a:spcBef>
              <a:buNone/>
            </a:pPr>
            <a:r>
              <a:rPr lang="en-US" altLang="en-US" sz="2400" dirty="0">
                <a:latin typeface="Arial" panose="020B0604020202020204" pitchFamily="34" charset="0"/>
              </a:rPr>
              <a:t>	</a:t>
            </a:r>
            <a:r>
              <a:rPr lang="en-US" altLang="en-US" sz="2400" dirty="0" smtClean="0">
                <a:latin typeface="Arial" panose="020B0604020202020204" pitchFamily="34" charset="0"/>
              </a:rPr>
              <a:t>-Origin </a:t>
            </a:r>
            <a:r>
              <a:rPr lang="en-US" altLang="en-US" sz="2400" dirty="0">
                <a:latin typeface="Arial" panose="020B0604020202020204" pitchFamily="34" charset="0"/>
              </a:rPr>
              <a:t>of the location on the source’s body</a:t>
            </a:r>
          </a:p>
          <a:p>
            <a:pPr marL="228600" indent="-228600">
              <a:spcBef>
                <a:spcPct val="50000"/>
              </a:spcBef>
              <a:buNone/>
            </a:pPr>
            <a:r>
              <a:rPr lang="en-US" altLang="en-US" sz="2400" dirty="0">
                <a:latin typeface="Arial" panose="020B0604020202020204" pitchFamily="34" charset="0"/>
              </a:rPr>
              <a:t>	</a:t>
            </a:r>
            <a:r>
              <a:rPr lang="en-US" altLang="en-US" sz="2400" dirty="0" smtClean="0">
                <a:latin typeface="Arial" panose="020B0604020202020204" pitchFamily="34" charset="0"/>
              </a:rPr>
              <a:t>-Whether </a:t>
            </a:r>
            <a:r>
              <a:rPr lang="en-US" altLang="en-US" sz="2400" dirty="0">
                <a:latin typeface="Arial" panose="020B0604020202020204" pitchFamily="34" charset="0"/>
              </a:rPr>
              <a:t>the hair was forcibly removed</a:t>
            </a:r>
          </a:p>
          <a:p>
            <a:pPr marL="228600" indent="-228600">
              <a:spcBef>
                <a:spcPct val="50000"/>
              </a:spcBef>
              <a:buNone/>
            </a:pPr>
            <a:r>
              <a:rPr lang="en-US" altLang="en-US" sz="2400" dirty="0">
                <a:latin typeface="Arial" panose="020B0604020202020204" pitchFamily="34" charset="0"/>
              </a:rPr>
              <a:t>	</a:t>
            </a:r>
            <a:r>
              <a:rPr lang="en-US" altLang="en-US" sz="2400" dirty="0" smtClean="0">
                <a:latin typeface="Arial" panose="020B0604020202020204" pitchFamily="34" charset="0"/>
              </a:rPr>
              <a:t>-If </a:t>
            </a:r>
            <a:r>
              <a:rPr lang="en-US" altLang="en-US" sz="2400" dirty="0">
                <a:latin typeface="Arial" panose="020B0604020202020204" pitchFamily="34" charset="0"/>
              </a:rPr>
              <a:t>the hair has been treated with chemicals</a:t>
            </a:r>
          </a:p>
          <a:p>
            <a:pPr marL="228600" indent="-228600">
              <a:spcBef>
                <a:spcPct val="50000"/>
              </a:spcBef>
              <a:buNone/>
            </a:pPr>
            <a:r>
              <a:rPr lang="en-US" altLang="en-US" sz="2400" dirty="0">
                <a:latin typeface="Arial" panose="020B0604020202020204" pitchFamily="34" charset="0"/>
              </a:rPr>
              <a:t>	</a:t>
            </a:r>
            <a:r>
              <a:rPr lang="en-US" altLang="en-US" sz="2400" dirty="0" smtClean="0">
                <a:latin typeface="Arial" panose="020B0604020202020204" pitchFamily="34" charset="0"/>
              </a:rPr>
              <a:t>-If </a:t>
            </a:r>
            <a:r>
              <a:rPr lang="en-US" altLang="en-US" sz="2400" dirty="0">
                <a:latin typeface="Arial" panose="020B0604020202020204" pitchFamily="34" charset="0"/>
              </a:rPr>
              <a:t>drugs have been ingested</a:t>
            </a:r>
          </a:p>
        </p:txBody>
      </p:sp>
      <p:sp>
        <p:nvSpPr>
          <p:cNvPr id="4" name="5-Point Star 3"/>
          <p:cNvSpPr/>
          <p:nvPr/>
        </p:nvSpPr>
        <p:spPr>
          <a:xfrm>
            <a:off x="4842895" y="1502763"/>
            <a:ext cx="629586" cy="584617"/>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2568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1" nodeType="clickEffect">
                                  <p:stCondLst>
                                    <p:cond delay="0"/>
                                  </p:stCondLst>
                                  <p:childTnLst>
                                    <p:animClr clrSpc="rgb" dir="cw">
                                      <p:cBhvr override="childStyle">
                                        <p:cTn id="13" dur="250" autoRev="1" fill="remove"/>
                                        <p:tgtEl>
                                          <p:spTgt spid="4"/>
                                        </p:tgtEl>
                                        <p:attrNameLst>
                                          <p:attrName>style.color</p:attrName>
                                        </p:attrNameLst>
                                      </p:cBhvr>
                                      <p:to>
                                        <a:schemeClr val="bg1"/>
                                      </p:to>
                                    </p:animClr>
                                    <p:animClr clrSpc="rgb" dir="cw">
                                      <p:cBhvr>
                                        <p:cTn id="14" dur="250" autoRev="1" fill="remove"/>
                                        <p:tgtEl>
                                          <p:spTgt spid="4"/>
                                        </p:tgtEl>
                                        <p:attrNameLst>
                                          <p:attrName>fillcolor</p:attrName>
                                        </p:attrNameLst>
                                      </p:cBhvr>
                                      <p:to>
                                        <a:schemeClr val="bg1"/>
                                      </p:to>
                                    </p:animClr>
                                    <p:set>
                                      <p:cBhvr>
                                        <p:cTn id="15" dur="250" autoRev="1" fill="remove"/>
                                        <p:tgtEl>
                                          <p:spTgt spid="4"/>
                                        </p:tgtEl>
                                        <p:attrNameLst>
                                          <p:attrName>fill.type</p:attrName>
                                        </p:attrNameLst>
                                      </p:cBhvr>
                                      <p:to>
                                        <p:strVal val="solid"/>
                                      </p:to>
                                    </p:set>
                                    <p:set>
                                      <p:cBhvr>
                                        <p:cTn id="16"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2600" b="1" dirty="0" smtClean="0">
                <a:solidFill>
                  <a:srgbClr val="A63100"/>
                </a:solidFill>
                <a:latin typeface="Arial" panose="020B0604020202020204" pitchFamily="34" charset="0"/>
              </a:rPr>
              <a:t>Skin </a:t>
            </a:r>
            <a:r>
              <a:rPr lang="en-US" altLang="en-US" sz="2600" b="1" dirty="0">
                <a:solidFill>
                  <a:srgbClr val="A63100"/>
                </a:solidFill>
                <a:latin typeface="Arial" panose="020B0604020202020204" pitchFamily="34" charset="0"/>
              </a:rPr>
              <a:t>Structure</a:t>
            </a:r>
            <a:endParaRPr lang="en-US" altLang="en-US" sz="2000" b="1" i="1" dirty="0">
              <a:solidFill>
                <a:srgbClr val="A63100"/>
              </a:solidFill>
              <a:latin typeface="Arial" panose="020B0604020202020204" pitchFamily="34" charset="0"/>
            </a:endParaRPr>
          </a:p>
        </p:txBody>
      </p:sp>
      <p:sp>
        <p:nvSpPr>
          <p:cNvPr id="2" name="Content Placeholder 1"/>
          <p:cNvSpPr>
            <a:spLocks noGrp="1"/>
          </p:cNvSpPr>
          <p:nvPr>
            <p:ph idx="1"/>
          </p:nvPr>
        </p:nvSpPr>
        <p:spPr/>
        <p:txBody>
          <a:bodyPr/>
          <a:lstStyle/>
          <a:p>
            <a:endParaRPr lang="en-US" dirty="0"/>
          </a:p>
        </p:txBody>
      </p:sp>
      <p:sp>
        <p:nvSpPr>
          <p:cNvPr id="3" name="Text Placeholder 2"/>
          <p:cNvSpPr>
            <a:spLocks noGrp="1"/>
          </p:cNvSpPr>
          <p:nvPr>
            <p:ph type="body" sz="half" idx="2"/>
          </p:nvPr>
        </p:nvSpPr>
        <p:spPr>
          <a:xfrm>
            <a:off x="765535" y="832737"/>
            <a:ext cx="4389120" cy="4398183"/>
          </a:xfrm>
        </p:spPr>
        <p:txBody>
          <a:bodyPr>
            <a:normAutofit/>
          </a:bodyPr>
          <a:lstStyle/>
          <a:p>
            <a:r>
              <a:rPr lang="en-US" altLang="en-US" sz="2800" b="1" dirty="0" smtClean="0">
                <a:latin typeface="Arial" panose="020B0604020202020204" pitchFamily="34" charset="0"/>
                <a:cs typeface="Arial" panose="020B0604020202020204" pitchFamily="34" charset="0"/>
              </a:rPr>
              <a:t>Hair is composed of:</a:t>
            </a:r>
          </a:p>
          <a:p>
            <a:r>
              <a:rPr lang="en-US" altLang="en-US" sz="2800" b="1" u="sng" dirty="0" smtClean="0">
                <a:latin typeface="Arial" panose="020B0604020202020204" pitchFamily="34" charset="0"/>
                <a:cs typeface="Arial" panose="020B0604020202020204" pitchFamily="34" charset="0"/>
              </a:rPr>
              <a:t>Hair Shaft</a:t>
            </a:r>
          </a:p>
          <a:p>
            <a:r>
              <a:rPr lang="en-US" altLang="en-US" sz="2800" b="1" u="sng" dirty="0" smtClean="0">
                <a:latin typeface="Arial" panose="020B0604020202020204" pitchFamily="34" charset="0"/>
                <a:cs typeface="Arial" panose="020B0604020202020204" pitchFamily="34" charset="0"/>
              </a:rPr>
              <a:t>Follicle</a:t>
            </a:r>
            <a:r>
              <a:rPr lang="en-US" altLang="en-US" sz="2800" dirty="0" smtClean="0">
                <a:latin typeface="Arial" panose="020B0604020202020204" pitchFamily="34" charset="0"/>
                <a:cs typeface="Arial" panose="020B0604020202020204" pitchFamily="34" charset="0"/>
              </a:rPr>
              <a:t>-hairs </a:t>
            </a:r>
            <a:r>
              <a:rPr lang="en-US" altLang="en-US" sz="2800" dirty="0">
                <a:latin typeface="Arial" panose="020B0604020202020204" pitchFamily="34" charset="0"/>
              </a:rPr>
              <a:t>grows out of a follicle (has cells with DNA for </a:t>
            </a:r>
            <a:r>
              <a:rPr lang="en-US" altLang="en-US" sz="2800" dirty="0" smtClean="0">
                <a:latin typeface="Arial" panose="020B0604020202020204" pitchFamily="34" charset="0"/>
              </a:rPr>
              <a:t>analysis)</a:t>
            </a:r>
          </a:p>
          <a:p>
            <a:r>
              <a:rPr lang="en-US" altLang="en-US" sz="2800" b="1" u="sng" dirty="0" smtClean="0">
                <a:latin typeface="Arial" panose="020B0604020202020204" pitchFamily="34" charset="0"/>
              </a:rPr>
              <a:t>Root</a:t>
            </a:r>
            <a:r>
              <a:rPr lang="en-US" altLang="en-US" sz="2800" dirty="0" smtClean="0">
                <a:latin typeface="Arial" panose="020B0604020202020204" pitchFamily="34" charset="0"/>
              </a:rPr>
              <a:t>- </a:t>
            </a:r>
            <a:r>
              <a:rPr lang="en-US" altLang="en-US" sz="2800" dirty="0">
                <a:latin typeface="Arial" panose="020B0604020202020204" pitchFamily="34" charset="0"/>
              </a:rPr>
              <a:t>hair extends from here (in the follicle) has cells with DNA</a:t>
            </a:r>
          </a:p>
          <a:p>
            <a:endParaRPr lang="en-US" dirty="0"/>
          </a:p>
        </p:txBody>
      </p:sp>
      <p:pic>
        <p:nvPicPr>
          <p:cNvPr id="4" name="Picture 2" descr="http://aepichair.com/assets/images/banner-hair3.jpg"/>
          <p:cNvPicPr>
            <a:picLocks noChangeAspect="1" noChangeArrowheads="1"/>
          </p:cNvPicPr>
          <p:nvPr/>
        </p:nvPicPr>
        <p:blipFill rotWithShape="1">
          <a:blip r:embed="rId3">
            <a:extLst>
              <a:ext uri="{28A0092B-C50C-407E-A947-70E740481C1C}">
                <a14:useLocalDpi xmlns:a14="http://schemas.microsoft.com/office/drawing/2010/main" val="0"/>
              </a:ext>
            </a:extLst>
          </a:blip>
          <a:srcRect r="36015"/>
          <a:stretch/>
        </p:blipFill>
        <p:spPr bwMode="auto">
          <a:xfrm>
            <a:off x="5715000" y="325594"/>
            <a:ext cx="6477000" cy="65324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oot [3]-natural-fell out x1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9080" y="4992788"/>
            <a:ext cx="2485920" cy="18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Root [10]-pulled out x1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62346" y="5009771"/>
            <a:ext cx="2463545" cy="18482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10" name="Line 7"/>
          <p:cNvSpPr>
            <a:spLocks noChangeShapeType="1"/>
          </p:cNvSpPr>
          <p:nvPr/>
        </p:nvSpPr>
        <p:spPr bwMode="auto">
          <a:xfrm flipH="1" flipV="1">
            <a:off x="1024128" y="5625426"/>
            <a:ext cx="0" cy="760477"/>
          </a:xfrm>
          <a:prstGeom prst="line">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Garamond" charset="0"/>
              <a:ea typeface="ＭＳ Ｐゴシック" charset="0"/>
            </a:endParaRPr>
          </a:p>
        </p:txBody>
      </p:sp>
      <p:sp>
        <p:nvSpPr>
          <p:cNvPr id="11" name="Oval 6"/>
          <p:cNvSpPr>
            <a:spLocks noChangeArrowheads="1"/>
          </p:cNvSpPr>
          <p:nvPr/>
        </p:nvSpPr>
        <p:spPr bwMode="auto">
          <a:xfrm rot="19672110">
            <a:off x="4145564" y="5481427"/>
            <a:ext cx="874395" cy="1017300"/>
          </a:xfrm>
          <a:prstGeom prst="ellipse">
            <a:avLst/>
          </a:prstGeom>
          <a:noFill/>
          <a:ln w="38100">
            <a:solidFill>
              <a:schemeClr val="tx2">
                <a:lumMod val="40000"/>
                <a:lumOff val="6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Garamond" charset="0"/>
              <a:ea typeface="ＭＳ Ｐゴシック" charset="0"/>
            </a:endParaRPr>
          </a:p>
        </p:txBody>
      </p:sp>
    </p:spTree>
    <p:extLst>
      <p:ext uri="{BB962C8B-B14F-4D97-AF65-F5344CB8AC3E}">
        <p14:creationId xmlns:p14="http://schemas.microsoft.com/office/powerpoint/2010/main" val="2831628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714375" y="406400"/>
            <a:ext cx="28194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3200" b="1" dirty="0">
                <a:solidFill>
                  <a:srgbClr val="A63100"/>
                </a:solidFill>
                <a:latin typeface="Arial" panose="020B0604020202020204" pitchFamily="34" charset="0"/>
              </a:rPr>
              <a:t>Hair Shaft</a:t>
            </a:r>
            <a:endParaRPr lang="en-US" altLang="en-US" sz="6000" b="1" i="1" dirty="0" smtClean="0">
              <a:solidFill>
                <a:schemeClr val="tx2"/>
              </a:solidFill>
              <a:latin typeface="Arial Narrow" panose="020B0606020202030204" pitchFamily="34" charset="0"/>
            </a:endParaRPr>
          </a:p>
        </p:txBody>
      </p:sp>
      <p:sp>
        <p:nvSpPr>
          <p:cNvPr id="7171" name="Rectangle 3"/>
          <p:cNvSpPr>
            <a:spLocks noGrp="1" noChangeArrowheads="1"/>
          </p:cNvSpPr>
          <p:nvPr>
            <p:ph type="body" sz="half" idx="1"/>
          </p:nvPr>
        </p:nvSpPr>
        <p:spPr bwMode="auto">
          <a:xfrm>
            <a:off x="714375" y="1141810"/>
            <a:ext cx="8499516" cy="4017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buNone/>
            </a:pPr>
            <a:r>
              <a:rPr lang="en-US" altLang="en-US" sz="2800" dirty="0">
                <a:latin typeface="Arial Black" panose="020B0A04020102020204" pitchFamily="34" charset="0"/>
              </a:rPr>
              <a:t>Composed of:</a:t>
            </a:r>
            <a:endParaRPr lang="en-US" altLang="en-US" sz="2800" b="1" dirty="0">
              <a:latin typeface="Arial Narrow" panose="020B0606020202030204" pitchFamily="34" charset="0"/>
            </a:endParaRPr>
          </a:p>
          <a:p>
            <a:pPr marL="457200" lvl="1" indent="-228600">
              <a:spcBef>
                <a:spcPct val="50000"/>
              </a:spcBef>
              <a:buNone/>
            </a:pPr>
            <a:r>
              <a:rPr lang="en-US" altLang="en-US" sz="2800" b="1" u="sng" dirty="0">
                <a:latin typeface="Arial" panose="020B0604020202020204" pitchFamily="34" charset="0"/>
              </a:rPr>
              <a:t>Cuticle</a:t>
            </a:r>
            <a:r>
              <a:rPr lang="en-US" altLang="en-US" sz="2800" dirty="0">
                <a:latin typeface="Arial" panose="020B0604020202020204" pitchFamily="34" charset="0"/>
                <a:cs typeface="Arial" panose="020B0604020202020204" pitchFamily="34" charset="0"/>
              </a:rPr>
              <a:t>—</a:t>
            </a:r>
            <a:r>
              <a:rPr lang="en-US" altLang="en-US" sz="2800" dirty="0">
                <a:latin typeface="Arial" panose="020B0604020202020204" pitchFamily="34" charset="0"/>
              </a:rPr>
              <a:t>outside covering, made of overlapping </a:t>
            </a:r>
            <a:r>
              <a:rPr lang="en-US" altLang="en-US" sz="2800" dirty="0" smtClean="0">
                <a:latin typeface="Arial" panose="020B0604020202020204" pitchFamily="34" charset="0"/>
              </a:rPr>
              <a:t>scales that point to tip of hair. Scales are formed from cells that harden and flatten while progressing from the follicle</a:t>
            </a:r>
            <a:endParaRPr lang="en-US" altLang="en-US" sz="2800" dirty="0">
              <a:latin typeface="Arial" panose="020B0604020202020204" pitchFamily="34" charset="0"/>
            </a:endParaRPr>
          </a:p>
          <a:p>
            <a:pPr marL="457200" lvl="1" indent="-228600">
              <a:spcBef>
                <a:spcPct val="50000"/>
              </a:spcBef>
              <a:buNone/>
            </a:pPr>
            <a:r>
              <a:rPr lang="en-US" altLang="en-US" sz="2800" b="1" u="sng" dirty="0">
                <a:latin typeface="Arial" panose="020B0604020202020204" pitchFamily="34" charset="0"/>
              </a:rPr>
              <a:t>Cortex</a:t>
            </a:r>
            <a:r>
              <a:rPr lang="en-US" altLang="en-US" sz="2800" dirty="0">
                <a:latin typeface="Arial" panose="020B0604020202020204" pitchFamily="34" charset="0"/>
                <a:cs typeface="Arial" panose="020B0604020202020204" pitchFamily="34" charset="0"/>
              </a:rPr>
              <a:t>—</a:t>
            </a:r>
            <a:r>
              <a:rPr lang="en-US" altLang="en-US" sz="2800" dirty="0">
                <a:latin typeface="Arial" panose="020B0604020202020204" pitchFamily="34" charset="0"/>
              </a:rPr>
              <a:t>inner layer made of keratin and embedded with </a:t>
            </a:r>
            <a:r>
              <a:rPr lang="en-US" altLang="en-US" sz="2800" dirty="0" smtClean="0">
                <a:latin typeface="Arial" panose="020B0604020202020204" pitchFamily="34" charset="0"/>
              </a:rPr>
              <a:t>pigment (give color to hair); </a:t>
            </a:r>
            <a:r>
              <a:rPr lang="en-US" altLang="en-US" sz="2800" dirty="0">
                <a:latin typeface="Arial" panose="020B0604020202020204" pitchFamily="34" charset="0"/>
              </a:rPr>
              <a:t>also contains air sacs called cortical </a:t>
            </a:r>
            <a:r>
              <a:rPr lang="en-US" altLang="en-US" sz="2800" dirty="0" err="1">
                <a:latin typeface="Arial" panose="020B0604020202020204" pitchFamily="34" charset="0"/>
              </a:rPr>
              <a:t>fusi</a:t>
            </a:r>
            <a:endParaRPr lang="en-US" altLang="en-US" sz="2800" dirty="0">
              <a:latin typeface="Arial" panose="020B0604020202020204" pitchFamily="34" charset="0"/>
            </a:endParaRPr>
          </a:p>
          <a:p>
            <a:pPr marL="457200" lvl="1" indent="-228600">
              <a:spcBef>
                <a:spcPct val="50000"/>
              </a:spcBef>
              <a:buNone/>
            </a:pPr>
            <a:r>
              <a:rPr lang="en-US" altLang="en-US" sz="2800" b="1" u="sng" dirty="0">
                <a:latin typeface="Arial" panose="020B0604020202020204" pitchFamily="34" charset="0"/>
              </a:rPr>
              <a:t>Medulla</a:t>
            </a:r>
            <a:r>
              <a:rPr lang="en-US" altLang="en-US" sz="2800" dirty="0">
                <a:latin typeface="Arial" panose="020B0604020202020204" pitchFamily="34" charset="0"/>
                <a:cs typeface="Arial" panose="020B0604020202020204" pitchFamily="34" charset="0"/>
              </a:rPr>
              <a:t>—</a:t>
            </a:r>
            <a:r>
              <a:rPr lang="en-US" altLang="en-US" sz="2800" dirty="0">
                <a:latin typeface="Arial" panose="020B0604020202020204" pitchFamily="34" charset="0"/>
              </a:rPr>
              <a:t>inside layer running down the center of the </a:t>
            </a:r>
            <a:r>
              <a:rPr lang="en-US" altLang="en-US" sz="2800" dirty="0" smtClean="0">
                <a:latin typeface="Arial" panose="020B0604020202020204" pitchFamily="34" charset="0"/>
              </a:rPr>
              <a:t>cortex</a:t>
            </a:r>
          </a:p>
        </p:txBody>
      </p:sp>
      <p:pic>
        <p:nvPicPr>
          <p:cNvPr id="7172" name="Picture 11" descr="0503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5471" y="0"/>
            <a:ext cx="2907611" cy="347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3"/>
          <p:cNvGraphicFramePr>
            <a:graphicFrameLocks noGrp="1" noChangeAspect="1"/>
          </p:cNvGraphicFramePr>
          <p:nvPr>
            <p:ph idx="1"/>
            <p:extLst>
              <p:ext uri="{D42A27DB-BD31-4B8C-83A1-F6EECF244321}">
                <p14:modId xmlns:p14="http://schemas.microsoft.com/office/powerpoint/2010/main" val="4143191002"/>
              </p:ext>
            </p:extLst>
          </p:nvPr>
        </p:nvGraphicFramePr>
        <p:xfrm>
          <a:off x="9213891" y="4211053"/>
          <a:ext cx="2909191" cy="2646947"/>
        </p:xfrm>
        <a:graphic>
          <a:graphicData uri="http://schemas.openxmlformats.org/presentationml/2006/ole">
            <mc:AlternateContent xmlns:mc="http://schemas.openxmlformats.org/markup-compatibility/2006">
              <mc:Choice xmlns:v="urn:schemas-microsoft-com:vml" Requires="v">
                <p:oleObj spid="_x0000_s33812" name="Photo Editor Photo" r:id="rId5" imgW="2886478" imgH="3209524" progId="MSPhotoEd.3">
                  <p:embed/>
                </p:oleObj>
              </mc:Choice>
              <mc:Fallback>
                <p:oleObj name="Photo Editor Photo" r:id="rId5" imgW="2886478" imgH="3209524"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3891" y="4211053"/>
                        <a:ext cx="2909191" cy="264694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82919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37410" y="177696"/>
            <a:ext cx="3048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3200" b="1" dirty="0">
                <a:solidFill>
                  <a:srgbClr val="A63100"/>
                </a:solidFill>
                <a:latin typeface="Arial" panose="020B0604020202020204" pitchFamily="34" charset="0"/>
              </a:rPr>
              <a:t>The Cuticle</a:t>
            </a:r>
            <a:endParaRPr lang="en-US" altLang="en-US" sz="6000" b="1" i="1" dirty="0" smtClean="0">
              <a:solidFill>
                <a:schemeClr val="tx2"/>
              </a:solidFill>
              <a:latin typeface="Arial Narrow" panose="020B0606020202030204" pitchFamily="34" charset="0"/>
            </a:endParaRPr>
          </a:p>
        </p:txBody>
      </p:sp>
      <p:sp>
        <p:nvSpPr>
          <p:cNvPr id="8195" name="Rectangle 3"/>
          <p:cNvSpPr>
            <a:spLocks noGrp="1" noChangeArrowheads="1"/>
          </p:cNvSpPr>
          <p:nvPr>
            <p:ph idx="1"/>
          </p:nvPr>
        </p:nvSpPr>
        <p:spPr bwMode="auto">
          <a:xfrm>
            <a:off x="1016000" y="771525"/>
            <a:ext cx="9093199" cy="2724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marL="0" indent="0">
              <a:lnSpc>
                <a:spcPct val="110000"/>
              </a:lnSpc>
              <a:spcBef>
                <a:spcPct val="50000"/>
              </a:spcBef>
              <a:buClrTx/>
              <a:buNone/>
              <a:tabLst>
                <a:tab pos="228600" algn="l"/>
              </a:tabLst>
            </a:pPr>
            <a:r>
              <a:rPr kumimoji="1" lang="en-US" altLang="en-US" sz="2800" b="1" dirty="0">
                <a:latin typeface="Arial Black" panose="020B0A04020102020204" pitchFamily="34" charset="0"/>
              </a:rPr>
              <a:t>The cuticle is the outermost layer of hair which is covered with scales. The scales point toward the tip of the hair. Scales differ among species of animals and are named based on their appearance. </a:t>
            </a:r>
            <a:r>
              <a:rPr kumimoji="1" lang="en-US" altLang="en-US" sz="2800" b="1" i="1" dirty="0">
                <a:latin typeface="Arial Black" panose="020B0A04020102020204" pitchFamily="34" charset="0"/>
              </a:rPr>
              <a:t>The three basic patterns are:</a:t>
            </a:r>
            <a:endParaRPr lang="en-US" altLang="en-US" sz="2800" b="1" dirty="0">
              <a:latin typeface="Arial Black" panose="020B0A04020102020204" pitchFamily="34" charset="0"/>
            </a:endParaRPr>
          </a:p>
        </p:txBody>
      </p:sp>
      <p:pic>
        <p:nvPicPr>
          <p:cNvPr id="8197" name="Picture 9" descr="0504"/>
          <p:cNvPicPr>
            <a:picLocks noChangeAspect="1" noChangeArrowheads="1"/>
          </p:cNvPicPr>
          <p:nvPr/>
        </p:nvPicPr>
        <p:blipFill>
          <a:blip r:embed="rId3" cstate="print">
            <a:extLst>
              <a:ext uri="{28A0092B-C50C-407E-A947-70E740481C1C}">
                <a14:useLocalDpi xmlns:a14="http://schemas.microsoft.com/office/drawing/2010/main" val="0"/>
              </a:ext>
            </a:extLst>
          </a:blip>
          <a:srcRect r="75327" b="6111"/>
          <a:stretch>
            <a:fillRect/>
          </a:stretch>
        </p:blipFill>
        <p:spPr bwMode="auto">
          <a:xfrm>
            <a:off x="4840288" y="3375759"/>
            <a:ext cx="722312" cy="272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0" descr="0504"/>
          <p:cNvPicPr>
            <a:picLocks noChangeAspect="1" noChangeArrowheads="1"/>
          </p:cNvPicPr>
          <p:nvPr/>
        </p:nvPicPr>
        <p:blipFill>
          <a:blip r:embed="rId4" cstate="print">
            <a:extLst>
              <a:ext uri="{28A0092B-C50C-407E-A947-70E740481C1C}">
                <a14:useLocalDpi xmlns:a14="http://schemas.microsoft.com/office/drawing/2010/main" val="0"/>
              </a:ext>
            </a:extLst>
          </a:blip>
          <a:srcRect l="29691" r="38487" b="5556"/>
          <a:stretch>
            <a:fillRect/>
          </a:stretch>
        </p:blipFill>
        <p:spPr bwMode="auto">
          <a:xfrm>
            <a:off x="6096001" y="3410078"/>
            <a:ext cx="914399" cy="268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0504"/>
          <p:cNvPicPr>
            <a:picLocks noChangeAspect="1" noChangeArrowheads="1"/>
          </p:cNvPicPr>
          <p:nvPr/>
        </p:nvPicPr>
        <p:blipFill>
          <a:blip r:embed="rId5">
            <a:extLst>
              <a:ext uri="{28A0092B-C50C-407E-A947-70E740481C1C}">
                <a14:useLocalDpi xmlns:a14="http://schemas.microsoft.com/office/drawing/2010/main" val="0"/>
              </a:ext>
            </a:extLst>
          </a:blip>
          <a:srcRect l="70927" b="5556"/>
          <a:stretch>
            <a:fillRect/>
          </a:stretch>
        </p:blipFill>
        <p:spPr bwMode="auto">
          <a:xfrm>
            <a:off x="7391401" y="3156091"/>
            <a:ext cx="914399" cy="2939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584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70525" y="438670"/>
            <a:ext cx="26543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eaLnBrk="1" hangingPunct="1"/>
            <a:r>
              <a:rPr lang="en-US" altLang="en-US" sz="2600" b="1">
                <a:solidFill>
                  <a:srgbClr val="A63100"/>
                </a:solidFill>
                <a:latin typeface="Arial" panose="020B0604020202020204" pitchFamily="34" charset="0"/>
              </a:rPr>
              <a:t>Human Scales</a:t>
            </a:r>
            <a:endParaRPr lang="en-US" altLang="en-US" b="1" i="1" smtClean="0">
              <a:solidFill>
                <a:schemeClr val="tx2"/>
              </a:solidFill>
              <a:latin typeface="Arial Narrow" panose="020B0606020202030204" pitchFamily="34" charset="0"/>
            </a:endParaRPr>
          </a:p>
        </p:txBody>
      </p:sp>
      <p:pic>
        <p:nvPicPr>
          <p:cNvPr id="9220"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97525" y="1213370"/>
            <a:ext cx="3429000"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body" sz="half" idx="2"/>
          </p:nvPr>
        </p:nvSpPr>
        <p:spPr bwMode="auto">
          <a:xfrm>
            <a:off x="4430842" y="438670"/>
            <a:ext cx="7471348" cy="567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228600" indent="-228600">
              <a:buNone/>
            </a:pPr>
            <a:r>
              <a:rPr lang="en-US" altLang="en-US" sz="2800" b="1" i="1" dirty="0">
                <a:latin typeface="Arial" panose="020B0604020202020204" pitchFamily="34" charset="0"/>
              </a:rPr>
              <a:t>In order to visualize the</a:t>
            </a:r>
          </a:p>
          <a:p>
            <a:pPr marL="228600" indent="-228600">
              <a:buNone/>
            </a:pPr>
            <a:r>
              <a:rPr lang="en-US" altLang="en-US" sz="2800" b="1" i="1" dirty="0">
                <a:latin typeface="Arial" panose="020B0604020202020204" pitchFamily="34" charset="0"/>
              </a:rPr>
              <a:t>scales:</a:t>
            </a:r>
          </a:p>
          <a:p>
            <a:pPr marL="228600" indent="-228600">
              <a:lnSpc>
                <a:spcPct val="120000"/>
              </a:lnSpc>
              <a:buNone/>
            </a:pPr>
            <a:r>
              <a:rPr lang="en-US" altLang="en-US" sz="2800" b="1" dirty="0" smtClean="0">
                <a:latin typeface="Arial" panose="020B0604020202020204" pitchFamily="34" charset="0"/>
              </a:rPr>
              <a:t>1. Paint </a:t>
            </a:r>
            <a:r>
              <a:rPr lang="en-US" altLang="en-US" sz="2800" b="1" dirty="0">
                <a:latin typeface="Arial" panose="020B0604020202020204" pitchFamily="34" charset="0"/>
              </a:rPr>
              <a:t>clear fingernail polish on a glass slide.</a:t>
            </a:r>
          </a:p>
          <a:p>
            <a:pPr marL="228600" indent="-228600">
              <a:lnSpc>
                <a:spcPct val="120000"/>
              </a:lnSpc>
              <a:buNone/>
            </a:pPr>
            <a:r>
              <a:rPr lang="en-US" altLang="en-US" sz="2800" b="1" dirty="0" smtClean="0">
                <a:latin typeface="Arial" panose="020B0604020202020204" pitchFamily="34" charset="0"/>
              </a:rPr>
              <a:t>2. When </a:t>
            </a:r>
            <a:r>
              <a:rPr lang="en-US" altLang="en-US" sz="2800" b="1" dirty="0">
                <a:latin typeface="Arial" panose="020B0604020202020204" pitchFamily="34" charset="0"/>
              </a:rPr>
              <a:t>the polish begins to dry, place a hair on the polish.</a:t>
            </a:r>
          </a:p>
          <a:p>
            <a:pPr marL="228600" indent="-228600">
              <a:lnSpc>
                <a:spcPct val="120000"/>
              </a:lnSpc>
              <a:buNone/>
            </a:pPr>
            <a:r>
              <a:rPr lang="en-US" altLang="en-US" sz="2800" b="1" dirty="0" smtClean="0">
                <a:latin typeface="Arial" panose="020B0604020202020204" pitchFamily="34" charset="0"/>
              </a:rPr>
              <a:t>3. When </a:t>
            </a:r>
            <a:r>
              <a:rPr lang="en-US" altLang="en-US" sz="2800" b="1" dirty="0">
                <a:latin typeface="Arial" panose="020B0604020202020204" pitchFamily="34" charset="0"/>
              </a:rPr>
              <a:t>it is almost dry, lift off the hair and observe the scale imprints.</a:t>
            </a:r>
          </a:p>
          <a:p>
            <a:pPr marL="228600" indent="-228600">
              <a:lnSpc>
                <a:spcPct val="120000"/>
              </a:lnSpc>
              <a:buNone/>
            </a:pPr>
            <a:r>
              <a:rPr lang="en-US" altLang="en-US" sz="2800" b="1" dirty="0">
                <a:latin typeface="Arial Narrow" panose="020B0606020202030204" pitchFamily="34" charset="0"/>
              </a:rPr>
              <a:t>What pattern is seen in this slide?</a:t>
            </a:r>
          </a:p>
          <a:p>
            <a:pPr marL="228600" indent="-228600">
              <a:buNone/>
            </a:pPr>
            <a:endParaRPr lang="en-US" altLang="en-US" sz="3600" b="1" dirty="0">
              <a:latin typeface="Arial Narrow" panose="020B0606020202030204" pitchFamily="34" charset="0"/>
            </a:endParaRPr>
          </a:p>
        </p:txBody>
      </p:sp>
      <p:sp>
        <p:nvSpPr>
          <p:cNvPr id="2" name="Rectangle 1"/>
          <p:cNvSpPr/>
          <p:nvPr/>
        </p:nvSpPr>
        <p:spPr>
          <a:xfrm>
            <a:off x="279751" y="4316449"/>
            <a:ext cx="3746774" cy="1015663"/>
          </a:xfrm>
          <a:prstGeom prst="rect">
            <a:avLst/>
          </a:prstGeom>
          <a:noFill/>
        </p:spPr>
        <p:txBody>
          <a:bodyPr wrap="square" lIns="91440" tIns="45720" rIns="91440" bIns="45720">
            <a:spAutoFit/>
          </a:bodyPr>
          <a:lstStyle/>
          <a:p>
            <a:pPr algn="ctr"/>
            <a:r>
              <a:rPr lang="en-US" sz="6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Imbricate</a:t>
            </a:r>
            <a:endParaRPr lang="en-US" sz="6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51743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bwMode="auto">
          <a:xfrm>
            <a:off x="179882" y="189042"/>
            <a:ext cx="434975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3200" b="1" dirty="0">
                <a:solidFill>
                  <a:srgbClr val="A63100"/>
                </a:solidFill>
                <a:latin typeface="Arial" panose="020B0604020202020204" pitchFamily="34" charset="0"/>
              </a:rPr>
              <a:t>The Cortex</a:t>
            </a:r>
            <a:endParaRPr lang="en-US" altLang="en-US" sz="6000" b="1" i="1" dirty="0" smtClean="0">
              <a:solidFill>
                <a:schemeClr val="tx2"/>
              </a:solidFill>
              <a:latin typeface="Arial Narrow" panose="020B0606020202030204" pitchFamily="34" charset="0"/>
            </a:endParaRPr>
          </a:p>
        </p:txBody>
      </p:sp>
      <p:sp>
        <p:nvSpPr>
          <p:cNvPr id="10243" name="Rectangle 1027"/>
          <p:cNvSpPr>
            <a:spLocks noGrp="1" noChangeArrowheads="1"/>
          </p:cNvSpPr>
          <p:nvPr>
            <p:ph idx="1"/>
          </p:nvPr>
        </p:nvSpPr>
        <p:spPr bwMode="auto">
          <a:xfrm>
            <a:off x="824458" y="951042"/>
            <a:ext cx="6475751" cy="421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lnSpc>
                <a:spcPct val="120000"/>
              </a:lnSpc>
              <a:spcBef>
                <a:spcPts val="0"/>
              </a:spcBef>
              <a:spcAft>
                <a:spcPts val="0"/>
              </a:spcAft>
              <a:buNone/>
            </a:pPr>
            <a:r>
              <a:rPr lang="en-US" altLang="en-US" sz="3200" b="1" dirty="0">
                <a:latin typeface="Arial" panose="020B0604020202020204" pitchFamily="34" charset="0"/>
              </a:rPr>
              <a:t>The cortex gives the hair its shape</a:t>
            </a:r>
            <a:r>
              <a:rPr lang="en-US" altLang="en-US" sz="3200" b="1" dirty="0" smtClean="0">
                <a:latin typeface="Arial" panose="020B0604020202020204" pitchFamily="34" charset="0"/>
              </a:rPr>
              <a:t>.</a:t>
            </a:r>
          </a:p>
          <a:p>
            <a:pPr marL="0" indent="0">
              <a:lnSpc>
                <a:spcPct val="120000"/>
              </a:lnSpc>
              <a:spcBef>
                <a:spcPts val="0"/>
              </a:spcBef>
              <a:spcAft>
                <a:spcPts val="0"/>
              </a:spcAft>
              <a:buNone/>
            </a:pPr>
            <a:endParaRPr lang="en-US" altLang="en-US" sz="3200" b="1" dirty="0">
              <a:latin typeface="Arial" panose="020B0604020202020204" pitchFamily="34" charset="0"/>
            </a:endParaRPr>
          </a:p>
          <a:p>
            <a:pPr marL="0" indent="0">
              <a:lnSpc>
                <a:spcPct val="120000"/>
              </a:lnSpc>
              <a:spcBef>
                <a:spcPts val="0"/>
              </a:spcBef>
              <a:spcAft>
                <a:spcPts val="0"/>
              </a:spcAft>
              <a:buNone/>
            </a:pPr>
            <a:r>
              <a:rPr lang="en-US" altLang="en-US" sz="3200" b="1" i="1" dirty="0">
                <a:latin typeface="Arial" panose="020B0604020202020204" pitchFamily="34" charset="0"/>
              </a:rPr>
              <a:t>It has two major characteristics:</a:t>
            </a:r>
          </a:p>
          <a:p>
            <a:pPr marL="457200" lvl="1" indent="-228600">
              <a:spcBef>
                <a:spcPts val="0"/>
              </a:spcBef>
              <a:spcAft>
                <a:spcPts val="0"/>
              </a:spcAft>
              <a:buNone/>
            </a:pPr>
            <a:r>
              <a:rPr lang="en-US" altLang="en-US" sz="3200" b="1" dirty="0">
                <a:latin typeface="Arial" panose="020B0604020202020204" pitchFamily="34" charset="0"/>
              </a:rPr>
              <a:t>Melanin</a:t>
            </a:r>
            <a:r>
              <a:rPr lang="en-US" altLang="en-US" sz="3200" dirty="0">
                <a:latin typeface="Arial" panose="020B0604020202020204" pitchFamily="34" charset="0"/>
                <a:cs typeface="Arial" panose="020B0604020202020204" pitchFamily="34" charset="0"/>
              </a:rPr>
              <a:t>—</a:t>
            </a:r>
            <a:r>
              <a:rPr lang="en-US" altLang="en-US" sz="3200" dirty="0">
                <a:latin typeface="Arial" panose="020B0604020202020204" pitchFamily="34" charset="0"/>
              </a:rPr>
              <a:t>pigment granules that give hair its color</a:t>
            </a:r>
          </a:p>
          <a:p>
            <a:pPr marL="457200" lvl="1" indent="-228600">
              <a:spcBef>
                <a:spcPts val="0"/>
              </a:spcBef>
              <a:spcAft>
                <a:spcPts val="0"/>
              </a:spcAft>
              <a:buNone/>
            </a:pPr>
            <a:r>
              <a:rPr lang="en-US" altLang="en-US" sz="3200" b="1" dirty="0">
                <a:latin typeface="Arial" panose="020B0604020202020204" pitchFamily="34" charset="0"/>
              </a:rPr>
              <a:t>Cortical </a:t>
            </a:r>
            <a:r>
              <a:rPr lang="en-US" altLang="en-US" sz="3200" b="1" dirty="0" err="1">
                <a:latin typeface="Arial" panose="020B0604020202020204" pitchFamily="34" charset="0"/>
              </a:rPr>
              <a:t>fusi</a:t>
            </a:r>
            <a:r>
              <a:rPr lang="en-US" altLang="en-US" sz="3200" dirty="0">
                <a:latin typeface="Arial" panose="020B0604020202020204" pitchFamily="34" charset="0"/>
                <a:cs typeface="Arial" panose="020B0604020202020204" pitchFamily="34" charset="0"/>
              </a:rPr>
              <a:t>—</a:t>
            </a:r>
            <a:r>
              <a:rPr lang="en-US" altLang="en-US" sz="3200" dirty="0">
                <a:latin typeface="Arial" panose="020B0604020202020204" pitchFamily="34" charset="0"/>
              </a:rPr>
              <a:t>air spaces, usually found near the root but may be found throughout the hair shaft</a:t>
            </a:r>
          </a:p>
        </p:txBody>
      </p:sp>
      <p:pic>
        <p:nvPicPr>
          <p:cNvPr id="5" name="Picture 2" descr="http://aepichair.com/assets/images/banner-hair3.jpg"/>
          <p:cNvPicPr>
            <a:picLocks noChangeAspect="1" noChangeArrowheads="1"/>
          </p:cNvPicPr>
          <p:nvPr/>
        </p:nvPicPr>
        <p:blipFill rotWithShape="1">
          <a:blip r:embed="rId3">
            <a:extLst>
              <a:ext uri="{28A0092B-C50C-407E-A947-70E740481C1C}">
                <a14:useLocalDpi xmlns:a14="http://schemas.microsoft.com/office/drawing/2010/main" val="0"/>
              </a:ext>
            </a:extLst>
          </a:blip>
          <a:srcRect l="65243"/>
          <a:stretch/>
        </p:blipFill>
        <p:spPr bwMode="auto">
          <a:xfrm>
            <a:off x="7569200" y="0"/>
            <a:ext cx="3651250" cy="677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4322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2199</TotalTime>
  <Words>1103</Words>
  <Application>Microsoft Office PowerPoint</Application>
  <PresentationFormat>Widescreen</PresentationFormat>
  <Paragraphs>192</Paragraphs>
  <Slides>23</Slides>
  <Notes>20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6" baseType="lpstr">
      <vt:lpstr>ＭＳ Ｐゴシック</vt:lpstr>
      <vt:lpstr>Arial</vt:lpstr>
      <vt:lpstr>Arial Black</vt:lpstr>
      <vt:lpstr>Arial Narrow</vt:lpstr>
      <vt:lpstr>Calibri</vt:lpstr>
      <vt:lpstr>Garamond</vt:lpstr>
      <vt:lpstr>Times</vt:lpstr>
      <vt:lpstr>Tw Cen MT</vt:lpstr>
      <vt:lpstr>Tw Cen MT Condensed</vt:lpstr>
      <vt:lpstr>Wingdings</vt:lpstr>
      <vt:lpstr>Wingdings 3</vt:lpstr>
      <vt:lpstr>Integral</vt:lpstr>
      <vt:lpstr>Photo Editor Photo</vt:lpstr>
      <vt:lpstr>Hair</vt:lpstr>
      <vt:lpstr>Objectives</vt:lpstr>
      <vt:lpstr>PowerPoint Presentation</vt:lpstr>
      <vt:lpstr>Introduction</vt:lpstr>
      <vt:lpstr>Skin Structure</vt:lpstr>
      <vt:lpstr>Hair Shaft</vt:lpstr>
      <vt:lpstr>The Cuticle</vt:lpstr>
      <vt:lpstr>Human Scales</vt:lpstr>
      <vt:lpstr>The Cortex</vt:lpstr>
      <vt:lpstr> The Medulla</vt:lpstr>
      <vt:lpstr>Human Medulla</vt:lpstr>
      <vt:lpstr>Medullary Index</vt:lpstr>
      <vt:lpstr>Hair Shape</vt:lpstr>
      <vt:lpstr>Hair Growth</vt:lpstr>
      <vt:lpstr>The Root</vt:lpstr>
      <vt:lpstr>Hair Comparison</vt:lpstr>
      <vt:lpstr>DNA from Hair</vt:lpstr>
      <vt:lpstr>Structure of dna</vt:lpstr>
      <vt:lpstr>Mitochondrial Dna</vt:lpstr>
      <vt:lpstr>Collection of Hair</vt:lpstr>
      <vt:lpstr>Hair Toxicology</vt:lpstr>
      <vt:lpstr>Hair Toxicology</vt:lpstr>
      <vt:lpstr>PowerPoint Presentation</vt:lpstr>
    </vt:vector>
  </TitlesOfParts>
  <Company>Academy School District #20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 Follett</dc:creator>
  <cp:lastModifiedBy>Tanya Fillingham</cp:lastModifiedBy>
  <cp:revision>27</cp:revision>
  <dcterms:created xsi:type="dcterms:W3CDTF">2014-11-02T13:43:13Z</dcterms:created>
  <dcterms:modified xsi:type="dcterms:W3CDTF">2016-11-07T16:21:24Z</dcterms:modified>
</cp:coreProperties>
</file>