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80" r:id="rId2"/>
    <p:sldId id="256" r:id="rId3"/>
    <p:sldId id="276" r:id="rId4"/>
    <p:sldId id="277" r:id="rId5"/>
    <p:sldId id="278" r:id="rId6"/>
    <p:sldId id="259" r:id="rId7"/>
    <p:sldId id="261" r:id="rId8"/>
    <p:sldId id="262" r:id="rId9"/>
    <p:sldId id="265" r:id="rId10"/>
    <p:sldId id="266" r:id="rId11"/>
    <p:sldId id="267" r:id="rId12"/>
    <p:sldId id="269" r:id="rId13"/>
    <p:sldId id="270" r:id="rId14"/>
    <p:sldId id="272" r:id="rId15"/>
    <p:sldId id="273" r:id="rId16"/>
    <p:sldId id="274" r:id="rId17"/>
    <p:sldId id="271" r:id="rId18"/>
    <p:sldId id="275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57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53736-F06A-449E-9B3E-CF8796AD1A4F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EBBF1-A68D-4813-BC2D-52BFF34F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4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Inference is based on what you have seen.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Hypothesis is what you think will happen when you test something.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BBF1-A68D-4813-BC2D-52BFF34F02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Independent: amount of herbicide</a:t>
            </a:r>
          </a:p>
          <a:p>
            <a:r>
              <a:rPr lang="en-US" dirty="0" smtClean="0"/>
              <a:t>Dependent:</a:t>
            </a:r>
            <a:r>
              <a:rPr lang="en-US" baseline="0" dirty="0" smtClean="0"/>
              <a:t> growth</a:t>
            </a:r>
          </a:p>
          <a:p>
            <a:r>
              <a:rPr lang="en-US" baseline="0" dirty="0" smtClean="0"/>
              <a:t>Qualitative: the plants turned yellow, wilted,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Quantitative: numerical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EBBF1-A68D-4813-BC2D-52BFF34F02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Bell Ringer 8/18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Explain what science means to you. </a:t>
            </a:r>
          </a:p>
          <a:p>
            <a:r>
              <a:rPr lang="en-US" sz="3200" dirty="0" smtClean="0"/>
              <a:t>Needs to be 4-5 sentences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684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93" y="146154"/>
            <a:ext cx="11175167" cy="14859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3. Designing Controlled experiments</a:t>
            </a:r>
            <a:br>
              <a:rPr lang="en-US" sz="4800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590" y="2136098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Testing a scientific hypothesis often involves designing an experiment that keeps track of various factors that can change, or </a:t>
            </a:r>
            <a:r>
              <a:rPr lang="en-US" sz="2400" b="1" u="sng" dirty="0" smtClean="0"/>
              <a:t>variables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When testing a hypothesis only</a:t>
            </a:r>
            <a:r>
              <a:rPr lang="en-US" sz="2400" u="sng" dirty="0" smtClean="0"/>
              <a:t> one </a:t>
            </a:r>
            <a:r>
              <a:rPr lang="en-US" sz="2400" dirty="0" smtClean="0"/>
              <a:t>variable should be changed at a time.  </a:t>
            </a:r>
          </a:p>
          <a:p>
            <a:r>
              <a:rPr lang="en-US" sz="2400" b="1" u="sng" dirty="0" smtClean="0"/>
              <a:t>Controlled experiment: </a:t>
            </a:r>
            <a:r>
              <a:rPr lang="en-US" sz="2400" dirty="0" smtClean="0"/>
              <a:t> an experiment where only one variable is changed.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9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2403048"/>
            <a:ext cx="8361229" cy="209822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do we need to control experiments?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If several variables are changed in the experiment, researchers can’t easily tell which variable is responsible for the results they observe.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37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74" y="116173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Types of variables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668" y="1376990"/>
            <a:ext cx="9601200" cy="4939404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Independent variable</a:t>
            </a:r>
            <a:r>
              <a:rPr lang="en-US" sz="2800" dirty="0" smtClean="0"/>
              <a:t>: the variable that is deliberately changed.</a:t>
            </a:r>
          </a:p>
          <a:p>
            <a:r>
              <a:rPr lang="en-US" sz="2800" b="1" u="sng" dirty="0" smtClean="0"/>
              <a:t>Dependent variable: </a:t>
            </a:r>
            <a:r>
              <a:rPr lang="en-US" sz="2800" dirty="0" smtClean="0"/>
              <a:t>the variable that is observed and that changes in response to the independent variable. </a:t>
            </a:r>
          </a:p>
          <a:p>
            <a:endParaRPr lang="en-US" sz="2800" dirty="0"/>
          </a:p>
          <a:p>
            <a:r>
              <a:rPr lang="en-US" sz="2800" dirty="0" smtClean="0"/>
              <a:t>If I want to test the effects of herbicide on plant growth, what would be the </a:t>
            </a:r>
          </a:p>
          <a:p>
            <a:pPr lvl="1"/>
            <a:r>
              <a:rPr lang="en-US" sz="2800" dirty="0" smtClean="0"/>
              <a:t>Independent variable?</a:t>
            </a:r>
          </a:p>
          <a:p>
            <a:pPr lvl="1"/>
            <a:r>
              <a:rPr lang="en-US" sz="2800" dirty="0" smtClean="0"/>
              <a:t>Dependent variable?</a:t>
            </a:r>
          </a:p>
        </p:txBody>
      </p:sp>
    </p:spTree>
    <p:extLst>
      <p:ext uri="{BB962C8B-B14F-4D97-AF65-F5344CB8AC3E}">
        <p14:creationId xmlns:p14="http://schemas.microsoft.com/office/powerpoint/2010/main" val="2221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74" y="131164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4. Control and Experimental Groups</a:t>
            </a:r>
            <a:br>
              <a:rPr lang="en-US" sz="4800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876" y="1377222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Control group </a:t>
            </a:r>
            <a:r>
              <a:rPr lang="en-US" sz="2400" dirty="0" smtClean="0"/>
              <a:t>is exposed to the same conditions as the experimental group except for one independent variable.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705" y="2275538"/>
            <a:ext cx="6951542" cy="402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93" y="116174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5. Collecting and Analyzing Data</a:t>
            </a:r>
            <a:br>
              <a:rPr lang="en-US" sz="4800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15" y="1077418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Qualitative data: </a:t>
            </a:r>
            <a:r>
              <a:rPr lang="en-US" sz="2400" dirty="0" smtClean="0"/>
              <a:t>describes data that cannot be easily given a number.</a:t>
            </a:r>
          </a:p>
          <a:p>
            <a:pPr lvl="1"/>
            <a:r>
              <a:rPr lang="en-US" sz="2400" dirty="0" smtClean="0"/>
              <a:t>It grew mold. </a:t>
            </a:r>
          </a:p>
          <a:p>
            <a:pPr lvl="1"/>
            <a:r>
              <a:rPr lang="en-US" sz="2400" dirty="0" smtClean="0"/>
              <a:t>The leaves turned yellow. </a:t>
            </a:r>
          </a:p>
          <a:p>
            <a:pPr lvl="1"/>
            <a:r>
              <a:rPr lang="en-US" sz="2400" dirty="0" smtClean="0"/>
              <a:t>The participant complained of pain. </a:t>
            </a:r>
          </a:p>
          <a:p>
            <a:r>
              <a:rPr lang="en-US" sz="2400" b="1" u="sng" dirty="0" smtClean="0"/>
              <a:t>Quantitative data: </a:t>
            </a:r>
            <a:r>
              <a:rPr lang="en-US" sz="2400" dirty="0" smtClean="0"/>
              <a:t>are numbers obtained by measuring/counting</a:t>
            </a:r>
          </a:p>
          <a:p>
            <a:pPr lvl="1"/>
            <a:r>
              <a:rPr lang="en-US" sz="2400" dirty="0" smtClean="0"/>
              <a:t>The plant stem grew 5cm. </a:t>
            </a:r>
          </a:p>
          <a:p>
            <a:pPr lvl="1"/>
            <a:r>
              <a:rPr lang="en-US" sz="2400" dirty="0" smtClean="0"/>
              <a:t>5 discs rose in the solution. </a:t>
            </a:r>
          </a:p>
          <a:p>
            <a:pPr lvl="1"/>
            <a:endParaRPr lang="en-US" sz="2400" dirty="0"/>
          </a:p>
        </p:txBody>
      </p:sp>
      <p:pic>
        <p:nvPicPr>
          <p:cNvPr id="4" name="Picture 2" descr="Image result for ru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8" y="5017800"/>
            <a:ext cx="86868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180" y="2075980"/>
            <a:ext cx="2941820" cy="294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1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83" y="116173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6. Drawing Conclusions</a:t>
            </a:r>
            <a:br>
              <a:rPr lang="en-US" sz="4800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687" y="1161737"/>
            <a:ext cx="10545581" cy="3581400"/>
          </a:xfrm>
        </p:spPr>
        <p:txBody>
          <a:bodyPr>
            <a:normAutofit/>
          </a:bodyPr>
          <a:lstStyle/>
          <a:p>
            <a:r>
              <a:rPr lang="en-US" sz="2800" dirty="0"/>
              <a:t>Scientists use experimental data as evidence to support, refute or revise the hypothesis being tested, and to draw a valid conclusion. </a:t>
            </a:r>
          </a:p>
          <a:p>
            <a:r>
              <a:rPr lang="en-US" sz="2800" dirty="0"/>
              <a:t>Hypothesis are not always fully supported. </a:t>
            </a:r>
          </a:p>
          <a:p>
            <a:r>
              <a:rPr lang="en-US" sz="2800" dirty="0"/>
              <a:t>Hypothesis may be reevaluated and revised; new predications are made, and new experiments are made.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 descr="Image result for gra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03" y="3762375"/>
            <a:ext cx="7143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02" y="105873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Let’s test your knowledge. </a:t>
            </a:r>
            <a:r>
              <a:rPr lang="en-US" sz="4800" dirty="0">
                <a:solidFill>
                  <a:srgbClr val="FF0000"/>
                </a:solidFill>
              </a:rPr>
              <a:t/>
            </a:r>
            <a:br>
              <a:rPr lang="en-US" sz="4800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863" y="4493302"/>
            <a:ext cx="1076325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259" y="4493302"/>
            <a:ext cx="1076325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467" y="4493302"/>
            <a:ext cx="1076325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071" y="4493302"/>
            <a:ext cx="1076325" cy="180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675" y="4493302"/>
            <a:ext cx="1076325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054" y="2330971"/>
            <a:ext cx="6153150" cy="2038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9546" y="2476495"/>
            <a:ext cx="49587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is the independent variable?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Color of light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is the dependent variable?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Rate of plant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group is the control?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group (white light)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should be controlled?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Amount of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Amount of nutrients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temperature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1266669" y="2893102"/>
            <a:ext cx="2076138" cy="45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89089" y="3620593"/>
            <a:ext cx="2898098" cy="45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92759" y="4297727"/>
            <a:ext cx="3359320" cy="45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89089" y="5077528"/>
            <a:ext cx="2538334" cy="45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72616" y="5493969"/>
            <a:ext cx="2794650" cy="45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412589" y="5805103"/>
            <a:ext cx="2185049" cy="45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83" y="59960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Hypothesis vs Law vs Theory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108" y="1850002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Hypothesis: </a:t>
            </a:r>
            <a:r>
              <a:rPr lang="en-US" sz="2800" dirty="0" smtClean="0"/>
              <a:t>testable explanation to a question</a:t>
            </a:r>
          </a:p>
          <a:p>
            <a:r>
              <a:rPr lang="en-US" sz="2800" b="1" u="sng" dirty="0" smtClean="0"/>
              <a:t>Law: </a:t>
            </a:r>
            <a:r>
              <a:rPr lang="en-US" sz="2800" dirty="0" smtClean="0"/>
              <a:t>Describes what nature does under certain conditions. </a:t>
            </a:r>
          </a:p>
          <a:p>
            <a:r>
              <a:rPr lang="en-US" sz="2800" b="1" u="sng" dirty="0" smtClean="0"/>
              <a:t>Theory: </a:t>
            </a:r>
            <a:r>
              <a:rPr lang="en-US" sz="2800" dirty="0" smtClean="0"/>
              <a:t>supported by large body of scientific evidence.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23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83" y="116173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Lets test your knowledge…again.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With your shoulder partner complete the handout given. </a:t>
            </a:r>
          </a:p>
          <a:p>
            <a:r>
              <a:rPr lang="en-US" sz="3200" dirty="0" smtClean="0"/>
              <a:t>You are </a:t>
            </a:r>
            <a:r>
              <a:rPr lang="en-US" sz="3200" b="1" u="sng" dirty="0" smtClean="0"/>
              <a:t>only</a:t>
            </a:r>
            <a:r>
              <a:rPr lang="en-US" sz="3200" dirty="0" smtClean="0"/>
              <a:t> allowed to work/write on your side and must take turns between each one.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82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</a:t>
            </a:r>
            <a:br>
              <a:rPr lang="en-US" dirty="0" smtClean="0"/>
            </a:br>
            <a:r>
              <a:rPr lang="en-US" dirty="0" smtClean="0"/>
              <a:t>What is Science?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8" y="84222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Science….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8" y="1415037"/>
            <a:ext cx="6448926" cy="499912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Science</a:t>
            </a:r>
            <a:r>
              <a:rPr lang="en-US" sz="2400" dirty="0" smtClean="0"/>
              <a:t> is an organized way of gathering and analyzing evidence about the natural world.</a:t>
            </a:r>
          </a:p>
          <a:p>
            <a:r>
              <a:rPr lang="en-US" sz="2400" dirty="0" smtClean="0"/>
              <a:t>1. Science deals with only the natural world.</a:t>
            </a:r>
          </a:p>
          <a:p>
            <a:r>
              <a:rPr lang="en-US" sz="2400" dirty="0" smtClean="0"/>
              <a:t>2. Scientists collect and organize information in an orderly way, looking for patterns and connections among events. </a:t>
            </a:r>
          </a:p>
          <a:p>
            <a:r>
              <a:rPr lang="en-US" sz="2400" dirty="0" smtClean="0"/>
              <a:t>3. Scientists propose explanations that are  based on evidence, not belief. </a:t>
            </a:r>
          </a:p>
          <a:p>
            <a:r>
              <a:rPr lang="en-US" sz="2400" dirty="0" smtClean="0"/>
              <a:t>4. Scientist then test those explanations with more evidence.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 descr="Image result for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43" y="2061734"/>
            <a:ext cx="5200357" cy="294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832" y="96252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What are the goals?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595" y="1010653"/>
            <a:ext cx="5298908" cy="3581400"/>
          </a:xfrm>
        </p:spPr>
        <p:txBody>
          <a:bodyPr>
            <a:normAutofit/>
          </a:bodyPr>
          <a:lstStyle/>
          <a:p>
            <a:r>
              <a:rPr lang="en-US" sz="2800" dirty="0"/>
              <a:t>To provide natural explanations for events in the natural world. </a:t>
            </a:r>
          </a:p>
          <a:p>
            <a:r>
              <a:rPr lang="en-US" sz="2800" dirty="0"/>
              <a:t>Science also aims to use those explanations to understand patterns in nature and to make useful predictions.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 descr="Image result for Bill N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347537"/>
            <a:ext cx="58102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predictions in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11" y="3648062"/>
            <a:ext cx="2397692" cy="30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4" y="180474"/>
            <a:ext cx="11470105" cy="14859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Do we know everything about everything?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52862"/>
            <a:ext cx="9601200" cy="4090737"/>
          </a:xfrm>
        </p:spPr>
        <p:txBody>
          <a:bodyPr>
            <a:noAutofit/>
          </a:bodyPr>
          <a:lstStyle/>
          <a:p>
            <a:r>
              <a:rPr lang="en-US" sz="2800" smtClean="0"/>
              <a:t>Scientific knowledge helps us cure diseases, place satellites in orbit, and send instantaneous electronic communications (yes….that means your text messages).</a:t>
            </a:r>
          </a:p>
          <a:p>
            <a:r>
              <a:rPr lang="en-US" sz="2800" smtClean="0"/>
              <a:t>Despite all we know, much of nature remains a mystery. </a:t>
            </a:r>
          </a:p>
          <a:p>
            <a:r>
              <a:rPr lang="en-US" sz="2800" smtClean="0"/>
              <a:t>Science never stands still, almost every major scientific discovery raises more questions than it answers. </a:t>
            </a:r>
          </a:p>
          <a:p>
            <a:r>
              <a:rPr lang="en-US" sz="2800" smtClean="0"/>
              <a:t>Science  rarely “proves” anything, but aims to understand the natural world.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668" y="197518"/>
            <a:ext cx="2009775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344" y="3033043"/>
            <a:ext cx="2247655" cy="17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224" y="1805262"/>
            <a:ext cx="6802441" cy="2004294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How do we study the world?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2" descr="Image result for scientis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36" y="689037"/>
            <a:ext cx="1713448" cy="31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cientist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882" y="180725"/>
            <a:ext cx="2125297" cy="277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507" y="3625083"/>
            <a:ext cx="4382672" cy="308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1474" y="285680"/>
            <a:ext cx="9509760" cy="866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Scientific Method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1474" y="1254151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1. Observing and Asking Questions</a:t>
            </a:r>
          </a:p>
          <a:p>
            <a:r>
              <a:rPr lang="en-US" sz="3200" dirty="0" smtClean="0"/>
              <a:t>2. Inferring and Forming a hypothesis</a:t>
            </a:r>
          </a:p>
          <a:p>
            <a:r>
              <a:rPr lang="en-US" sz="3200" dirty="0" smtClean="0"/>
              <a:t>3. Designing Controlled experiments</a:t>
            </a:r>
          </a:p>
          <a:p>
            <a:r>
              <a:rPr lang="en-US" sz="3200" dirty="0" smtClean="0"/>
              <a:t>4. Control and Experimental Groups</a:t>
            </a:r>
          </a:p>
          <a:p>
            <a:r>
              <a:rPr lang="en-US" sz="3200" dirty="0" smtClean="0"/>
              <a:t>5. Collecting and Analyzing Data</a:t>
            </a:r>
          </a:p>
          <a:p>
            <a:r>
              <a:rPr lang="en-US" sz="3200" dirty="0" smtClean="0"/>
              <a:t>6. Drawing Conclusions</a:t>
            </a:r>
            <a:endParaRPr lang="en-US" sz="3200" dirty="0"/>
          </a:p>
        </p:txBody>
      </p:sp>
      <p:pic>
        <p:nvPicPr>
          <p:cNvPr id="6" name="Picture 2" descr="Image result for scientific meth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52" y="5139753"/>
            <a:ext cx="6678120" cy="154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scientific meth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12" y="412311"/>
            <a:ext cx="4366120" cy="290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84" y="131164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1. Observation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728" y="1431561"/>
            <a:ext cx="6952831" cy="35814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Observation</a:t>
            </a:r>
            <a:r>
              <a:rPr lang="en-US" sz="2800" dirty="0" smtClean="0"/>
              <a:t> is the act of noticing and describing events or processes in a careful and orderly way.</a:t>
            </a:r>
          </a:p>
          <a:p>
            <a:endParaRPr lang="en-US" sz="2800" dirty="0" smtClean="0"/>
          </a:p>
          <a:p>
            <a:r>
              <a:rPr lang="en-US" sz="2800" dirty="0" smtClean="0"/>
              <a:t>What do you notice about the two locations?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458" y="1431561"/>
            <a:ext cx="3907542" cy="2216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83" y="4246433"/>
            <a:ext cx="71532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94" y="146154"/>
            <a:ext cx="11310078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2. </a:t>
            </a:r>
            <a:r>
              <a:rPr lang="en-US" sz="4800" dirty="0">
                <a:solidFill>
                  <a:srgbClr val="FF0000"/>
                </a:solidFill>
              </a:rPr>
              <a:t>Inferring and Forming a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738" y="1059929"/>
            <a:ext cx="10125856" cy="3581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An </a:t>
            </a:r>
            <a:r>
              <a:rPr lang="en-US" sz="2200" b="1" u="sng" dirty="0" smtClean="0"/>
              <a:t>inference</a:t>
            </a:r>
            <a:r>
              <a:rPr lang="en-US" sz="2200" dirty="0" smtClean="0"/>
              <a:t> is a logical interpretation based on what scientists already know.</a:t>
            </a:r>
          </a:p>
          <a:p>
            <a:r>
              <a:rPr lang="en-US" sz="2200" dirty="0" smtClean="0"/>
              <a:t>Inference, combined with a creative imagination, can lead to a hypothesis.</a:t>
            </a:r>
          </a:p>
          <a:p>
            <a:r>
              <a:rPr lang="en-US" sz="2200" dirty="0" smtClean="0"/>
              <a:t>A </a:t>
            </a:r>
            <a:r>
              <a:rPr lang="en-US" sz="2200" b="1" u="sng" dirty="0" smtClean="0"/>
              <a:t>hypothesis</a:t>
            </a:r>
            <a:r>
              <a:rPr lang="en-US" sz="2200" dirty="0" smtClean="0"/>
              <a:t> is a scientific explanation for a set of observations that can be tested in ways that support or reject it.  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52" y="3010522"/>
            <a:ext cx="5850801" cy="3615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825" y="2588032"/>
            <a:ext cx="5944885" cy="407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28952</TotalTime>
  <Words>759</Words>
  <Application>Microsoft Office PowerPoint</Application>
  <PresentationFormat>Widescreen</PresentationFormat>
  <Paragraphs>88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Franklin Gothic Book</vt:lpstr>
      <vt:lpstr>Crop</vt:lpstr>
      <vt:lpstr>Bell Ringer 8/18</vt:lpstr>
      <vt:lpstr>Unit 1: What is Science?</vt:lpstr>
      <vt:lpstr>Science….</vt:lpstr>
      <vt:lpstr>What are the goals?</vt:lpstr>
      <vt:lpstr>Do we know everything about everything?</vt:lpstr>
      <vt:lpstr>How do we study the world?</vt:lpstr>
      <vt:lpstr>PowerPoint Presentation</vt:lpstr>
      <vt:lpstr>1. Observation</vt:lpstr>
      <vt:lpstr>2. Inferring and Forming a hypothesis</vt:lpstr>
      <vt:lpstr>3. Designing Controlled experiments </vt:lpstr>
      <vt:lpstr>Why do we need to control experiments?</vt:lpstr>
      <vt:lpstr>PowerPoint Presentation</vt:lpstr>
      <vt:lpstr>Types of variables</vt:lpstr>
      <vt:lpstr>4. Control and Experimental Groups </vt:lpstr>
      <vt:lpstr>5. Collecting and Analyzing Data </vt:lpstr>
      <vt:lpstr>6. Drawing Conclusions </vt:lpstr>
      <vt:lpstr>Let’s test your knowledge.  </vt:lpstr>
      <vt:lpstr>Hypothesis vs Law vs Theory</vt:lpstr>
      <vt:lpstr>Lets test your knowledge…again. 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What is Life?</dc:title>
  <dc:creator>Tanya Fillingham</dc:creator>
  <cp:lastModifiedBy>Tanya Fillingham</cp:lastModifiedBy>
  <cp:revision>26</cp:revision>
  <dcterms:created xsi:type="dcterms:W3CDTF">2017-07-14T15:51:12Z</dcterms:created>
  <dcterms:modified xsi:type="dcterms:W3CDTF">2017-08-18T16:43:44Z</dcterms:modified>
</cp:coreProperties>
</file>